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256" r:id="rId2"/>
    <p:sldId id="303" r:id="rId3"/>
    <p:sldId id="304" r:id="rId4"/>
    <p:sldId id="305"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6" r:id="rId51"/>
    <p:sldId id="302" r:id="rId52"/>
  </p:sldIdLst>
  <p:sldSz cx="18288000" cy="10287000"/>
  <p:notesSz cx="6858000" cy="9144000"/>
  <p:embeddedFontLst>
    <p:embeddedFont>
      <p:font typeface="Arial Black" panose="020B0604020202020204" pitchFamily="34" charset="0"/>
      <p:bold r:id="rId54"/>
    </p:embeddedFont>
    <p:embeddedFont>
      <p:font typeface="Calibri (MS)" panose="020F0502020204030204" pitchFamily="34" charset="0"/>
      <p:regular r:id="rId55"/>
    </p:embeddedFont>
    <p:embeddedFont>
      <p:font typeface="Calibri (MS) Bold" panose="020F0702030404030204" pitchFamily="34" charset="0"/>
      <p:regular r:id="rId56"/>
      <p:bold r:id="rId57"/>
    </p:embeddedFont>
    <p:embeddedFont>
      <p:font typeface="Calibri (MS) Bold Italics" panose="020F07020304040A0204" pitchFamily="34" charset="0"/>
      <p:regular r:id="rId58"/>
      <p:bold r:id="rId59"/>
      <p:italic r:id="rId60"/>
      <p:boldItalic r:id="rId61"/>
    </p:embeddedFont>
    <p:embeddedFont>
      <p:font typeface="Calibri (MS) Italics" panose="020F05020202040A0204" pitchFamily="34" charset="0"/>
      <p:regular r:id="rId62"/>
      <p:italic r:id="rId63"/>
    </p:embeddedFont>
    <p:embeddedFont>
      <p:font typeface="Calibri (MS) Light" panose="020F0302020204030204" pitchFamily="34" charset="0"/>
      <p:regular r:id="rId64"/>
    </p:embeddedFont>
    <p:embeddedFont>
      <p:font typeface="Calibri (MS) Light Italics" panose="020F0302020204030204" pitchFamily="34" charset="0"/>
      <p:regular r:id="rId65"/>
      <p:italic r:id="rId66"/>
    </p:embeddedFont>
    <p:embeddedFont>
      <p:font typeface="Times" panose="02020603050405020304" pitchFamily="18"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48" autoAdjust="0"/>
  </p:normalViewPr>
  <p:slideViewPr>
    <p:cSldViewPr>
      <p:cViewPr varScale="1">
        <p:scale>
          <a:sx n="86" d="100"/>
          <a:sy n="86" d="100"/>
        </p:scale>
        <p:origin x="408"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Can you believe that we're already thinking about the revision cycle for the 2030 FGI Codes for Planning and Design? With the beginning of the next 4-year revision cycle in fall 2026, FGI will make an announcement in the FGI Bulletin letting folks know when the HGRC will be accepting new members. If you're interested in  joining, be sure to sign up for the FGI Bulletin newsletter on FGI's website.  </a:t>
            </a:r>
          </a:p>
          <a:p>
            <a:endParaRPr lang="en-US"/>
          </a:p>
          <a:p>
            <a:r>
              <a:rPr lang="en-US"/>
              <a:t>There are other ways to get involved as well. In Spring 2027, the public will be invited to submit proposals to revise the codes. Then, in the summer of 2028, the 2030 draft will be released and the public will again be invited to provide feedback. </a:t>
            </a:r>
          </a:p>
          <a:p>
            <a:endParaRPr lang="en-US"/>
          </a:p>
          <a:p>
            <a:r>
              <a:rPr lang="en-US"/>
              <a:t>Involvement in this process from the folks who use the codes is critical. We hope you'll participate and make your voice heard!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Between the Lines with FGI:</a:t>
            </a:r>
          </a:p>
          <a:p>
            <a:r>
              <a:rPr lang="en-US"/>
              <a:t>We're excited to share that Season 3 of Between the Lines with FGI is in full swing. All episodes of this podcast can be accessed on our website and where podcasts are available. </a:t>
            </a:r>
          </a:p>
          <a:p>
            <a:endParaRPr lang="en-US"/>
          </a:p>
          <a:p>
            <a:r>
              <a:rPr lang="en-US"/>
              <a:t>Did you know that you can receive CEU/CEHs for listening to our episodes? FGI will be providing this content as courses on our new educational platform, and take care of all the logistics to ensure you receive your CEU/CEHs upon completion. </a:t>
            </a:r>
          </a:p>
          <a:p>
            <a:endParaRPr lang="en-US"/>
          </a:p>
          <a:p>
            <a:r>
              <a:rPr lang="en-US"/>
              <a:t>FGI's Educational Platform: Speaking of, we're pleased to share that FGI's new educational platform is filled with e-learning courses, fireside chats, webinars, and microlearning activities, including from our HGRC experts. This is a great way to gain your CEU/CEHs while supporting FGI. If you're interested in providing group education for your team, this is a great place to start. </a:t>
            </a:r>
          </a:p>
          <a:p>
            <a:endParaRPr lang="en-US"/>
          </a:p>
          <a:p>
            <a:r>
              <a:rPr lang="en-US"/>
              <a:t>FGI's Subscriber Library: This platform will be a great partner to our Digital Library, which is where you’ll be able to access the new edition, along with any other editions you’ve subscribed to. You can access both the Digital Library and, when launched, our educational platform directly through FGI's website. On the landing page of the Digital Library, you'll find a guided tutorial to walk you through the platform.</a:t>
            </a:r>
          </a:p>
          <a:p>
            <a:endParaRPr lang="en-US"/>
          </a:p>
          <a:p>
            <a:r>
              <a:rPr lang="en-US"/>
              <a:t>​</a:t>
            </a:r>
          </a:p>
          <a:p>
            <a:r>
              <a:rPr lang="en-US"/>
              <a:t>​2026 FGI Codes and Handbooks launch this spring: This seminar will cover many of the exciting changes to come in the 2026 FGI Codes and Handbooks this spring. FGI will continue to release information and educational opportunities leading up to its release. We recommend subscribing to our emails and outreach. </a:t>
            </a:r>
          </a:p>
          <a:p>
            <a:endParaRPr lang="en-US"/>
          </a:p>
          <a:p>
            <a:r>
              <a:rPr lang="en-US"/>
              <a:t>FGI's interactive adoption map: We’ve recently updated the adoption map on our website to enable users to access information more easily. Now, when you click on a state, you’ll be able to see specifics on which facility types are required to meet the FGI codes, and, where available, links to state rules and AHJ contact information.  Updating the adoption map is a continuous process; if you find that information in the map is out of date, we'd be grateful if you would reach out and let us know.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your continued support of FGI. We'd love to stay in touch! Following FGI on LinkedIn and subscribing to our outreach is the best way to stay in-the-know of education offerings and events, updates, and more.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35A798-FEB9-6E23-6060-D23B38EF7630}"/>
              </a:ext>
            </a:extLst>
          </p:cNvPr>
          <p:cNvSpPr/>
          <p:nvPr userDrawn="1"/>
        </p:nvSpPr>
        <p:spPr>
          <a:xfrm>
            <a:off x="0" y="0"/>
            <a:ext cx="18288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p>
        </p:txBody>
      </p:sp>
      <p:sp>
        <p:nvSpPr>
          <p:cNvPr id="4" name="TextBox 4">
            <a:extLst>
              <a:ext uri="{FF2B5EF4-FFF2-40B4-BE49-F238E27FC236}">
                <a16:creationId xmlns:a16="http://schemas.microsoft.com/office/drawing/2014/main" id="{65FF33AA-3F62-1BAB-D074-4E7055DEFE7F}"/>
              </a:ext>
            </a:extLst>
          </p:cNvPr>
          <p:cNvSpPr txBox="1">
            <a:spLocks noChangeArrowheads="1"/>
          </p:cNvSpPr>
          <p:nvPr userDrawn="1"/>
        </p:nvSpPr>
        <p:spPr bwMode="auto">
          <a:xfrm>
            <a:off x="245270" y="7799935"/>
            <a:ext cx="40981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2400" b="1">
                <a:solidFill>
                  <a:srgbClr val="7F7F7F"/>
                </a:solidFill>
                <a:cs typeface="Arial" panose="020B0604020202020204" pitchFamily="34" charset="0"/>
              </a:rPr>
              <a:t>Course Number:</a:t>
            </a:r>
          </a:p>
        </p:txBody>
      </p:sp>
      <p:sp>
        <p:nvSpPr>
          <p:cNvPr id="5" name="TextBox 5">
            <a:extLst>
              <a:ext uri="{FF2B5EF4-FFF2-40B4-BE49-F238E27FC236}">
                <a16:creationId xmlns:a16="http://schemas.microsoft.com/office/drawing/2014/main" id="{83613C3F-A809-2D60-0651-8A90F023405D}"/>
              </a:ext>
            </a:extLst>
          </p:cNvPr>
          <p:cNvSpPr txBox="1">
            <a:spLocks noChangeArrowheads="1"/>
          </p:cNvSpPr>
          <p:nvPr userDrawn="1"/>
        </p:nvSpPr>
        <p:spPr bwMode="auto">
          <a:xfrm>
            <a:off x="245270" y="8331415"/>
            <a:ext cx="37052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2100">
                <a:solidFill>
                  <a:srgbClr val="7F7F7F"/>
                </a:solidFill>
                <a:cs typeface="Arial" panose="020B0604020202020204" pitchFamily="34" charset="0"/>
              </a:rPr>
              <a:t>Credit Designation:</a:t>
            </a:r>
          </a:p>
        </p:txBody>
      </p:sp>
      <p:pic>
        <p:nvPicPr>
          <p:cNvPr id="6" name="Picture 7">
            <a:extLst>
              <a:ext uri="{FF2B5EF4-FFF2-40B4-BE49-F238E27FC236}">
                <a16:creationId xmlns:a16="http://schemas.microsoft.com/office/drawing/2014/main" id="{42A6D1BA-0710-DEB6-CAF3-EDE5B28063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309058" y="7479508"/>
            <a:ext cx="2669381" cy="250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a:extLst>
              <a:ext uri="{FF2B5EF4-FFF2-40B4-BE49-F238E27FC236}">
                <a16:creationId xmlns:a16="http://schemas.microsoft.com/office/drawing/2014/main" id="{F32E44B2-B731-23FB-3449-C2BFB0B92136}"/>
              </a:ext>
            </a:extLst>
          </p:cNvPr>
          <p:cNvSpPr txBox="1">
            <a:spLocks noChangeArrowheads="1"/>
          </p:cNvSpPr>
          <p:nvPr userDrawn="1"/>
        </p:nvSpPr>
        <p:spPr bwMode="auto">
          <a:xfrm>
            <a:off x="245270" y="8824333"/>
            <a:ext cx="94535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2100">
                <a:solidFill>
                  <a:srgbClr val="7F7F7F"/>
                </a:solidFill>
                <a:cs typeface="Arial" panose="020B0604020202020204" pitchFamily="34" charset="0"/>
              </a:rPr>
              <a:t>AIA CES Provider Number:  E240</a:t>
            </a:r>
          </a:p>
        </p:txBody>
      </p:sp>
      <p:sp>
        <p:nvSpPr>
          <p:cNvPr id="2" name="Title 1"/>
          <p:cNvSpPr>
            <a:spLocks noGrp="1"/>
          </p:cNvSpPr>
          <p:nvPr>
            <p:ph type="ctrTitle"/>
          </p:nvPr>
        </p:nvSpPr>
        <p:spPr>
          <a:xfrm>
            <a:off x="0" y="3429000"/>
            <a:ext cx="18288000" cy="3429000"/>
          </a:xfrm>
          <a:prstGeom prst="rect">
            <a:avLst/>
          </a:prstGeom>
          <a:solidFill>
            <a:srgbClr val="ED3A32"/>
          </a:solidFill>
        </p:spPr>
        <p:txBody>
          <a:bodyPr vert="horz" bIns="45720"/>
          <a:lstStyle>
            <a:lvl1pPr algn="ctr">
              <a:lnSpc>
                <a:spcPct val="100000"/>
              </a:lnSpc>
              <a:defRPr sz="7200" b="1">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11" name="Text Placeholder 3"/>
          <p:cNvSpPr>
            <a:spLocks noGrp="1"/>
          </p:cNvSpPr>
          <p:nvPr>
            <p:ph type="body" sz="quarter" idx="16"/>
          </p:nvPr>
        </p:nvSpPr>
        <p:spPr>
          <a:xfrm>
            <a:off x="10058400" y="764802"/>
            <a:ext cx="8229600" cy="338898"/>
          </a:xfrm>
          <a:prstGeom prst="rect">
            <a:avLst/>
          </a:prstGeom>
        </p:spPr>
        <p:txBody>
          <a:bodyPr rIns="182880" anchor="ctr"/>
          <a:lstStyle>
            <a:lvl1pPr marL="205740" indent="0" algn="r">
              <a:buNone/>
              <a:defRPr sz="2100" b="1" baseline="0">
                <a:solidFill>
                  <a:schemeClr val="bg2">
                    <a:lumMod val="50000"/>
                  </a:schemeClr>
                </a:solidFill>
                <a:latin typeface="Arial" panose="020B0604020202020204" pitchFamily="34" charset="0"/>
                <a:cs typeface="Arial" panose="020B0604020202020204" pitchFamily="34" charset="0"/>
              </a:defRPr>
            </a:lvl1pPr>
            <a:lvl2pPr>
              <a:defRPr sz="2100" b="1">
                <a:solidFill>
                  <a:schemeClr val="tx1">
                    <a:lumMod val="50000"/>
                    <a:lumOff val="50000"/>
                  </a:schemeClr>
                </a:solidFill>
                <a:latin typeface="Arial" panose="020B0604020202020204" pitchFamily="34" charset="0"/>
                <a:cs typeface="Arial" panose="020B0604020202020204" pitchFamily="34" charset="0"/>
              </a:defRPr>
            </a:lvl2pPr>
            <a:lvl3pPr>
              <a:defRPr sz="2100" b="1">
                <a:solidFill>
                  <a:schemeClr val="tx1">
                    <a:lumMod val="50000"/>
                    <a:lumOff val="50000"/>
                  </a:schemeClr>
                </a:solidFill>
                <a:latin typeface="Arial" panose="020B0604020202020204" pitchFamily="34" charset="0"/>
                <a:cs typeface="Arial" panose="020B0604020202020204" pitchFamily="34" charset="0"/>
              </a:defRPr>
            </a:lvl3pPr>
            <a:lvl4pPr>
              <a:defRPr sz="2100" b="1">
                <a:solidFill>
                  <a:schemeClr val="tx1">
                    <a:lumMod val="50000"/>
                    <a:lumOff val="50000"/>
                  </a:schemeClr>
                </a:solidFill>
                <a:latin typeface="Arial" panose="020B0604020202020204" pitchFamily="34" charset="0"/>
                <a:cs typeface="Arial" panose="020B0604020202020204" pitchFamily="34" charset="0"/>
              </a:defRPr>
            </a:lvl4pPr>
            <a:lvl5pPr>
              <a:defRPr sz="21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3"/>
          <p:cNvSpPr>
            <a:spLocks noGrp="1"/>
          </p:cNvSpPr>
          <p:nvPr>
            <p:ph type="body" sz="quarter" idx="17"/>
          </p:nvPr>
        </p:nvSpPr>
        <p:spPr>
          <a:xfrm>
            <a:off x="10058400" y="1166084"/>
            <a:ext cx="8229600" cy="363920"/>
          </a:xfrm>
          <a:prstGeom prst="rect">
            <a:avLst/>
          </a:prstGeom>
        </p:spPr>
        <p:txBody>
          <a:bodyPr rIns="182880" anchor="ctr"/>
          <a:lstStyle>
            <a:lvl1pPr marL="205740" indent="0" algn="r">
              <a:buNone/>
              <a:defRPr sz="1800" b="0" baseline="0">
                <a:solidFill>
                  <a:schemeClr val="bg2">
                    <a:lumMod val="50000"/>
                  </a:schemeClr>
                </a:solidFill>
                <a:latin typeface="Arial" panose="020B0604020202020204" pitchFamily="34" charset="0"/>
                <a:cs typeface="Arial" panose="020B0604020202020204" pitchFamily="34" charset="0"/>
              </a:defRPr>
            </a:lvl1pPr>
            <a:lvl2pPr>
              <a:defRPr sz="2100" b="1">
                <a:solidFill>
                  <a:schemeClr val="tx1">
                    <a:lumMod val="50000"/>
                    <a:lumOff val="50000"/>
                  </a:schemeClr>
                </a:solidFill>
                <a:latin typeface="Arial" panose="020B0604020202020204" pitchFamily="34" charset="0"/>
                <a:cs typeface="Arial" panose="020B0604020202020204" pitchFamily="34" charset="0"/>
              </a:defRPr>
            </a:lvl2pPr>
            <a:lvl3pPr>
              <a:defRPr sz="2100" b="1">
                <a:solidFill>
                  <a:schemeClr val="tx1">
                    <a:lumMod val="50000"/>
                    <a:lumOff val="50000"/>
                  </a:schemeClr>
                </a:solidFill>
                <a:latin typeface="Arial" panose="020B0604020202020204" pitchFamily="34" charset="0"/>
                <a:cs typeface="Arial" panose="020B0604020202020204" pitchFamily="34" charset="0"/>
              </a:defRPr>
            </a:lvl3pPr>
            <a:lvl4pPr>
              <a:defRPr sz="2100" b="1">
                <a:solidFill>
                  <a:schemeClr val="tx1">
                    <a:lumMod val="50000"/>
                    <a:lumOff val="50000"/>
                  </a:schemeClr>
                </a:solidFill>
                <a:latin typeface="Arial" panose="020B0604020202020204" pitchFamily="34" charset="0"/>
                <a:cs typeface="Arial" panose="020B0604020202020204" pitchFamily="34" charset="0"/>
              </a:defRPr>
            </a:lvl4pPr>
            <a:lvl5pPr>
              <a:defRPr sz="21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3"/>
          <p:cNvSpPr>
            <a:spLocks noGrp="1"/>
          </p:cNvSpPr>
          <p:nvPr>
            <p:ph type="body" sz="quarter" idx="18"/>
          </p:nvPr>
        </p:nvSpPr>
        <p:spPr>
          <a:xfrm>
            <a:off x="10058400" y="1592682"/>
            <a:ext cx="8229600" cy="347241"/>
          </a:xfrm>
          <a:prstGeom prst="rect">
            <a:avLst/>
          </a:prstGeom>
        </p:spPr>
        <p:txBody>
          <a:bodyPr rIns="182880" anchor="ctr"/>
          <a:lstStyle>
            <a:lvl1pPr marL="205740" indent="0" algn="r">
              <a:buNone/>
              <a:defRPr sz="1800" b="0" baseline="0">
                <a:solidFill>
                  <a:schemeClr val="bg2">
                    <a:lumMod val="50000"/>
                  </a:schemeClr>
                </a:solidFill>
                <a:latin typeface="Arial" panose="020B0604020202020204" pitchFamily="34" charset="0"/>
                <a:cs typeface="Arial" panose="020B0604020202020204" pitchFamily="34" charset="0"/>
              </a:defRPr>
            </a:lvl1pPr>
            <a:lvl2pPr>
              <a:defRPr sz="2100" b="1">
                <a:solidFill>
                  <a:schemeClr val="tx1">
                    <a:lumMod val="50000"/>
                    <a:lumOff val="50000"/>
                  </a:schemeClr>
                </a:solidFill>
                <a:latin typeface="Arial" panose="020B0604020202020204" pitchFamily="34" charset="0"/>
                <a:cs typeface="Arial" panose="020B0604020202020204" pitchFamily="34" charset="0"/>
              </a:defRPr>
            </a:lvl2pPr>
            <a:lvl3pPr>
              <a:defRPr sz="2100" b="1">
                <a:solidFill>
                  <a:schemeClr val="tx1">
                    <a:lumMod val="50000"/>
                    <a:lumOff val="50000"/>
                  </a:schemeClr>
                </a:solidFill>
                <a:latin typeface="Arial" panose="020B0604020202020204" pitchFamily="34" charset="0"/>
                <a:cs typeface="Arial" panose="020B0604020202020204" pitchFamily="34" charset="0"/>
              </a:defRPr>
            </a:lvl3pPr>
            <a:lvl4pPr>
              <a:defRPr sz="2100" b="1">
                <a:solidFill>
                  <a:schemeClr val="tx1">
                    <a:lumMod val="50000"/>
                    <a:lumOff val="50000"/>
                  </a:schemeClr>
                </a:solidFill>
                <a:latin typeface="Arial" panose="020B0604020202020204" pitchFamily="34" charset="0"/>
                <a:cs typeface="Arial" panose="020B0604020202020204" pitchFamily="34" charset="0"/>
              </a:defRPr>
            </a:lvl4pPr>
            <a:lvl5pPr>
              <a:defRPr sz="21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3"/>
          <p:cNvSpPr>
            <a:spLocks noGrp="1"/>
          </p:cNvSpPr>
          <p:nvPr>
            <p:ph type="body" sz="quarter" idx="19"/>
          </p:nvPr>
        </p:nvSpPr>
        <p:spPr>
          <a:xfrm>
            <a:off x="10058400" y="2021897"/>
            <a:ext cx="8229600" cy="347241"/>
          </a:xfrm>
          <a:prstGeom prst="rect">
            <a:avLst/>
          </a:prstGeom>
        </p:spPr>
        <p:txBody>
          <a:bodyPr rIns="182880" anchor="ctr"/>
          <a:lstStyle>
            <a:lvl1pPr marL="205740" indent="0" algn="r">
              <a:buNone/>
              <a:defRPr sz="1800" b="0" baseline="0">
                <a:solidFill>
                  <a:schemeClr val="bg2">
                    <a:lumMod val="50000"/>
                  </a:schemeClr>
                </a:solidFill>
                <a:latin typeface="Arial" panose="020B0604020202020204" pitchFamily="34" charset="0"/>
                <a:cs typeface="Arial" panose="020B0604020202020204" pitchFamily="34" charset="0"/>
              </a:defRPr>
            </a:lvl1pPr>
            <a:lvl2pPr>
              <a:defRPr sz="2100" b="1">
                <a:solidFill>
                  <a:schemeClr val="tx1">
                    <a:lumMod val="50000"/>
                    <a:lumOff val="50000"/>
                  </a:schemeClr>
                </a:solidFill>
                <a:latin typeface="Arial" panose="020B0604020202020204" pitchFamily="34" charset="0"/>
                <a:cs typeface="Arial" panose="020B0604020202020204" pitchFamily="34" charset="0"/>
              </a:defRPr>
            </a:lvl2pPr>
            <a:lvl3pPr>
              <a:defRPr sz="2100" b="1">
                <a:solidFill>
                  <a:schemeClr val="tx1">
                    <a:lumMod val="50000"/>
                    <a:lumOff val="50000"/>
                  </a:schemeClr>
                </a:solidFill>
                <a:latin typeface="Arial" panose="020B0604020202020204" pitchFamily="34" charset="0"/>
                <a:cs typeface="Arial" panose="020B0604020202020204" pitchFamily="34" charset="0"/>
              </a:defRPr>
            </a:lvl3pPr>
            <a:lvl4pPr>
              <a:defRPr sz="2100" b="1">
                <a:solidFill>
                  <a:schemeClr val="tx1">
                    <a:lumMod val="50000"/>
                    <a:lumOff val="50000"/>
                  </a:schemeClr>
                </a:solidFill>
                <a:latin typeface="Arial" panose="020B0604020202020204" pitchFamily="34" charset="0"/>
                <a:cs typeface="Arial" panose="020B0604020202020204" pitchFamily="34" charset="0"/>
              </a:defRPr>
            </a:lvl4pPr>
            <a:lvl5pPr>
              <a:defRPr sz="21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3"/>
          <p:cNvSpPr>
            <a:spLocks noGrp="1"/>
          </p:cNvSpPr>
          <p:nvPr>
            <p:ph type="body" sz="quarter" idx="20"/>
          </p:nvPr>
        </p:nvSpPr>
        <p:spPr>
          <a:xfrm>
            <a:off x="2946264" y="7892990"/>
            <a:ext cx="5747654" cy="342900"/>
          </a:xfrm>
          <a:prstGeom prst="rect">
            <a:avLst/>
          </a:prstGeom>
        </p:spPr>
        <p:txBody>
          <a:bodyPr lIns="0" rIns="0" anchor="ctr">
            <a:noAutofit/>
          </a:bodyPr>
          <a:lstStyle>
            <a:lvl1pPr marL="205740" indent="0" algn="l">
              <a:buNone/>
              <a:defRPr sz="2400" b="1" baseline="0">
                <a:solidFill>
                  <a:schemeClr val="bg2">
                    <a:lumMod val="50000"/>
                  </a:schemeClr>
                </a:solidFill>
                <a:latin typeface="Arial" panose="020B0604020202020204" pitchFamily="34" charset="0"/>
                <a:cs typeface="Arial" panose="020B0604020202020204" pitchFamily="34" charset="0"/>
              </a:defRPr>
            </a:lvl1pPr>
            <a:lvl2pPr>
              <a:defRPr sz="2100" b="1">
                <a:solidFill>
                  <a:schemeClr val="tx1">
                    <a:lumMod val="50000"/>
                    <a:lumOff val="50000"/>
                  </a:schemeClr>
                </a:solidFill>
                <a:latin typeface="Arial" panose="020B0604020202020204" pitchFamily="34" charset="0"/>
                <a:cs typeface="Arial" panose="020B0604020202020204" pitchFamily="34" charset="0"/>
              </a:defRPr>
            </a:lvl2pPr>
            <a:lvl3pPr>
              <a:defRPr sz="2100" b="1">
                <a:solidFill>
                  <a:schemeClr val="tx1">
                    <a:lumMod val="50000"/>
                    <a:lumOff val="50000"/>
                  </a:schemeClr>
                </a:solidFill>
                <a:latin typeface="Arial" panose="020B0604020202020204" pitchFamily="34" charset="0"/>
                <a:cs typeface="Arial" panose="020B0604020202020204" pitchFamily="34" charset="0"/>
              </a:defRPr>
            </a:lvl3pPr>
            <a:lvl4pPr>
              <a:defRPr sz="2100" b="1">
                <a:solidFill>
                  <a:schemeClr val="tx1">
                    <a:lumMod val="50000"/>
                    <a:lumOff val="50000"/>
                  </a:schemeClr>
                </a:solidFill>
                <a:latin typeface="Arial" panose="020B0604020202020204" pitchFamily="34" charset="0"/>
                <a:cs typeface="Arial" panose="020B0604020202020204" pitchFamily="34" charset="0"/>
              </a:defRPr>
            </a:lvl4pPr>
            <a:lvl5pPr>
              <a:defRPr sz="21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3"/>
          <p:cNvSpPr>
            <a:spLocks noGrp="1"/>
          </p:cNvSpPr>
          <p:nvPr>
            <p:ph type="body" sz="quarter" idx="21"/>
          </p:nvPr>
        </p:nvSpPr>
        <p:spPr>
          <a:xfrm>
            <a:off x="2946265" y="8374803"/>
            <a:ext cx="5094512" cy="368217"/>
          </a:xfrm>
          <a:prstGeom prst="rect">
            <a:avLst/>
          </a:prstGeom>
        </p:spPr>
        <p:txBody>
          <a:bodyPr lIns="0" rIns="0" anchor="ctr">
            <a:noAutofit/>
          </a:bodyPr>
          <a:lstStyle>
            <a:lvl1pPr marL="205740" indent="0" algn="l">
              <a:buNone/>
              <a:defRPr sz="2100" b="0" baseline="0">
                <a:solidFill>
                  <a:schemeClr val="bg2">
                    <a:lumMod val="50000"/>
                  </a:schemeClr>
                </a:solidFill>
                <a:latin typeface="Arial" panose="020B0604020202020204" pitchFamily="34" charset="0"/>
                <a:cs typeface="Arial" panose="020B0604020202020204" pitchFamily="34" charset="0"/>
              </a:defRPr>
            </a:lvl1pPr>
            <a:lvl2pPr>
              <a:defRPr sz="2100" b="1">
                <a:solidFill>
                  <a:schemeClr val="tx1">
                    <a:lumMod val="50000"/>
                    <a:lumOff val="50000"/>
                  </a:schemeClr>
                </a:solidFill>
                <a:latin typeface="Arial" panose="020B0604020202020204" pitchFamily="34" charset="0"/>
                <a:cs typeface="Arial" panose="020B0604020202020204" pitchFamily="34" charset="0"/>
              </a:defRPr>
            </a:lvl2pPr>
            <a:lvl3pPr>
              <a:defRPr sz="2100" b="1">
                <a:solidFill>
                  <a:schemeClr val="tx1">
                    <a:lumMod val="50000"/>
                    <a:lumOff val="50000"/>
                  </a:schemeClr>
                </a:solidFill>
                <a:latin typeface="Arial" panose="020B0604020202020204" pitchFamily="34" charset="0"/>
                <a:cs typeface="Arial" panose="020B0604020202020204" pitchFamily="34" charset="0"/>
              </a:defRPr>
            </a:lvl3pPr>
            <a:lvl4pPr>
              <a:defRPr sz="2100" b="1">
                <a:solidFill>
                  <a:schemeClr val="tx1">
                    <a:lumMod val="50000"/>
                    <a:lumOff val="50000"/>
                  </a:schemeClr>
                </a:solidFill>
                <a:latin typeface="Arial" panose="020B0604020202020204" pitchFamily="34" charset="0"/>
                <a:cs typeface="Arial" panose="020B0604020202020204" pitchFamily="34" charset="0"/>
              </a:defRPr>
            </a:lvl4pPr>
            <a:lvl5pPr>
              <a:defRPr sz="21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3"/>
          <p:cNvSpPr>
            <a:spLocks noGrp="1"/>
          </p:cNvSpPr>
          <p:nvPr>
            <p:ph type="body" sz="quarter" idx="22"/>
          </p:nvPr>
        </p:nvSpPr>
        <p:spPr>
          <a:xfrm>
            <a:off x="468445" y="9617748"/>
            <a:ext cx="5094512" cy="368217"/>
          </a:xfrm>
          <a:prstGeom prst="rect">
            <a:avLst/>
          </a:prstGeom>
        </p:spPr>
        <p:txBody>
          <a:bodyPr lIns="0" rIns="0" anchor="ctr">
            <a:noAutofit/>
          </a:bodyPr>
          <a:lstStyle>
            <a:lvl1pPr marL="205740" indent="0" algn="l">
              <a:buNone/>
              <a:defRPr sz="2100" b="0" i="1" baseline="0">
                <a:solidFill>
                  <a:schemeClr val="bg2">
                    <a:lumMod val="75000"/>
                  </a:schemeClr>
                </a:solidFill>
                <a:latin typeface="Arial" panose="020B0604020202020204" pitchFamily="34" charset="0"/>
                <a:cs typeface="Arial" panose="020B0604020202020204" pitchFamily="34" charset="0"/>
              </a:defRPr>
            </a:lvl1pPr>
            <a:lvl2pPr>
              <a:defRPr sz="2100" b="1">
                <a:solidFill>
                  <a:schemeClr val="tx1">
                    <a:lumMod val="50000"/>
                    <a:lumOff val="50000"/>
                  </a:schemeClr>
                </a:solidFill>
                <a:latin typeface="Arial" panose="020B0604020202020204" pitchFamily="34" charset="0"/>
                <a:cs typeface="Arial" panose="020B0604020202020204" pitchFamily="34" charset="0"/>
              </a:defRPr>
            </a:lvl2pPr>
            <a:lvl3pPr>
              <a:defRPr sz="2100" b="1">
                <a:solidFill>
                  <a:schemeClr val="tx1">
                    <a:lumMod val="50000"/>
                    <a:lumOff val="50000"/>
                  </a:schemeClr>
                </a:solidFill>
                <a:latin typeface="Arial" panose="020B0604020202020204" pitchFamily="34" charset="0"/>
                <a:cs typeface="Arial" panose="020B0604020202020204" pitchFamily="34" charset="0"/>
              </a:defRPr>
            </a:lvl3pPr>
            <a:lvl4pPr>
              <a:defRPr sz="2100" b="1">
                <a:solidFill>
                  <a:schemeClr val="tx1">
                    <a:lumMod val="50000"/>
                    <a:lumOff val="50000"/>
                  </a:schemeClr>
                </a:solidFill>
                <a:latin typeface="Arial" panose="020B0604020202020204" pitchFamily="34" charset="0"/>
                <a:cs typeface="Arial" panose="020B0604020202020204" pitchFamily="34" charset="0"/>
              </a:defRPr>
            </a:lvl4pPr>
            <a:lvl5pPr>
              <a:defRPr sz="21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3"/>
          <p:cNvSpPr>
            <a:spLocks noGrp="1"/>
          </p:cNvSpPr>
          <p:nvPr>
            <p:ph type="body" sz="quarter" idx="23"/>
          </p:nvPr>
        </p:nvSpPr>
        <p:spPr>
          <a:xfrm>
            <a:off x="-2" y="764802"/>
            <a:ext cx="8229600" cy="342900"/>
          </a:xfrm>
          <a:prstGeom prst="rect">
            <a:avLst/>
          </a:prstGeom>
        </p:spPr>
        <p:txBody>
          <a:bodyPr lIns="182880" anchor="ctr"/>
          <a:lstStyle>
            <a:lvl1pPr marL="205740" indent="0" algn="l">
              <a:buNone/>
              <a:defRPr sz="2100" b="1" baseline="0">
                <a:solidFill>
                  <a:schemeClr val="bg2">
                    <a:lumMod val="50000"/>
                  </a:schemeClr>
                </a:solidFill>
                <a:latin typeface="Arial" panose="020B0604020202020204" pitchFamily="34" charset="0"/>
                <a:cs typeface="Arial" panose="020B0604020202020204" pitchFamily="34" charset="0"/>
              </a:defRPr>
            </a:lvl1pPr>
            <a:lvl2pPr>
              <a:defRPr sz="2100" b="1">
                <a:solidFill>
                  <a:schemeClr val="tx1">
                    <a:lumMod val="50000"/>
                    <a:lumOff val="50000"/>
                  </a:schemeClr>
                </a:solidFill>
                <a:latin typeface="Arial" panose="020B0604020202020204" pitchFamily="34" charset="0"/>
                <a:cs typeface="Arial" panose="020B0604020202020204" pitchFamily="34" charset="0"/>
              </a:defRPr>
            </a:lvl2pPr>
            <a:lvl3pPr>
              <a:defRPr sz="2100" b="1">
                <a:solidFill>
                  <a:schemeClr val="tx1">
                    <a:lumMod val="50000"/>
                    <a:lumOff val="50000"/>
                  </a:schemeClr>
                </a:solidFill>
                <a:latin typeface="Arial" panose="020B0604020202020204" pitchFamily="34" charset="0"/>
                <a:cs typeface="Arial" panose="020B0604020202020204" pitchFamily="34" charset="0"/>
              </a:defRPr>
            </a:lvl3pPr>
            <a:lvl4pPr>
              <a:defRPr sz="2100" b="1">
                <a:solidFill>
                  <a:schemeClr val="tx1">
                    <a:lumMod val="50000"/>
                    <a:lumOff val="50000"/>
                  </a:schemeClr>
                </a:solidFill>
                <a:latin typeface="Arial" panose="020B0604020202020204" pitchFamily="34" charset="0"/>
                <a:cs typeface="Arial" panose="020B0604020202020204" pitchFamily="34" charset="0"/>
              </a:defRPr>
            </a:lvl4pPr>
            <a:lvl5pPr>
              <a:defRPr sz="21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3"/>
          <p:cNvSpPr>
            <a:spLocks noGrp="1"/>
          </p:cNvSpPr>
          <p:nvPr>
            <p:ph type="body" sz="quarter" idx="24"/>
          </p:nvPr>
        </p:nvSpPr>
        <p:spPr>
          <a:xfrm>
            <a:off x="1" y="1166084"/>
            <a:ext cx="8229599" cy="348726"/>
          </a:xfrm>
          <a:prstGeom prst="rect">
            <a:avLst/>
          </a:prstGeom>
        </p:spPr>
        <p:txBody>
          <a:bodyPr lIns="182880" anchor="ctr"/>
          <a:lstStyle>
            <a:lvl1pPr marL="205740" indent="0" algn="l">
              <a:buNone/>
              <a:defRPr sz="1800" b="0" baseline="0">
                <a:solidFill>
                  <a:schemeClr val="bg2">
                    <a:lumMod val="50000"/>
                  </a:schemeClr>
                </a:solidFill>
                <a:latin typeface="Arial" panose="020B0604020202020204" pitchFamily="34" charset="0"/>
                <a:cs typeface="Arial" panose="020B0604020202020204" pitchFamily="34" charset="0"/>
              </a:defRPr>
            </a:lvl1pPr>
            <a:lvl2pPr>
              <a:defRPr sz="2100" b="1">
                <a:solidFill>
                  <a:schemeClr val="tx1">
                    <a:lumMod val="50000"/>
                    <a:lumOff val="50000"/>
                  </a:schemeClr>
                </a:solidFill>
                <a:latin typeface="Arial" panose="020B0604020202020204" pitchFamily="34" charset="0"/>
                <a:cs typeface="Arial" panose="020B0604020202020204" pitchFamily="34" charset="0"/>
              </a:defRPr>
            </a:lvl2pPr>
            <a:lvl3pPr>
              <a:defRPr sz="2100" b="1">
                <a:solidFill>
                  <a:schemeClr val="tx1">
                    <a:lumMod val="50000"/>
                    <a:lumOff val="50000"/>
                  </a:schemeClr>
                </a:solidFill>
                <a:latin typeface="Arial" panose="020B0604020202020204" pitchFamily="34" charset="0"/>
                <a:cs typeface="Arial" panose="020B0604020202020204" pitchFamily="34" charset="0"/>
              </a:defRPr>
            </a:lvl3pPr>
            <a:lvl4pPr>
              <a:defRPr sz="2100" b="1">
                <a:solidFill>
                  <a:schemeClr val="tx1">
                    <a:lumMod val="50000"/>
                    <a:lumOff val="50000"/>
                  </a:schemeClr>
                </a:solidFill>
                <a:latin typeface="Arial" panose="020B0604020202020204" pitchFamily="34" charset="0"/>
                <a:cs typeface="Arial" panose="020B0604020202020204" pitchFamily="34" charset="0"/>
              </a:defRPr>
            </a:lvl4pPr>
            <a:lvl5pPr>
              <a:defRPr sz="21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3"/>
          <p:cNvSpPr>
            <a:spLocks noGrp="1"/>
          </p:cNvSpPr>
          <p:nvPr>
            <p:ph type="body" sz="quarter" idx="25"/>
          </p:nvPr>
        </p:nvSpPr>
        <p:spPr>
          <a:xfrm>
            <a:off x="-2" y="1592682"/>
            <a:ext cx="8229600" cy="351342"/>
          </a:xfrm>
          <a:prstGeom prst="rect">
            <a:avLst/>
          </a:prstGeom>
        </p:spPr>
        <p:txBody>
          <a:bodyPr lIns="182880" anchor="ctr"/>
          <a:lstStyle>
            <a:lvl1pPr marL="205740" indent="0" algn="l">
              <a:buNone/>
              <a:defRPr sz="1800" b="0" baseline="0">
                <a:solidFill>
                  <a:schemeClr val="bg2">
                    <a:lumMod val="50000"/>
                  </a:schemeClr>
                </a:solidFill>
                <a:latin typeface="Arial" panose="020B0604020202020204" pitchFamily="34" charset="0"/>
                <a:cs typeface="Arial" panose="020B0604020202020204" pitchFamily="34" charset="0"/>
              </a:defRPr>
            </a:lvl1pPr>
            <a:lvl2pPr>
              <a:defRPr sz="2100" b="1">
                <a:solidFill>
                  <a:schemeClr val="tx1">
                    <a:lumMod val="50000"/>
                    <a:lumOff val="50000"/>
                  </a:schemeClr>
                </a:solidFill>
                <a:latin typeface="Arial" panose="020B0604020202020204" pitchFamily="34" charset="0"/>
                <a:cs typeface="Arial" panose="020B0604020202020204" pitchFamily="34" charset="0"/>
              </a:defRPr>
            </a:lvl2pPr>
            <a:lvl3pPr>
              <a:defRPr sz="2100" b="1">
                <a:solidFill>
                  <a:schemeClr val="tx1">
                    <a:lumMod val="50000"/>
                    <a:lumOff val="50000"/>
                  </a:schemeClr>
                </a:solidFill>
                <a:latin typeface="Arial" panose="020B0604020202020204" pitchFamily="34" charset="0"/>
                <a:cs typeface="Arial" panose="020B0604020202020204" pitchFamily="34" charset="0"/>
              </a:defRPr>
            </a:lvl3pPr>
            <a:lvl4pPr>
              <a:defRPr sz="2100" b="1">
                <a:solidFill>
                  <a:schemeClr val="tx1">
                    <a:lumMod val="50000"/>
                    <a:lumOff val="50000"/>
                  </a:schemeClr>
                </a:solidFill>
                <a:latin typeface="Arial" panose="020B0604020202020204" pitchFamily="34" charset="0"/>
                <a:cs typeface="Arial" panose="020B0604020202020204" pitchFamily="34" charset="0"/>
              </a:defRPr>
            </a:lvl4pPr>
            <a:lvl5pPr>
              <a:defRPr sz="21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2" name="Text Placeholder 3"/>
          <p:cNvSpPr>
            <a:spLocks noGrp="1"/>
          </p:cNvSpPr>
          <p:nvPr>
            <p:ph type="body" sz="quarter" idx="26"/>
          </p:nvPr>
        </p:nvSpPr>
        <p:spPr>
          <a:xfrm>
            <a:off x="-2" y="2021897"/>
            <a:ext cx="8229600" cy="351342"/>
          </a:xfrm>
          <a:prstGeom prst="rect">
            <a:avLst/>
          </a:prstGeom>
        </p:spPr>
        <p:txBody>
          <a:bodyPr lIns="182880" anchor="ctr"/>
          <a:lstStyle>
            <a:lvl1pPr marL="205740" indent="0" algn="l">
              <a:buNone/>
              <a:defRPr sz="1800" b="0" baseline="0">
                <a:solidFill>
                  <a:schemeClr val="bg2">
                    <a:lumMod val="50000"/>
                  </a:schemeClr>
                </a:solidFill>
                <a:latin typeface="Arial" panose="020B0604020202020204" pitchFamily="34" charset="0"/>
                <a:cs typeface="Arial" panose="020B0604020202020204" pitchFamily="34" charset="0"/>
              </a:defRPr>
            </a:lvl1pPr>
            <a:lvl2pPr>
              <a:defRPr sz="2100" b="1">
                <a:solidFill>
                  <a:schemeClr val="tx1">
                    <a:lumMod val="50000"/>
                    <a:lumOff val="50000"/>
                  </a:schemeClr>
                </a:solidFill>
                <a:latin typeface="Arial" panose="020B0604020202020204" pitchFamily="34" charset="0"/>
                <a:cs typeface="Arial" panose="020B0604020202020204" pitchFamily="34" charset="0"/>
              </a:defRPr>
            </a:lvl2pPr>
            <a:lvl3pPr>
              <a:defRPr sz="2100" b="1">
                <a:solidFill>
                  <a:schemeClr val="tx1">
                    <a:lumMod val="50000"/>
                    <a:lumOff val="50000"/>
                  </a:schemeClr>
                </a:solidFill>
                <a:latin typeface="Arial" panose="020B0604020202020204" pitchFamily="34" charset="0"/>
                <a:cs typeface="Arial" panose="020B0604020202020204" pitchFamily="34" charset="0"/>
              </a:defRPr>
            </a:lvl3pPr>
            <a:lvl4pPr>
              <a:defRPr sz="2100" b="1">
                <a:solidFill>
                  <a:schemeClr val="tx1">
                    <a:lumMod val="50000"/>
                    <a:lumOff val="50000"/>
                  </a:schemeClr>
                </a:solidFill>
                <a:latin typeface="Arial" panose="020B0604020202020204" pitchFamily="34" charset="0"/>
                <a:cs typeface="Arial" panose="020B0604020202020204" pitchFamily="34" charset="0"/>
              </a:defRPr>
            </a:lvl4pPr>
            <a:lvl5pPr>
              <a:defRPr sz="21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638130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EC338C8-D9CC-24B3-772F-D3878D7771E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64445" y="442913"/>
            <a:ext cx="2066925" cy="960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p:cNvSpPr>
            <a:spLocks noGrp="1"/>
          </p:cNvSpPr>
          <p:nvPr>
            <p:ph type="body" sz="quarter" idx="12"/>
          </p:nvPr>
        </p:nvSpPr>
        <p:spPr>
          <a:xfrm>
            <a:off x="3565835" y="447868"/>
            <a:ext cx="14357420" cy="2153613"/>
          </a:xfrm>
          <a:prstGeom prst="rect">
            <a:avLst/>
          </a:prstGeom>
        </p:spPr>
        <p:txBody>
          <a:bodyPr anchor="ctr">
            <a:normAutofit/>
          </a:bodyPr>
          <a:lstStyle>
            <a:lvl1pPr marL="0" indent="0">
              <a:lnSpc>
                <a:spcPct val="100000"/>
              </a:lnSpc>
              <a:spcBef>
                <a:spcPts val="0"/>
              </a:spcBef>
              <a:buFont typeface="Arial" panose="020B0604020202020204" pitchFamily="34" charset="0"/>
              <a:buNone/>
              <a:defRPr lang="en-US" sz="3000" kern="1200" baseline="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en-US"/>
              <a:t>Click to edit Master text styles</a:t>
            </a:r>
          </a:p>
          <a:p>
            <a:pPr lvl="1"/>
            <a:r>
              <a:rPr lang="en-US"/>
              <a:t>Second level</a:t>
            </a:r>
          </a:p>
          <a:p>
            <a:pPr lvl="2"/>
            <a:r>
              <a:rPr lang="en-US"/>
              <a:t>Third level</a:t>
            </a:r>
          </a:p>
        </p:txBody>
      </p:sp>
      <p:sp>
        <p:nvSpPr>
          <p:cNvPr id="11" name="Text Placeholder 4"/>
          <p:cNvSpPr>
            <a:spLocks noGrp="1"/>
          </p:cNvSpPr>
          <p:nvPr>
            <p:ph type="body" sz="quarter" idx="13"/>
          </p:nvPr>
        </p:nvSpPr>
        <p:spPr>
          <a:xfrm>
            <a:off x="3565835" y="2921658"/>
            <a:ext cx="14357420" cy="2153613"/>
          </a:xfrm>
          <a:prstGeom prst="rect">
            <a:avLst/>
          </a:prstGeom>
        </p:spPr>
        <p:txBody>
          <a:bodyPr anchor="ctr">
            <a:normAutofit/>
          </a:bodyPr>
          <a:lstStyle>
            <a:lvl1pPr marL="0" indent="0">
              <a:lnSpc>
                <a:spcPct val="100000"/>
              </a:lnSpc>
              <a:spcBef>
                <a:spcPts val="0"/>
              </a:spcBef>
              <a:buFont typeface="Arial" panose="020B0604020202020204" pitchFamily="34" charset="0"/>
              <a:buNone/>
              <a:defRPr lang="en-US" sz="3000" kern="1200" baseline="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en-US"/>
              <a:t>Click to edit Master text styles</a:t>
            </a:r>
          </a:p>
          <a:p>
            <a:pPr lvl="1"/>
            <a:r>
              <a:rPr lang="en-US"/>
              <a:t>Second level</a:t>
            </a:r>
          </a:p>
          <a:p>
            <a:pPr lvl="2"/>
            <a:r>
              <a:rPr lang="en-US"/>
              <a:t>Third level</a:t>
            </a:r>
          </a:p>
        </p:txBody>
      </p:sp>
      <p:sp>
        <p:nvSpPr>
          <p:cNvPr id="12" name="Text Placeholder 4"/>
          <p:cNvSpPr>
            <a:spLocks noGrp="1"/>
          </p:cNvSpPr>
          <p:nvPr>
            <p:ph type="body" sz="quarter" idx="14"/>
          </p:nvPr>
        </p:nvSpPr>
        <p:spPr>
          <a:xfrm>
            <a:off x="3565835" y="5407691"/>
            <a:ext cx="14357420" cy="2153613"/>
          </a:xfrm>
          <a:prstGeom prst="rect">
            <a:avLst/>
          </a:prstGeom>
        </p:spPr>
        <p:txBody>
          <a:bodyPr anchor="ctr">
            <a:normAutofit/>
          </a:bodyPr>
          <a:lstStyle>
            <a:lvl1pPr marL="0" indent="0">
              <a:lnSpc>
                <a:spcPct val="100000"/>
              </a:lnSpc>
              <a:spcBef>
                <a:spcPts val="0"/>
              </a:spcBef>
              <a:buFont typeface="Arial" panose="020B0604020202020204" pitchFamily="34" charset="0"/>
              <a:buNone/>
              <a:defRPr lang="en-US" sz="3000" kern="1200" baseline="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en-US"/>
              <a:t>Click to edit Master text styles</a:t>
            </a:r>
          </a:p>
          <a:p>
            <a:pPr lvl="1"/>
            <a:r>
              <a:rPr lang="en-US"/>
              <a:t>Second level</a:t>
            </a:r>
          </a:p>
          <a:p>
            <a:pPr lvl="2"/>
            <a:r>
              <a:rPr lang="en-US"/>
              <a:t>Third level</a:t>
            </a:r>
          </a:p>
        </p:txBody>
      </p:sp>
      <p:sp>
        <p:nvSpPr>
          <p:cNvPr id="13" name="Text Placeholder 4"/>
          <p:cNvSpPr>
            <a:spLocks noGrp="1"/>
          </p:cNvSpPr>
          <p:nvPr>
            <p:ph type="body" sz="quarter" idx="15"/>
          </p:nvPr>
        </p:nvSpPr>
        <p:spPr>
          <a:xfrm>
            <a:off x="3565835" y="7895453"/>
            <a:ext cx="14357420" cy="2153613"/>
          </a:xfrm>
          <a:prstGeom prst="rect">
            <a:avLst/>
          </a:prstGeom>
        </p:spPr>
        <p:txBody>
          <a:bodyPr anchor="ctr">
            <a:normAutofit/>
          </a:bodyPr>
          <a:lstStyle>
            <a:lvl1pPr marL="0" indent="0">
              <a:lnSpc>
                <a:spcPct val="100000"/>
              </a:lnSpc>
              <a:spcBef>
                <a:spcPts val="0"/>
              </a:spcBef>
              <a:buFont typeface="Arial" panose="020B0604020202020204" pitchFamily="34" charset="0"/>
              <a:buNone/>
              <a:defRPr lang="en-US" sz="3000" kern="1200" baseline="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855950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0AE141-B63C-3573-49F8-8D016BAFC3C6}"/>
              </a:ext>
            </a:extLst>
          </p:cNvPr>
          <p:cNvSpPr/>
          <p:nvPr userDrawn="1"/>
        </p:nvSpPr>
        <p:spPr>
          <a:xfrm>
            <a:off x="0" y="0"/>
            <a:ext cx="18288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p>
        </p:txBody>
      </p:sp>
      <p:pic>
        <p:nvPicPr>
          <p:cNvPr id="3" name="Picture 4">
            <a:extLst>
              <a:ext uri="{FF2B5EF4-FFF2-40B4-BE49-F238E27FC236}">
                <a16:creationId xmlns:a16="http://schemas.microsoft.com/office/drawing/2014/main" id="{369F0F1A-5814-91D7-C6C8-97D4897EB2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44750" y="7219950"/>
            <a:ext cx="2936082"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
            <a:extLst>
              <a:ext uri="{FF2B5EF4-FFF2-40B4-BE49-F238E27FC236}">
                <a16:creationId xmlns:a16="http://schemas.microsoft.com/office/drawing/2014/main" id="{DDDD5696-B67D-24F3-4631-9C9ECE69C4C4}"/>
              </a:ext>
            </a:extLst>
          </p:cNvPr>
          <p:cNvSpPr txBox="1">
            <a:spLocks noChangeArrowheads="1"/>
          </p:cNvSpPr>
          <p:nvPr userDrawn="1"/>
        </p:nvSpPr>
        <p:spPr bwMode="auto">
          <a:xfrm>
            <a:off x="0" y="3207545"/>
            <a:ext cx="18288000" cy="3429000"/>
          </a:xfrm>
          <a:prstGeom prst="rect">
            <a:avLst/>
          </a:prstGeom>
          <a:solidFill>
            <a:srgbClr val="ED3A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8100" b="1">
                <a:solidFill>
                  <a:schemeClr val="bg1"/>
                </a:solidFill>
                <a:cs typeface="Arial" panose="020B0604020202020204" pitchFamily="34" charset="0"/>
              </a:rPr>
              <a:t>Thank you for your attention!</a:t>
            </a:r>
          </a:p>
        </p:txBody>
      </p:sp>
    </p:spTree>
    <p:extLst>
      <p:ext uri="{BB962C8B-B14F-4D97-AF65-F5344CB8AC3E}">
        <p14:creationId xmlns:p14="http://schemas.microsoft.com/office/powerpoint/2010/main" val="241259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mailto:cessupport@aia.org"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10.png"/><Relationship Id="rId12" Type="http://schemas.openxmlformats.org/officeDocument/2006/relationships/image" Target="../media/image4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jpeg"/><Relationship Id="rId10" Type="http://schemas.openxmlformats.org/officeDocument/2006/relationships/image" Target="../media/image44.svg"/><Relationship Id="rId4" Type="http://schemas.openxmlformats.org/officeDocument/2006/relationships/image" Target="../media/image39.png"/><Relationship Id="rId9" Type="http://schemas.openxmlformats.org/officeDocument/2006/relationships/image" Target="../media/image43.png"/></Relationships>
</file>

<file path=ppt/slides/_rels/slide4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jpeg"/><Relationship Id="rId7" Type="http://schemas.openxmlformats.org/officeDocument/2006/relationships/image" Target="../media/image5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9.pn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5.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1028700" y="2229251"/>
            <a:ext cx="16454370" cy="4500902"/>
            <a:chOff x="0" y="0"/>
            <a:chExt cx="21939161" cy="6001202"/>
          </a:xfrm>
        </p:grpSpPr>
        <p:sp>
          <p:nvSpPr>
            <p:cNvPr id="5" name="Freeform 5"/>
            <p:cNvSpPr/>
            <p:nvPr/>
          </p:nvSpPr>
          <p:spPr>
            <a:xfrm>
              <a:off x="0" y="0"/>
              <a:ext cx="21939160" cy="6001202"/>
            </a:xfrm>
            <a:custGeom>
              <a:avLst/>
              <a:gdLst/>
              <a:ahLst/>
              <a:cxnLst/>
              <a:rect l="l" t="t" r="r" b="b"/>
              <a:pathLst>
                <a:path w="21939160" h="6001202">
                  <a:moveTo>
                    <a:pt x="0" y="0"/>
                  </a:moveTo>
                  <a:lnTo>
                    <a:pt x="21939160" y="0"/>
                  </a:lnTo>
                  <a:lnTo>
                    <a:pt x="21939160" y="6001202"/>
                  </a:lnTo>
                  <a:lnTo>
                    <a:pt x="0" y="6001202"/>
                  </a:lnTo>
                  <a:close/>
                </a:path>
              </a:pathLst>
            </a:custGeom>
            <a:solidFill>
              <a:srgbClr val="000000">
                <a:alpha val="0"/>
              </a:srgbClr>
            </a:solidFill>
          </p:spPr>
        </p:sp>
        <p:sp>
          <p:nvSpPr>
            <p:cNvPr id="6" name="TextBox 6"/>
            <p:cNvSpPr txBox="1"/>
            <p:nvPr/>
          </p:nvSpPr>
          <p:spPr>
            <a:xfrm>
              <a:off x="0" y="-257175"/>
              <a:ext cx="21939161" cy="6258377"/>
            </a:xfrm>
            <a:prstGeom prst="rect">
              <a:avLst/>
            </a:prstGeom>
          </p:spPr>
          <p:txBody>
            <a:bodyPr lIns="0" tIns="0" rIns="0" bIns="0" rtlCol="0" anchor="b"/>
            <a:lstStyle/>
            <a:p>
              <a:pPr algn="ctr">
                <a:lnSpc>
                  <a:spcPts val="8640"/>
                </a:lnSpc>
              </a:pPr>
              <a:r>
                <a:rPr lang="en-US" sz="6000">
                  <a:solidFill>
                    <a:srgbClr val="000000"/>
                  </a:solidFill>
                  <a:latin typeface="Calibri (MS) Light"/>
                  <a:ea typeface="Calibri (MS) Light"/>
                  <a:cs typeface="Calibri (MS) Light"/>
                  <a:sym typeface="Calibri (MS) Light"/>
                </a:rPr>
                <a:t>Session 05</a:t>
              </a:r>
            </a:p>
            <a:p>
              <a:pPr algn="ctr">
                <a:lnSpc>
                  <a:spcPts val="8640"/>
                </a:lnSpc>
              </a:pPr>
              <a:r>
                <a:rPr lang="en-US" sz="6000" b="1">
                  <a:solidFill>
                    <a:srgbClr val="000000"/>
                  </a:solidFill>
                  <a:latin typeface="Calibri (MS) Bold"/>
                  <a:ea typeface="Calibri (MS) Bold"/>
                  <a:cs typeface="Calibri (MS) Bold"/>
                  <a:sym typeface="Calibri (MS) Bold"/>
                </a:rPr>
                <a:t>The 2026 edition of the </a:t>
              </a:r>
            </a:p>
            <a:p>
              <a:pPr algn="ctr">
                <a:lnSpc>
                  <a:spcPts val="8640"/>
                </a:lnSpc>
              </a:pPr>
              <a:r>
                <a:rPr lang="en-US" sz="6000" b="1" i="1">
                  <a:solidFill>
                    <a:srgbClr val="000000"/>
                  </a:solidFill>
                  <a:latin typeface="Calibri (MS) Bold Italics"/>
                  <a:ea typeface="Calibri (MS) Bold Italics"/>
                  <a:cs typeface="Calibri (MS) Bold Italics"/>
                  <a:sym typeface="Calibri (MS) Bold Italics"/>
                </a:rPr>
                <a:t>FGI Codes for Planning and Design of Hospitals </a:t>
              </a:r>
            </a:p>
            <a:p>
              <a:pPr algn="ctr">
                <a:lnSpc>
                  <a:spcPts val="8640"/>
                </a:lnSpc>
              </a:pPr>
              <a:r>
                <a:rPr lang="en-US" sz="6000" b="1" i="1">
                  <a:solidFill>
                    <a:srgbClr val="000000"/>
                  </a:solidFill>
                  <a:latin typeface="Calibri (MS) Bold Italics"/>
                  <a:ea typeface="Calibri (MS) Bold Italics"/>
                  <a:cs typeface="Calibri (MS) Bold Italics"/>
                  <a:sym typeface="Calibri (MS) Bold Italics"/>
                </a:rPr>
                <a:t>and Outpatient Settings</a:t>
              </a:r>
            </a:p>
          </p:txBody>
        </p:sp>
      </p:grpSp>
      <p:sp>
        <p:nvSpPr>
          <p:cNvPr id="7" name="TextBox 7"/>
          <p:cNvSpPr txBox="1"/>
          <p:nvPr/>
        </p:nvSpPr>
        <p:spPr>
          <a:xfrm>
            <a:off x="2377440" y="7532177"/>
            <a:ext cx="13533120" cy="559689"/>
          </a:xfrm>
          <a:prstGeom prst="rect">
            <a:avLst/>
          </a:prstGeom>
        </p:spPr>
        <p:txBody>
          <a:bodyPr lIns="0" tIns="0" rIns="0" bIns="0" rtlCol="0" anchor="t">
            <a:spAutoFit/>
          </a:bodyPr>
          <a:lstStyle/>
          <a:p>
            <a:pPr algn="ctr">
              <a:lnSpc>
                <a:spcPts val="3888"/>
              </a:lnSpc>
            </a:pPr>
            <a:r>
              <a:rPr lang="en-US" sz="3600">
                <a:solidFill>
                  <a:srgbClr val="000000"/>
                </a:solidFill>
                <a:latin typeface="Calibri (MS)"/>
                <a:ea typeface="Calibri (MS)"/>
                <a:cs typeface="Calibri (MS)"/>
                <a:sym typeface="Calibri (MS)"/>
              </a:rPr>
              <a:t>September 29,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1259682" y="547688"/>
            <a:ext cx="4682613" cy="1988345"/>
            <a:chOff x="0" y="0"/>
            <a:chExt cx="6243484" cy="2651126"/>
          </a:xfrm>
        </p:grpSpPr>
        <p:sp>
          <p:nvSpPr>
            <p:cNvPr id="5" name="Freeform 5"/>
            <p:cNvSpPr/>
            <p:nvPr/>
          </p:nvSpPr>
          <p:spPr>
            <a:xfrm>
              <a:off x="0" y="0"/>
              <a:ext cx="6243484" cy="2651126"/>
            </a:xfrm>
            <a:custGeom>
              <a:avLst/>
              <a:gdLst/>
              <a:ahLst/>
              <a:cxnLst/>
              <a:rect l="l" t="t" r="r" b="b"/>
              <a:pathLst>
                <a:path w="6243484" h="2651126">
                  <a:moveTo>
                    <a:pt x="0" y="0"/>
                  </a:moveTo>
                  <a:lnTo>
                    <a:pt x="6243484" y="0"/>
                  </a:lnTo>
                  <a:lnTo>
                    <a:pt x="6243484" y="2651126"/>
                  </a:lnTo>
                  <a:lnTo>
                    <a:pt x="0" y="2651126"/>
                  </a:lnTo>
                  <a:close/>
                </a:path>
              </a:pathLst>
            </a:custGeom>
            <a:solidFill>
              <a:srgbClr val="000000">
                <a:alpha val="0"/>
              </a:srgbClr>
            </a:solidFill>
          </p:spPr>
        </p:sp>
        <p:sp>
          <p:nvSpPr>
            <p:cNvPr id="6" name="TextBox 6"/>
            <p:cNvSpPr txBox="1"/>
            <p:nvPr/>
          </p:nvSpPr>
          <p:spPr>
            <a:xfrm>
              <a:off x="0" y="-47625"/>
              <a:ext cx="6243484"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Glossary</a:t>
              </a:r>
            </a:p>
          </p:txBody>
        </p:sp>
      </p:grpSp>
      <p:sp>
        <p:nvSpPr>
          <p:cNvPr id="7" name="TextBox 7"/>
          <p:cNvSpPr txBox="1"/>
          <p:nvPr/>
        </p:nvSpPr>
        <p:spPr>
          <a:xfrm>
            <a:off x="1259682" y="2705100"/>
            <a:ext cx="5182756" cy="470535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Focuses on terms not defined similarly in common dictionary</a:t>
            </a:r>
          </a:p>
          <a:p>
            <a:pPr marL="632968" lvl="1" indent="-316484" algn="l">
              <a:lnSpc>
                <a:spcPts val="5250"/>
              </a:lnSpc>
              <a:buFont typeface="Arial"/>
              <a:buChar char="•"/>
            </a:pPr>
            <a:r>
              <a:rPr lang="en-US" sz="3500">
                <a:solidFill>
                  <a:srgbClr val="000000"/>
                </a:solidFill>
                <a:latin typeface="Calibri (MS)"/>
                <a:ea typeface="Calibri (MS)"/>
                <a:cs typeface="Calibri (MS)"/>
                <a:sym typeface="Calibri (MS)"/>
              </a:rPr>
              <a:t>Cross-comparison between documents revealed opportunities for alignment </a:t>
            </a:r>
          </a:p>
        </p:txBody>
      </p:sp>
      <p:graphicFrame>
        <p:nvGraphicFramePr>
          <p:cNvPr id="8" name="Table 8"/>
          <p:cNvGraphicFramePr>
            <a:graphicFrameLocks noGrp="1"/>
          </p:cNvGraphicFramePr>
          <p:nvPr/>
        </p:nvGraphicFramePr>
        <p:xfrm>
          <a:off x="14165274" y="1974733"/>
          <a:ext cx="3429000" cy="2993390"/>
        </p:xfrm>
        <a:graphic>
          <a:graphicData uri="http://schemas.openxmlformats.org/drawingml/2006/table">
            <a:tbl>
              <a:tblPr/>
              <a:tblGrid>
                <a:gridCol w="3429000">
                  <a:extLst>
                    <a:ext uri="{9D8B030D-6E8A-4147-A177-3AD203B41FA5}">
                      <a16:colId xmlns:a16="http://schemas.microsoft.com/office/drawing/2014/main" val="20000"/>
                    </a:ext>
                  </a:extLst>
                </a:gridCol>
              </a:tblGrid>
              <a:tr h="285750">
                <a:tc>
                  <a:txBody>
                    <a:bodyPr/>
                    <a:lstStyle/>
                    <a:p>
                      <a:pPr algn="l">
                        <a:lnSpc>
                          <a:spcPts val="3240"/>
                        </a:lnSpc>
                        <a:defRPr/>
                      </a:pPr>
                      <a:r>
                        <a:rPr lang="en-US" sz="2700" b="1">
                          <a:solidFill>
                            <a:srgbClr val="000000"/>
                          </a:solidFill>
                          <a:latin typeface="Calibri (MS) Bold"/>
                          <a:ea typeface="Calibri (MS) Bold"/>
                          <a:cs typeface="Calibri (MS) Bold"/>
                          <a:sym typeface="Calibri (MS) Bold"/>
                        </a:rPr>
                        <a:t>DELETED</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00"/>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Household (or country) kitchen</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Independent living</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Invasive Procedure</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Medication errors</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Mobilize or mobilization</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Movement</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Nature</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Recreation area</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Subacute care</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graphicFrame>
        <p:nvGraphicFramePr>
          <p:cNvPr id="9" name="Table 9"/>
          <p:cNvGraphicFramePr>
            <a:graphicFrameLocks noGrp="1"/>
          </p:cNvGraphicFramePr>
          <p:nvPr/>
        </p:nvGraphicFramePr>
        <p:xfrm>
          <a:off x="6646041" y="1969893"/>
          <a:ext cx="3429000" cy="6801206"/>
        </p:xfrm>
        <a:graphic>
          <a:graphicData uri="http://schemas.openxmlformats.org/drawingml/2006/table">
            <a:tbl>
              <a:tblPr/>
              <a:tblGrid>
                <a:gridCol w="3429000">
                  <a:extLst>
                    <a:ext uri="{9D8B030D-6E8A-4147-A177-3AD203B41FA5}">
                      <a16:colId xmlns:a16="http://schemas.microsoft.com/office/drawing/2014/main" val="20000"/>
                    </a:ext>
                  </a:extLst>
                </a:gridCol>
              </a:tblGrid>
              <a:tr h="267523">
                <a:tc>
                  <a:txBody>
                    <a:bodyPr/>
                    <a:lstStyle/>
                    <a:p>
                      <a:pPr algn="l">
                        <a:lnSpc>
                          <a:spcPts val="3240"/>
                        </a:lnSpc>
                        <a:defRPr/>
                      </a:pPr>
                      <a:r>
                        <a:rPr lang="en-US" sz="2700" b="1">
                          <a:solidFill>
                            <a:srgbClr val="000000"/>
                          </a:solidFill>
                          <a:latin typeface="Calibri (MS) Bold"/>
                          <a:ea typeface="Calibri (MS) Bold"/>
                          <a:cs typeface="Calibri (MS) Bold"/>
                          <a:sym typeface="Calibri (MS) Bold"/>
                        </a:rPr>
                        <a:t>ADDED – NEW TERMS</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00"/>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(BMH) Secure Holding Room</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57311">
                <a:tc>
                  <a:txBody>
                    <a:bodyPr/>
                    <a:lstStyle/>
                    <a:p>
                      <a:pPr algn="l">
                        <a:lnSpc>
                          <a:spcPts val="1800"/>
                        </a:lnSpc>
                        <a:defRPr/>
                      </a:pPr>
                      <a:r>
                        <a:rPr lang="en-US" sz="1500">
                          <a:solidFill>
                            <a:srgbClr val="000000"/>
                          </a:solidFill>
                          <a:latin typeface="Calibri (MS)"/>
                          <a:ea typeface="Calibri (MS)"/>
                          <a:cs typeface="Calibri (MS)"/>
                          <a:sym typeface="Calibri (MS)"/>
                        </a:rPr>
                        <a:t>(BMH)</a:t>
                      </a:r>
                      <a:endParaRPr lang="en-US" sz="1100"/>
                    </a:p>
                    <a:p>
                      <a:pPr algn="l">
                        <a:lnSpc>
                          <a:spcPts val="1800"/>
                        </a:lnSpc>
                      </a:pPr>
                      <a:r>
                        <a:rPr lang="en-US" sz="1500">
                          <a:solidFill>
                            <a:srgbClr val="000000"/>
                          </a:solidFill>
                          <a:latin typeface="Calibri (MS)"/>
                          <a:ea typeface="Calibri (MS)"/>
                          <a:cs typeface="Calibri (MS)"/>
                          <a:sym typeface="Calibri (MS)"/>
                        </a:rPr>
                        <a:t>Seclusion room  </a:t>
                      </a:r>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Change in function</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Class 1-a mobile unit</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Class 1-b mobile unit</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Class 2 mobile unit</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Class 3 mobile unit</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Decontamination Sink</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Dental Operatory</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Disinfection</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Floor sink</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Floor-mounted mop sink</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Handwashing sink</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Milieu</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Moveable equipment</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Physiological Monitoring</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Public communication services</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Soak sink</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SSLT-Location terminology</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SSLT-Restricted area</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SSLT-Semi-restricted area</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1"/>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SSLT-Unrestricted area</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2"/>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Utility sink</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3"/>
                  </a:ext>
                </a:extLst>
              </a:tr>
            </a:tbl>
          </a:graphicData>
        </a:graphic>
      </p:graphicFrame>
      <p:graphicFrame>
        <p:nvGraphicFramePr>
          <p:cNvPr id="10" name="Table 10"/>
          <p:cNvGraphicFramePr>
            <a:graphicFrameLocks noGrp="1"/>
          </p:cNvGraphicFramePr>
          <p:nvPr/>
        </p:nvGraphicFramePr>
        <p:xfrm>
          <a:off x="10405657" y="1969893"/>
          <a:ext cx="3429000" cy="6821490"/>
        </p:xfrm>
        <a:graphic>
          <a:graphicData uri="http://schemas.openxmlformats.org/drawingml/2006/table">
            <a:tbl>
              <a:tblPr/>
              <a:tblGrid>
                <a:gridCol w="3429000">
                  <a:extLst>
                    <a:ext uri="{9D8B030D-6E8A-4147-A177-3AD203B41FA5}">
                      <a16:colId xmlns:a16="http://schemas.microsoft.com/office/drawing/2014/main" val="20000"/>
                    </a:ext>
                  </a:extLst>
                </a:gridCol>
              </a:tblGrid>
              <a:tr h="304800">
                <a:tc>
                  <a:txBody>
                    <a:bodyPr/>
                    <a:lstStyle/>
                    <a:p>
                      <a:pPr algn="l">
                        <a:lnSpc>
                          <a:spcPts val="3240"/>
                        </a:lnSpc>
                        <a:defRPr/>
                      </a:pPr>
                      <a:r>
                        <a:rPr lang="en-US" sz="2700" b="1">
                          <a:solidFill>
                            <a:srgbClr val="000000"/>
                          </a:solidFill>
                          <a:latin typeface="Calibri (MS) Bold"/>
                          <a:ea typeface="Calibri (MS) Bold"/>
                          <a:cs typeface="Calibri (MS) Bold"/>
                          <a:sym typeface="Calibri (MS) Bold"/>
                        </a:rPr>
                        <a:t>REVISED</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00"/>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(BMH) Calming room</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Class 1</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Clear dimension</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Clearance</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Clinical service sink/hopper</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Exam room</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Fixed Equipment</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Hand scrub sink</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Hand scrub station</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Handwashing station</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Individual of size</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Mobile Unit</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Mobility</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Observation room</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Observation unit</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Operating room</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Participant</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Patient</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Protective Environment (PE)</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Safety Risk Assessment</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Swing Bed</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1"/>
                  </a:ext>
                </a:extLst>
              </a:tr>
            </a:tbl>
          </a:graphicData>
        </a:graphic>
      </p:graphicFrame>
      <p:grpSp>
        <p:nvGrpSpPr>
          <p:cNvPr id="11" name="Group 11"/>
          <p:cNvGrpSpPr/>
          <p:nvPr/>
        </p:nvGrpSpPr>
        <p:grpSpPr>
          <a:xfrm>
            <a:off x="15394786" y="455656"/>
            <a:ext cx="2199487" cy="784954"/>
            <a:chOff x="0" y="0"/>
            <a:chExt cx="2932650" cy="1046606"/>
          </a:xfrm>
        </p:grpSpPr>
        <p:sp>
          <p:nvSpPr>
            <p:cNvPr id="12" name="Freeform 12"/>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3" name="TextBox 13"/>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1259682" y="566283"/>
            <a:ext cx="5729021" cy="1988345"/>
            <a:chOff x="0" y="0"/>
            <a:chExt cx="7638695" cy="2651126"/>
          </a:xfrm>
        </p:grpSpPr>
        <p:sp>
          <p:nvSpPr>
            <p:cNvPr id="5" name="Freeform 5"/>
            <p:cNvSpPr/>
            <p:nvPr/>
          </p:nvSpPr>
          <p:spPr>
            <a:xfrm>
              <a:off x="0" y="0"/>
              <a:ext cx="7638695" cy="2651126"/>
            </a:xfrm>
            <a:custGeom>
              <a:avLst/>
              <a:gdLst/>
              <a:ahLst/>
              <a:cxnLst/>
              <a:rect l="l" t="t" r="r" b="b"/>
              <a:pathLst>
                <a:path w="7638695" h="2651126">
                  <a:moveTo>
                    <a:pt x="0" y="0"/>
                  </a:moveTo>
                  <a:lnTo>
                    <a:pt x="7638695" y="0"/>
                  </a:lnTo>
                  <a:lnTo>
                    <a:pt x="7638695" y="2651126"/>
                  </a:lnTo>
                  <a:lnTo>
                    <a:pt x="0" y="2651126"/>
                  </a:lnTo>
                  <a:close/>
                </a:path>
              </a:pathLst>
            </a:custGeom>
            <a:solidFill>
              <a:srgbClr val="000000">
                <a:alpha val="0"/>
              </a:srgbClr>
            </a:solidFill>
          </p:spPr>
        </p:sp>
        <p:sp>
          <p:nvSpPr>
            <p:cNvPr id="6" name="TextBox 6"/>
            <p:cNvSpPr txBox="1"/>
            <p:nvPr/>
          </p:nvSpPr>
          <p:spPr>
            <a:xfrm>
              <a:off x="0" y="-47625"/>
              <a:ext cx="7638695"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Glossary (cont.)</a:t>
              </a:r>
            </a:p>
          </p:txBody>
        </p:sp>
      </p:grpSp>
      <p:sp>
        <p:nvSpPr>
          <p:cNvPr id="7" name="TextBox 7"/>
          <p:cNvSpPr txBox="1"/>
          <p:nvPr/>
        </p:nvSpPr>
        <p:spPr>
          <a:xfrm>
            <a:off x="1259682" y="2719899"/>
            <a:ext cx="5182756" cy="4038600"/>
          </a:xfrm>
          <a:prstGeom prst="rect">
            <a:avLst/>
          </a:prstGeom>
        </p:spPr>
        <p:txBody>
          <a:bodyPr lIns="0" tIns="0" rIns="0" bIns="0" rtlCol="0" anchor="t">
            <a:spAutoFit/>
          </a:bodyPr>
          <a:lstStyle/>
          <a:p>
            <a:pPr marL="632968" lvl="1" indent="-316484" algn="l">
              <a:lnSpc>
                <a:spcPts val="5250"/>
              </a:lnSpc>
              <a:buFont typeface="Arial"/>
              <a:buChar char="•"/>
            </a:pPr>
            <a:r>
              <a:rPr lang="en-US" sz="3500">
                <a:solidFill>
                  <a:srgbClr val="000000"/>
                </a:solidFill>
                <a:latin typeface="Calibri (MS)"/>
                <a:ea typeface="Calibri (MS)"/>
                <a:cs typeface="Calibri (MS)"/>
                <a:sym typeface="Calibri (MS)"/>
              </a:rPr>
              <a:t>Relocation of appendix to Handbook necessitated definition of selected terms </a:t>
            </a:r>
          </a:p>
          <a:p>
            <a:pPr marL="632968" lvl="1" indent="-316484" algn="l">
              <a:lnSpc>
                <a:spcPts val="5250"/>
              </a:lnSpc>
              <a:buFont typeface="Arial"/>
              <a:buChar char="•"/>
            </a:pPr>
            <a:r>
              <a:rPr lang="en-US" sz="3500">
                <a:solidFill>
                  <a:srgbClr val="000000"/>
                </a:solidFill>
                <a:latin typeface="Calibri (MS)"/>
                <a:ea typeface="Calibri (MS)"/>
                <a:cs typeface="Calibri (MS)"/>
                <a:sym typeface="Calibri (MS)"/>
              </a:rPr>
              <a:t>(i.e. Surgical Services location terms)     </a:t>
            </a:r>
          </a:p>
        </p:txBody>
      </p:sp>
      <p:grpSp>
        <p:nvGrpSpPr>
          <p:cNvPr id="8" name="Group 8"/>
          <p:cNvGrpSpPr/>
          <p:nvPr/>
        </p:nvGrpSpPr>
        <p:grpSpPr>
          <a:xfrm>
            <a:off x="15394786" y="455656"/>
            <a:ext cx="2199487" cy="784954"/>
            <a:chOff x="0" y="0"/>
            <a:chExt cx="2932650" cy="1046606"/>
          </a:xfrm>
        </p:grpSpPr>
        <p:sp>
          <p:nvSpPr>
            <p:cNvPr id="9" name="Freeform 9"/>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0" name="TextBox 10"/>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aphicFrame>
        <p:nvGraphicFramePr>
          <p:cNvPr id="11" name="Table 11"/>
          <p:cNvGraphicFramePr>
            <a:graphicFrameLocks noGrp="1"/>
          </p:cNvGraphicFramePr>
          <p:nvPr/>
        </p:nvGraphicFramePr>
        <p:xfrm>
          <a:off x="14165274" y="1974733"/>
          <a:ext cx="3429000" cy="2993390"/>
        </p:xfrm>
        <a:graphic>
          <a:graphicData uri="http://schemas.openxmlformats.org/drawingml/2006/table">
            <a:tbl>
              <a:tblPr/>
              <a:tblGrid>
                <a:gridCol w="3429000">
                  <a:extLst>
                    <a:ext uri="{9D8B030D-6E8A-4147-A177-3AD203B41FA5}">
                      <a16:colId xmlns:a16="http://schemas.microsoft.com/office/drawing/2014/main" val="20000"/>
                    </a:ext>
                  </a:extLst>
                </a:gridCol>
              </a:tblGrid>
              <a:tr h="285750">
                <a:tc>
                  <a:txBody>
                    <a:bodyPr/>
                    <a:lstStyle/>
                    <a:p>
                      <a:pPr algn="l">
                        <a:lnSpc>
                          <a:spcPts val="3240"/>
                        </a:lnSpc>
                        <a:defRPr/>
                      </a:pPr>
                      <a:r>
                        <a:rPr lang="en-US" sz="2700" b="1">
                          <a:solidFill>
                            <a:srgbClr val="000000"/>
                          </a:solidFill>
                          <a:latin typeface="Calibri (MS) Bold"/>
                          <a:ea typeface="Calibri (MS) Bold"/>
                          <a:cs typeface="Calibri (MS) Bold"/>
                          <a:sym typeface="Calibri (MS) Bold"/>
                        </a:rPr>
                        <a:t>DELETED</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00"/>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Household (or country) kitchen</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Independent living</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Invasive Procedure</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Medication errors</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Mobilize or mobilization</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Movement</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Nature</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Recreation area</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85750">
                <a:tc>
                  <a:txBody>
                    <a:bodyPr/>
                    <a:lstStyle/>
                    <a:p>
                      <a:pPr algn="l">
                        <a:lnSpc>
                          <a:spcPts val="1980"/>
                        </a:lnSpc>
                        <a:defRPr/>
                      </a:pPr>
                      <a:r>
                        <a:rPr lang="en-US" sz="1650">
                          <a:solidFill>
                            <a:srgbClr val="000000"/>
                          </a:solidFill>
                          <a:latin typeface="Calibri (MS)"/>
                          <a:ea typeface="Calibri (MS)"/>
                          <a:cs typeface="Calibri (MS)"/>
                          <a:sym typeface="Calibri (MS)"/>
                        </a:rPr>
                        <a:t>Subacute care</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graphicFrame>
        <p:nvGraphicFramePr>
          <p:cNvPr id="12" name="Table 12"/>
          <p:cNvGraphicFramePr>
            <a:graphicFrameLocks noGrp="1"/>
          </p:cNvGraphicFramePr>
          <p:nvPr/>
        </p:nvGraphicFramePr>
        <p:xfrm>
          <a:off x="6646041" y="1969893"/>
          <a:ext cx="3429000" cy="6801206"/>
        </p:xfrm>
        <a:graphic>
          <a:graphicData uri="http://schemas.openxmlformats.org/drawingml/2006/table">
            <a:tbl>
              <a:tblPr/>
              <a:tblGrid>
                <a:gridCol w="3429000">
                  <a:extLst>
                    <a:ext uri="{9D8B030D-6E8A-4147-A177-3AD203B41FA5}">
                      <a16:colId xmlns:a16="http://schemas.microsoft.com/office/drawing/2014/main" val="20000"/>
                    </a:ext>
                  </a:extLst>
                </a:gridCol>
              </a:tblGrid>
              <a:tr h="267523">
                <a:tc>
                  <a:txBody>
                    <a:bodyPr/>
                    <a:lstStyle/>
                    <a:p>
                      <a:pPr algn="l">
                        <a:lnSpc>
                          <a:spcPts val="3240"/>
                        </a:lnSpc>
                        <a:defRPr/>
                      </a:pPr>
                      <a:r>
                        <a:rPr lang="en-US" sz="2700" b="1">
                          <a:solidFill>
                            <a:srgbClr val="000000"/>
                          </a:solidFill>
                          <a:latin typeface="Calibri (MS) Bold"/>
                          <a:ea typeface="Calibri (MS) Bold"/>
                          <a:cs typeface="Calibri (MS) Bold"/>
                          <a:sym typeface="Calibri (MS) Bold"/>
                        </a:rPr>
                        <a:t>ADDED – NEW TERMS</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00"/>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(BMH) Secure Holding Room</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57311">
                <a:tc>
                  <a:txBody>
                    <a:bodyPr/>
                    <a:lstStyle/>
                    <a:p>
                      <a:pPr algn="l">
                        <a:lnSpc>
                          <a:spcPts val="1800"/>
                        </a:lnSpc>
                        <a:defRPr/>
                      </a:pPr>
                      <a:r>
                        <a:rPr lang="en-US" sz="1500">
                          <a:solidFill>
                            <a:srgbClr val="000000"/>
                          </a:solidFill>
                          <a:latin typeface="Calibri (MS)"/>
                          <a:ea typeface="Calibri (MS)"/>
                          <a:cs typeface="Calibri (MS)"/>
                          <a:sym typeface="Calibri (MS)"/>
                        </a:rPr>
                        <a:t>(BMH)</a:t>
                      </a:r>
                      <a:endParaRPr lang="en-US" sz="1100"/>
                    </a:p>
                    <a:p>
                      <a:pPr algn="l">
                        <a:lnSpc>
                          <a:spcPts val="1800"/>
                        </a:lnSpc>
                      </a:pPr>
                      <a:r>
                        <a:rPr lang="en-US" sz="1500">
                          <a:solidFill>
                            <a:srgbClr val="000000"/>
                          </a:solidFill>
                          <a:latin typeface="Calibri (MS)"/>
                          <a:ea typeface="Calibri (MS)"/>
                          <a:cs typeface="Calibri (MS)"/>
                          <a:sym typeface="Calibri (MS)"/>
                        </a:rPr>
                        <a:t>Seclusion room  </a:t>
                      </a:r>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Change in function</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Class 1-a mobile unit</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Class 1-b mobile unit</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Class 2 mobile unit</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Class 3 mobile unit</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Decontamination Sink</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Dental Operatory</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Disinfection</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Floor sink</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Floor-mounted mop sink</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Handwashing sink</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Milieu</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Moveable equipment</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Physiological Monitoring</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Public communication services</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Soak sink</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SSLT-Location terminology</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SSLT-Restricted area</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SSLT-Semi-restricted area</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1"/>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SSLT-Unrestricted area</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2"/>
                  </a:ext>
                </a:extLst>
              </a:tr>
              <a:tr h="267523">
                <a:tc>
                  <a:txBody>
                    <a:bodyPr/>
                    <a:lstStyle/>
                    <a:p>
                      <a:pPr algn="l">
                        <a:lnSpc>
                          <a:spcPts val="1800"/>
                        </a:lnSpc>
                        <a:defRPr/>
                      </a:pPr>
                      <a:r>
                        <a:rPr lang="en-US" sz="1500">
                          <a:solidFill>
                            <a:srgbClr val="000000"/>
                          </a:solidFill>
                          <a:latin typeface="Calibri (MS)"/>
                          <a:ea typeface="Calibri (MS)"/>
                          <a:cs typeface="Calibri (MS)"/>
                          <a:sym typeface="Calibri (MS)"/>
                        </a:rPr>
                        <a:t>Utility sink</a:t>
                      </a:r>
                      <a:endParaRPr lang="en-US" sz="1100"/>
                    </a:p>
                  </a:txBody>
                  <a:tcPr marL="13025" marR="13025" marT="13025" marB="130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3"/>
                  </a:ext>
                </a:extLst>
              </a:tr>
            </a:tbl>
          </a:graphicData>
        </a:graphic>
      </p:graphicFrame>
      <p:graphicFrame>
        <p:nvGraphicFramePr>
          <p:cNvPr id="13" name="Table 13"/>
          <p:cNvGraphicFramePr>
            <a:graphicFrameLocks noGrp="1"/>
          </p:cNvGraphicFramePr>
          <p:nvPr/>
        </p:nvGraphicFramePr>
        <p:xfrm>
          <a:off x="10405657" y="1969893"/>
          <a:ext cx="3429000" cy="6821490"/>
        </p:xfrm>
        <a:graphic>
          <a:graphicData uri="http://schemas.openxmlformats.org/drawingml/2006/table">
            <a:tbl>
              <a:tblPr/>
              <a:tblGrid>
                <a:gridCol w="3429000">
                  <a:extLst>
                    <a:ext uri="{9D8B030D-6E8A-4147-A177-3AD203B41FA5}">
                      <a16:colId xmlns:a16="http://schemas.microsoft.com/office/drawing/2014/main" val="20000"/>
                    </a:ext>
                  </a:extLst>
                </a:gridCol>
              </a:tblGrid>
              <a:tr h="304800">
                <a:tc>
                  <a:txBody>
                    <a:bodyPr/>
                    <a:lstStyle/>
                    <a:p>
                      <a:pPr algn="l">
                        <a:lnSpc>
                          <a:spcPts val="3240"/>
                        </a:lnSpc>
                        <a:defRPr/>
                      </a:pPr>
                      <a:r>
                        <a:rPr lang="en-US" sz="2700" b="1">
                          <a:solidFill>
                            <a:srgbClr val="000000"/>
                          </a:solidFill>
                          <a:latin typeface="Calibri (MS) Bold"/>
                          <a:ea typeface="Calibri (MS) Bold"/>
                          <a:cs typeface="Calibri (MS) Bold"/>
                          <a:sym typeface="Calibri (MS) Bold"/>
                        </a:rPr>
                        <a:t>REVISED</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00"/>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(BMH) Calming room</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Class 1</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Clear dimension</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Clearance</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Clinical service sink/hopper</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Exam room</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Fixed Equipment</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Hand scrub sink</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Hand scrub station</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Handwashing station</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Individual of size</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Mobile Unit</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Mobility</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Observation room</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Observation unit</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Operating room</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Participant</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Patient</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Protective Environment (PE)</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Safety Risk Assessment</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304800">
                <a:tc>
                  <a:txBody>
                    <a:bodyPr/>
                    <a:lstStyle/>
                    <a:p>
                      <a:pPr algn="l">
                        <a:lnSpc>
                          <a:spcPts val="1800"/>
                        </a:lnSpc>
                        <a:defRPr/>
                      </a:pPr>
                      <a:r>
                        <a:rPr lang="en-US" sz="1500">
                          <a:solidFill>
                            <a:srgbClr val="000000"/>
                          </a:solidFill>
                          <a:latin typeface="Calibri (MS)"/>
                          <a:ea typeface="Calibri (MS)"/>
                          <a:cs typeface="Calibri (MS)"/>
                          <a:sym typeface="Calibri (MS)"/>
                        </a:rPr>
                        <a:t>Swing Bed</a:t>
                      </a:r>
                      <a:endParaRPr lang="en-US" sz="1100"/>
                    </a:p>
                  </a:txBody>
                  <a:tcPr marL="7145" marR="7145" marT="7145" marB="714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sp>
        <p:nvSpPr>
          <p:cNvPr id="4" name="Freeform 4"/>
          <p:cNvSpPr/>
          <p:nvPr/>
        </p:nvSpPr>
        <p:spPr>
          <a:xfrm>
            <a:off x="-19050" y="-9144"/>
            <a:ext cx="18325338" cy="1417320"/>
          </a:xfrm>
          <a:custGeom>
            <a:avLst/>
            <a:gdLst/>
            <a:ahLst/>
            <a:cxnLst/>
            <a:rect l="l" t="t" r="r" b="b"/>
            <a:pathLst>
              <a:path w="18325338" h="1417320">
                <a:moveTo>
                  <a:pt x="0" y="0"/>
                </a:moveTo>
                <a:lnTo>
                  <a:pt x="18325338" y="0"/>
                </a:lnTo>
                <a:lnTo>
                  <a:pt x="18325338" y="1417320"/>
                </a:lnTo>
                <a:lnTo>
                  <a:pt x="0" y="1417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5684561" y="136260"/>
            <a:ext cx="2199487" cy="784954"/>
            <a:chOff x="0" y="0"/>
            <a:chExt cx="2932650" cy="1046606"/>
          </a:xfrm>
        </p:grpSpPr>
        <p:sp>
          <p:nvSpPr>
            <p:cNvPr id="6" name="Freeform 6"/>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5"/>
              <a:stretch>
                <a:fillRect t="-250" r="1" b="-250"/>
              </a:stretch>
            </a:blipFill>
          </p:spPr>
        </p:sp>
      </p:grpSp>
      <p:sp>
        <p:nvSpPr>
          <p:cNvPr id="7" name="TextBox 7"/>
          <p:cNvSpPr txBox="1"/>
          <p:nvPr/>
        </p:nvSpPr>
        <p:spPr>
          <a:xfrm>
            <a:off x="15611310" y="919309"/>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8" name="Group 8"/>
          <p:cNvGrpSpPr/>
          <p:nvPr/>
        </p:nvGrpSpPr>
        <p:grpSpPr>
          <a:xfrm>
            <a:off x="1247775" y="1921374"/>
            <a:ext cx="8772832" cy="1809579"/>
            <a:chOff x="0" y="0"/>
            <a:chExt cx="11697110" cy="2412772"/>
          </a:xfrm>
        </p:grpSpPr>
        <p:sp>
          <p:nvSpPr>
            <p:cNvPr id="9" name="Freeform 9"/>
            <p:cNvSpPr/>
            <p:nvPr/>
          </p:nvSpPr>
          <p:spPr>
            <a:xfrm>
              <a:off x="0" y="0"/>
              <a:ext cx="11697110" cy="2412772"/>
            </a:xfrm>
            <a:custGeom>
              <a:avLst/>
              <a:gdLst/>
              <a:ahLst/>
              <a:cxnLst/>
              <a:rect l="l" t="t" r="r" b="b"/>
              <a:pathLst>
                <a:path w="11697110" h="2412772">
                  <a:moveTo>
                    <a:pt x="0" y="0"/>
                  </a:moveTo>
                  <a:lnTo>
                    <a:pt x="11697110" y="0"/>
                  </a:lnTo>
                  <a:lnTo>
                    <a:pt x="11697110" y="2412772"/>
                  </a:lnTo>
                  <a:lnTo>
                    <a:pt x="0" y="2412772"/>
                  </a:lnTo>
                  <a:close/>
                </a:path>
              </a:pathLst>
            </a:custGeom>
            <a:solidFill>
              <a:srgbClr val="000000">
                <a:alpha val="0"/>
              </a:srgbClr>
            </a:solidFill>
          </p:spPr>
        </p:sp>
        <p:sp>
          <p:nvSpPr>
            <p:cNvPr id="10" name="TextBox 10"/>
            <p:cNvSpPr txBox="1"/>
            <p:nvPr/>
          </p:nvSpPr>
          <p:spPr>
            <a:xfrm>
              <a:off x="0" y="-85725"/>
              <a:ext cx="11697110" cy="2498497"/>
            </a:xfrm>
            <a:prstGeom prst="rect">
              <a:avLst/>
            </a:prstGeom>
          </p:spPr>
          <p:txBody>
            <a:bodyPr lIns="0" tIns="0" rIns="0" bIns="0" rtlCol="0" anchor="b"/>
            <a:lstStyle/>
            <a:p>
              <a:pPr algn="l">
                <a:lnSpc>
                  <a:spcPts val="9720"/>
                </a:lnSpc>
              </a:pPr>
              <a:r>
                <a:rPr lang="en-US" sz="9000" b="1">
                  <a:solidFill>
                    <a:srgbClr val="000000"/>
                  </a:solidFill>
                  <a:latin typeface="Calibri (MS) Bold"/>
                  <a:ea typeface="Calibri (MS) Bold"/>
                  <a:cs typeface="Calibri (MS) Bold"/>
                  <a:sym typeface="Calibri (MS) Bold"/>
                </a:rPr>
                <a:t>Specific Revisions</a:t>
              </a:r>
            </a:p>
          </p:txBody>
        </p:sp>
      </p:grpSp>
      <p:sp>
        <p:nvSpPr>
          <p:cNvPr id="11" name="TextBox 11"/>
          <p:cNvSpPr txBox="1"/>
          <p:nvPr/>
        </p:nvSpPr>
        <p:spPr>
          <a:xfrm>
            <a:off x="1247775" y="3683328"/>
            <a:ext cx="8452301" cy="1737360"/>
          </a:xfrm>
          <a:prstGeom prst="rect">
            <a:avLst/>
          </a:prstGeom>
        </p:spPr>
        <p:txBody>
          <a:bodyPr lIns="0" tIns="0" rIns="0" bIns="0" rtlCol="0" anchor="t">
            <a:spAutoFit/>
          </a:bodyPr>
          <a:lstStyle/>
          <a:p>
            <a:pPr algn="l">
              <a:lnSpc>
                <a:spcPts val="4319"/>
              </a:lnSpc>
            </a:pPr>
            <a:r>
              <a:rPr lang="en-US" sz="3999">
                <a:solidFill>
                  <a:srgbClr val="000000"/>
                </a:solidFill>
                <a:latin typeface="Calibri (MS)"/>
                <a:ea typeface="Calibri (MS)"/>
                <a:cs typeface="Calibri (MS)"/>
                <a:sym typeface="Calibri (MS)"/>
              </a:rPr>
              <a:t>2026</a:t>
            </a:r>
            <a:r>
              <a:rPr lang="en-US" sz="3999" i="1">
                <a:solidFill>
                  <a:srgbClr val="000000"/>
                </a:solidFill>
                <a:latin typeface="Calibri (MS) Italics"/>
                <a:ea typeface="Calibri (MS) Italics"/>
                <a:cs typeface="Calibri (MS) Italics"/>
                <a:sym typeface="Calibri (MS) Italics"/>
              </a:rPr>
              <a:t> FGI</a:t>
            </a:r>
            <a:r>
              <a:rPr lang="en-US" sz="3999">
                <a:solidFill>
                  <a:srgbClr val="000000"/>
                </a:solidFill>
                <a:latin typeface="Calibri (MS)"/>
                <a:ea typeface="Calibri (MS)"/>
                <a:cs typeface="Calibri (MS)"/>
                <a:sym typeface="Calibri (MS)"/>
              </a:rPr>
              <a:t> </a:t>
            </a:r>
            <a:r>
              <a:rPr lang="en-US" sz="3999" i="1">
                <a:solidFill>
                  <a:srgbClr val="000000"/>
                </a:solidFill>
                <a:latin typeface="Calibri (MS) Italics"/>
                <a:ea typeface="Calibri (MS) Italics"/>
                <a:cs typeface="Calibri (MS) Italics"/>
                <a:sym typeface="Calibri (MS) Italics"/>
              </a:rPr>
              <a:t>Code for Planning and Design </a:t>
            </a:r>
          </a:p>
          <a:p>
            <a:pPr algn="l">
              <a:lnSpc>
                <a:spcPts val="4319"/>
              </a:lnSpc>
            </a:pPr>
            <a:r>
              <a:rPr lang="en-US" sz="3999" i="1">
                <a:solidFill>
                  <a:srgbClr val="000000"/>
                </a:solidFill>
                <a:latin typeface="Calibri (MS) Italics"/>
                <a:ea typeface="Calibri (MS) Italics"/>
                <a:cs typeface="Calibri (MS) Italics"/>
                <a:sym typeface="Calibri (MS) Italics"/>
              </a:rPr>
              <a:t>of Hospitals</a:t>
            </a:r>
          </a:p>
          <a:p>
            <a:pPr algn="l">
              <a:lnSpc>
                <a:spcPts val="4319"/>
              </a:lnSpc>
            </a:pPr>
            <a:endParaRPr lang="en-US" sz="3999" i="1">
              <a:solidFill>
                <a:srgbClr val="000000"/>
              </a:solidFill>
              <a:latin typeface="Calibri (MS) Italics"/>
              <a:ea typeface="Calibri (MS) Italics"/>
              <a:cs typeface="Calibri (MS) Italics"/>
              <a:sym typeface="Calibri (MS) Italics"/>
            </a:endParaRPr>
          </a:p>
        </p:txBody>
      </p:sp>
      <p:sp>
        <p:nvSpPr>
          <p:cNvPr id="12" name="Freeform 12"/>
          <p:cNvSpPr/>
          <p:nvPr/>
        </p:nvSpPr>
        <p:spPr>
          <a:xfrm>
            <a:off x="11968134" y="1961942"/>
            <a:ext cx="5053041" cy="6889068"/>
          </a:xfrm>
          <a:custGeom>
            <a:avLst/>
            <a:gdLst/>
            <a:ahLst/>
            <a:cxnLst/>
            <a:rect l="l" t="t" r="r" b="b"/>
            <a:pathLst>
              <a:path w="5053041" h="6889068">
                <a:moveTo>
                  <a:pt x="0" y="0"/>
                </a:moveTo>
                <a:lnTo>
                  <a:pt x="5053041" y="0"/>
                </a:lnTo>
                <a:lnTo>
                  <a:pt x="5053041" y="6889067"/>
                </a:lnTo>
                <a:lnTo>
                  <a:pt x="0" y="6889067"/>
                </a:lnTo>
                <a:lnTo>
                  <a:pt x="0" y="0"/>
                </a:lnTo>
                <a:close/>
              </a:path>
            </a:pathLst>
          </a:custGeom>
          <a:blipFill>
            <a:blip r:embed="rId6"/>
            <a:stretch>
              <a:fillRect r="-2080"/>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03320" y="584118"/>
            <a:ext cx="5898356" cy="1312986"/>
            <a:chOff x="0" y="0"/>
            <a:chExt cx="7864474" cy="1750648"/>
          </a:xfrm>
        </p:grpSpPr>
        <p:sp>
          <p:nvSpPr>
            <p:cNvPr id="7" name="Freeform 7"/>
            <p:cNvSpPr/>
            <p:nvPr/>
          </p:nvSpPr>
          <p:spPr>
            <a:xfrm>
              <a:off x="0" y="0"/>
              <a:ext cx="7864474" cy="1750648"/>
            </a:xfrm>
            <a:custGeom>
              <a:avLst/>
              <a:gdLst/>
              <a:ahLst/>
              <a:cxnLst/>
              <a:rect l="l" t="t" r="r" b="b"/>
              <a:pathLst>
                <a:path w="7864474" h="1750648">
                  <a:moveTo>
                    <a:pt x="0" y="0"/>
                  </a:moveTo>
                  <a:lnTo>
                    <a:pt x="7864474" y="0"/>
                  </a:lnTo>
                  <a:lnTo>
                    <a:pt x="7864474" y="1750648"/>
                  </a:lnTo>
                  <a:lnTo>
                    <a:pt x="0" y="1750648"/>
                  </a:lnTo>
                  <a:close/>
                </a:path>
              </a:pathLst>
            </a:custGeom>
            <a:solidFill>
              <a:srgbClr val="000000">
                <a:alpha val="0"/>
              </a:srgbClr>
            </a:solidFill>
          </p:spPr>
        </p:sp>
        <p:sp>
          <p:nvSpPr>
            <p:cNvPr id="8" name="TextBox 8"/>
            <p:cNvSpPr txBox="1"/>
            <p:nvPr/>
          </p:nvSpPr>
          <p:spPr>
            <a:xfrm>
              <a:off x="0" y="-47625"/>
              <a:ext cx="7864474" cy="1798273"/>
            </a:xfrm>
            <a:prstGeom prst="rect">
              <a:avLst/>
            </a:prstGeom>
          </p:spPr>
          <p:txBody>
            <a:bodyPr lIns="0" tIns="0" rIns="0" bIns="0" rtlCol="0" anchor="b"/>
            <a:lstStyle/>
            <a:p>
              <a:pPr algn="l">
                <a:lnSpc>
                  <a:spcPts val="6480"/>
                </a:lnSpc>
              </a:pPr>
              <a:r>
                <a:rPr lang="en-US" sz="6000" b="1">
                  <a:solidFill>
                    <a:srgbClr val="000000"/>
                  </a:solidFill>
                  <a:latin typeface="Calibri (MS) Bold"/>
                  <a:ea typeface="Calibri (MS) Bold"/>
                  <a:cs typeface="Calibri (MS) Bold"/>
                  <a:sym typeface="Calibri (MS) Bold"/>
                </a:rPr>
                <a:t>Phasing Provisions</a:t>
              </a:r>
            </a:p>
          </p:txBody>
        </p:sp>
      </p:grpSp>
      <p:sp>
        <p:nvSpPr>
          <p:cNvPr id="9" name="TextBox 9"/>
          <p:cNvSpPr txBox="1"/>
          <p:nvPr/>
        </p:nvSpPr>
        <p:spPr>
          <a:xfrm>
            <a:off x="803320" y="2062751"/>
            <a:ext cx="7400667" cy="4705349"/>
          </a:xfrm>
          <a:prstGeom prst="rect">
            <a:avLst/>
          </a:prstGeom>
        </p:spPr>
        <p:txBody>
          <a:bodyPr lIns="0" tIns="0" rIns="0" bIns="0" rtlCol="0" anchor="t">
            <a:spAutoFit/>
          </a:bodyPr>
          <a:lstStyle/>
          <a:p>
            <a:pPr marL="755654" lvl="1" indent="-377827" algn="l">
              <a:lnSpc>
                <a:spcPts val="5250"/>
              </a:lnSpc>
              <a:buFont typeface="Arial"/>
              <a:buChar char="•"/>
            </a:pPr>
            <a:r>
              <a:rPr lang="en-US" sz="3500">
                <a:solidFill>
                  <a:srgbClr val="000000"/>
                </a:solidFill>
                <a:latin typeface="Calibri (MS)"/>
                <a:ea typeface="Calibri (MS)"/>
                <a:cs typeface="Calibri (MS)"/>
                <a:sym typeface="Calibri (MS)"/>
              </a:rPr>
              <a:t>Operational spaces determined by the governing body</a:t>
            </a:r>
          </a:p>
          <a:p>
            <a:pPr marL="755654" lvl="1" indent="-377827" algn="l">
              <a:lnSpc>
                <a:spcPts val="5250"/>
              </a:lnSpc>
              <a:buFont typeface="Arial"/>
              <a:buChar char="•"/>
            </a:pPr>
            <a:r>
              <a:rPr lang="en-US" sz="3500">
                <a:solidFill>
                  <a:srgbClr val="000000"/>
                </a:solidFill>
                <a:latin typeface="Calibri (MS)"/>
                <a:ea typeface="Calibri (MS)"/>
                <a:cs typeface="Calibri (MS)"/>
                <a:sym typeface="Calibri (MS)"/>
              </a:rPr>
              <a:t>Disruption of critical service</a:t>
            </a:r>
          </a:p>
          <a:p>
            <a:pPr marL="755654" lvl="1" indent="-377827" algn="l">
              <a:lnSpc>
                <a:spcPts val="5250"/>
              </a:lnSpc>
              <a:buFont typeface="Arial"/>
              <a:buChar char="•"/>
            </a:pPr>
            <a:r>
              <a:rPr lang="en-US" sz="3500">
                <a:solidFill>
                  <a:srgbClr val="000000"/>
                </a:solidFill>
                <a:latin typeface="Calibri (MS)"/>
                <a:ea typeface="Calibri (MS)"/>
                <a:cs typeface="Calibri (MS)"/>
                <a:sym typeface="Calibri (MS)"/>
              </a:rPr>
              <a:t>Phasing plans show continuity of operations and compliance</a:t>
            </a:r>
          </a:p>
          <a:p>
            <a:pPr marL="755654" lvl="1" indent="-377827" algn="l">
              <a:lnSpc>
                <a:spcPts val="5250"/>
              </a:lnSpc>
              <a:buFont typeface="Arial"/>
              <a:buChar char="•"/>
            </a:pPr>
            <a:r>
              <a:rPr lang="en-US" sz="3500">
                <a:solidFill>
                  <a:srgbClr val="000000"/>
                </a:solidFill>
                <a:latin typeface="Calibri (MS)"/>
                <a:ea typeface="Calibri (MS)"/>
                <a:cs typeface="Calibri (MS)"/>
                <a:sym typeface="Calibri (MS)"/>
              </a:rPr>
              <a:t>Interim phases shall meet the </a:t>
            </a:r>
            <a:r>
              <a:rPr lang="en-US" sz="3500" i="1">
                <a:solidFill>
                  <a:srgbClr val="000000"/>
                </a:solidFill>
                <a:latin typeface="Calibri (MS) Italics"/>
                <a:ea typeface="Calibri (MS) Italics"/>
                <a:cs typeface="Calibri (MS) Italics"/>
                <a:sym typeface="Calibri (MS) Italics"/>
              </a:rPr>
              <a:t>FGI</a:t>
            </a:r>
            <a:r>
              <a:rPr lang="en-US" sz="3500">
                <a:solidFill>
                  <a:srgbClr val="000000"/>
                </a:solidFill>
                <a:latin typeface="Calibri (MS)"/>
                <a:ea typeface="Calibri (MS)"/>
                <a:cs typeface="Calibri (MS)"/>
                <a:sym typeface="Calibri (MS)"/>
              </a:rPr>
              <a:t> </a:t>
            </a:r>
            <a:r>
              <a:rPr lang="en-US" sz="3500" i="1">
                <a:solidFill>
                  <a:srgbClr val="000000"/>
                </a:solidFill>
                <a:latin typeface="Calibri (MS) Italics"/>
                <a:ea typeface="Calibri (MS) Italics"/>
                <a:cs typeface="Calibri (MS) Italics"/>
                <a:sym typeface="Calibri (MS) Italics"/>
              </a:rPr>
              <a:t>Code</a:t>
            </a:r>
            <a:r>
              <a:rPr lang="en-US" sz="3500">
                <a:solidFill>
                  <a:srgbClr val="000000"/>
                </a:solidFill>
                <a:latin typeface="Calibri (MS)"/>
                <a:ea typeface="Calibri (MS)"/>
                <a:cs typeface="Calibri (MS)"/>
                <a:sym typeface="Calibri (MS)"/>
              </a:rPr>
              <a:t>, unless approved by the AHJ</a:t>
            </a:r>
          </a:p>
        </p:txBody>
      </p:sp>
      <p:grpSp>
        <p:nvGrpSpPr>
          <p:cNvPr id="10" name="Group 10"/>
          <p:cNvGrpSpPr/>
          <p:nvPr/>
        </p:nvGrpSpPr>
        <p:grpSpPr>
          <a:xfrm>
            <a:off x="7663329" y="1773114"/>
            <a:ext cx="9936571" cy="7927731"/>
            <a:chOff x="0" y="0"/>
            <a:chExt cx="13248762" cy="10570308"/>
          </a:xfrm>
        </p:grpSpPr>
        <p:sp>
          <p:nvSpPr>
            <p:cNvPr id="11" name="Freeform 11" descr="A screenshot of a computer  AI-generated content may be incorrect."/>
            <p:cNvSpPr/>
            <p:nvPr/>
          </p:nvSpPr>
          <p:spPr>
            <a:xfrm>
              <a:off x="0" y="0"/>
              <a:ext cx="13248767" cy="10570337"/>
            </a:xfrm>
            <a:custGeom>
              <a:avLst/>
              <a:gdLst/>
              <a:ahLst/>
              <a:cxnLst/>
              <a:rect l="l" t="t" r="r" b="b"/>
              <a:pathLst>
                <a:path w="13248767" h="10570337">
                  <a:moveTo>
                    <a:pt x="0" y="0"/>
                  </a:moveTo>
                  <a:lnTo>
                    <a:pt x="13248767" y="0"/>
                  </a:lnTo>
                  <a:lnTo>
                    <a:pt x="13248767" y="10570337"/>
                  </a:lnTo>
                  <a:lnTo>
                    <a:pt x="0" y="10570337"/>
                  </a:lnTo>
                  <a:lnTo>
                    <a:pt x="0" y="0"/>
                  </a:lnTo>
                  <a:close/>
                </a:path>
              </a:pathLst>
            </a:custGeom>
            <a:blipFill>
              <a:blip r:embed="rId3"/>
              <a:stretch>
                <a:fillRect l="-11" r="-11"/>
              </a:stretch>
            </a:blipFill>
          </p:spPr>
        </p:sp>
      </p:grpSp>
      <p:grpSp>
        <p:nvGrpSpPr>
          <p:cNvPr id="12" name="Group 12"/>
          <p:cNvGrpSpPr/>
          <p:nvPr/>
        </p:nvGrpSpPr>
        <p:grpSpPr>
          <a:xfrm>
            <a:off x="15394786" y="455656"/>
            <a:ext cx="2199487" cy="784954"/>
            <a:chOff x="0" y="0"/>
            <a:chExt cx="2932650" cy="1046606"/>
          </a:xfrm>
        </p:grpSpPr>
        <p:sp>
          <p:nvSpPr>
            <p:cNvPr id="13" name="Freeform 13"/>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4"/>
              <a:stretch>
                <a:fillRect t="-250" r="1" b="-250"/>
              </a:stretch>
            </a:blipFill>
          </p:spPr>
        </p:sp>
      </p:grpSp>
      <p:sp>
        <p:nvSpPr>
          <p:cNvPr id="14" name="TextBox 14"/>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595650" y="560340"/>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Emergency Signage</a:t>
              </a:r>
            </a:p>
            <a:p>
              <a:pPr algn="l">
                <a:lnSpc>
                  <a:spcPts val="4319"/>
                </a:lnSpc>
              </a:pPr>
              <a:r>
                <a:rPr lang="en-US" sz="3999">
                  <a:solidFill>
                    <a:srgbClr val="000000"/>
                  </a:solidFill>
                  <a:latin typeface="Calibri (MS)"/>
                  <a:ea typeface="Calibri (MS)"/>
                  <a:cs typeface="Calibri (MS)"/>
                  <a:sym typeface="Calibri (MS)"/>
                </a:rPr>
                <a:t>Part 1 - Site</a:t>
              </a:r>
            </a:p>
          </p:txBody>
        </p:sp>
      </p:grpSp>
      <p:sp>
        <p:nvSpPr>
          <p:cNvPr id="9" name="TextBox 9"/>
          <p:cNvSpPr txBox="1"/>
          <p:nvPr/>
        </p:nvSpPr>
        <p:spPr>
          <a:xfrm>
            <a:off x="899160" y="2487836"/>
            <a:ext cx="9022080" cy="270510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Illuminated “EMERGENCY” sign</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Contrasting background</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Site directional signage to emergency department</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900650" y="3053332"/>
            <a:ext cx="7514366" cy="4538721"/>
            <a:chOff x="0" y="0"/>
            <a:chExt cx="11589912" cy="7000374"/>
          </a:xfrm>
        </p:grpSpPr>
        <p:sp>
          <p:nvSpPr>
            <p:cNvPr id="14" name="Freeform 14"/>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t="-5463" b="-5463"/>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594360" y="560340"/>
            <a:ext cx="9631680" cy="1988345"/>
            <a:chOff x="0" y="0"/>
            <a:chExt cx="12842240" cy="2651126"/>
          </a:xfrm>
        </p:grpSpPr>
        <p:sp>
          <p:nvSpPr>
            <p:cNvPr id="7" name="Freeform 7"/>
            <p:cNvSpPr/>
            <p:nvPr/>
          </p:nvSpPr>
          <p:spPr>
            <a:xfrm>
              <a:off x="0" y="0"/>
              <a:ext cx="12842240" cy="2651126"/>
            </a:xfrm>
            <a:custGeom>
              <a:avLst/>
              <a:gdLst/>
              <a:ahLst/>
              <a:cxnLst/>
              <a:rect l="l" t="t" r="r" b="b"/>
              <a:pathLst>
                <a:path w="12842240" h="2651126">
                  <a:moveTo>
                    <a:pt x="0" y="0"/>
                  </a:moveTo>
                  <a:lnTo>
                    <a:pt x="12842240" y="0"/>
                  </a:lnTo>
                  <a:lnTo>
                    <a:pt x="12842240" y="2651126"/>
                  </a:lnTo>
                  <a:lnTo>
                    <a:pt x="0" y="2651126"/>
                  </a:lnTo>
                  <a:close/>
                </a:path>
              </a:pathLst>
            </a:custGeom>
            <a:solidFill>
              <a:srgbClr val="000000">
                <a:alpha val="0"/>
              </a:srgbClr>
            </a:solidFill>
          </p:spPr>
        </p:sp>
        <p:sp>
          <p:nvSpPr>
            <p:cNvPr id="8" name="TextBox 8"/>
            <p:cNvSpPr txBox="1"/>
            <p:nvPr/>
          </p:nvSpPr>
          <p:spPr>
            <a:xfrm>
              <a:off x="0" y="-47625"/>
              <a:ext cx="1284224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Emergency Signage</a:t>
              </a:r>
            </a:p>
            <a:p>
              <a:pPr algn="l">
                <a:lnSpc>
                  <a:spcPts val="4319"/>
                </a:lnSpc>
              </a:pPr>
              <a:r>
                <a:rPr lang="en-US" sz="3999">
                  <a:solidFill>
                    <a:srgbClr val="000000"/>
                  </a:solidFill>
                  <a:latin typeface="Calibri (MS)"/>
                  <a:ea typeface="Calibri (MS)"/>
                  <a:cs typeface="Calibri (MS)"/>
                  <a:sym typeface="Calibri (MS)"/>
                </a:rPr>
                <a:t>Common Elements – Surfaces and Furnishings</a:t>
              </a:r>
            </a:p>
          </p:txBody>
        </p:sp>
      </p:grpSp>
      <p:sp>
        <p:nvSpPr>
          <p:cNvPr id="9" name="TextBox 9"/>
          <p:cNvSpPr txBox="1"/>
          <p:nvPr/>
        </p:nvSpPr>
        <p:spPr>
          <a:xfrm>
            <a:off x="899160" y="3257454"/>
            <a:ext cx="9022080" cy="2705099"/>
          </a:xfrm>
          <a:prstGeom prst="rect">
            <a:avLst/>
          </a:prstGeom>
        </p:spPr>
        <p:txBody>
          <a:bodyPr lIns="0" tIns="0" rIns="0" bIns="0" rtlCol="0" anchor="t">
            <a:spAutoFit/>
          </a:bodyPr>
          <a:lstStyle/>
          <a:p>
            <a:pPr marL="633416" lvl="1" indent="-316708" algn="l">
              <a:lnSpc>
                <a:spcPts val="5250"/>
              </a:lnSpc>
              <a:buFont typeface="Arial"/>
              <a:buChar char="•"/>
            </a:pPr>
            <a:r>
              <a:rPr lang="en-US" sz="3500">
                <a:solidFill>
                  <a:srgbClr val="000000"/>
                </a:solidFill>
                <a:latin typeface="Calibri (MS)"/>
                <a:ea typeface="Calibri (MS)"/>
                <a:cs typeface="Calibri (MS)"/>
                <a:sym typeface="Calibri (MS)"/>
              </a:rPr>
              <a:t>Uppers shall have soffits or sloped tops @ 1:3</a:t>
            </a:r>
          </a:p>
          <a:p>
            <a:pPr marL="633416" lvl="1" indent="-316708" algn="l">
              <a:lnSpc>
                <a:spcPts val="5250"/>
              </a:lnSpc>
              <a:buFont typeface="Arial"/>
              <a:buChar char="•"/>
            </a:pPr>
            <a:r>
              <a:rPr lang="en-US" sz="3500">
                <a:solidFill>
                  <a:srgbClr val="000000"/>
                </a:solidFill>
                <a:latin typeface="Calibri (MS)"/>
                <a:ea typeface="Calibri (MS)"/>
                <a:cs typeface="Calibri (MS)"/>
                <a:sym typeface="Calibri (MS)"/>
              </a:rPr>
              <a:t>Surfaces must be smooth, non-porous, cleanable and durable.</a:t>
            </a:r>
          </a:p>
          <a:p>
            <a:pPr marL="633416" lvl="1" indent="-316708" algn="l">
              <a:lnSpc>
                <a:spcPts val="5250"/>
              </a:lnSpc>
              <a:buFont typeface="Arial"/>
              <a:buChar char="•"/>
            </a:pPr>
            <a:r>
              <a:rPr lang="en-US" sz="3500">
                <a:solidFill>
                  <a:srgbClr val="000000"/>
                </a:solidFill>
                <a:latin typeface="Calibri (MS)"/>
                <a:ea typeface="Calibri (MS)"/>
                <a:cs typeface="Calibri (MS)"/>
                <a:sym typeface="Calibri (MS)"/>
              </a:rPr>
              <a:t>Seams and joints must be fully sealed.</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900650" y="3053332"/>
            <a:ext cx="7514366" cy="4538721"/>
            <a:chOff x="0" y="0"/>
            <a:chExt cx="11589912" cy="7000374"/>
          </a:xfrm>
        </p:grpSpPr>
        <p:sp>
          <p:nvSpPr>
            <p:cNvPr id="14" name="Freeform 14"/>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t="-6792" b="-6792"/>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662940" y="560340"/>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Incident Command</a:t>
              </a:r>
            </a:p>
            <a:p>
              <a:pPr algn="l">
                <a:lnSpc>
                  <a:spcPts val="4319"/>
                </a:lnSpc>
              </a:pPr>
              <a:r>
                <a:rPr lang="en-US" sz="3999">
                  <a:solidFill>
                    <a:srgbClr val="000000"/>
                  </a:solidFill>
                  <a:latin typeface="Calibri (MS)"/>
                  <a:ea typeface="Calibri (MS)"/>
                  <a:cs typeface="Calibri (MS)"/>
                  <a:sym typeface="Calibri (MS)"/>
                </a:rPr>
                <a:t>Where Required by DEVA</a:t>
              </a:r>
            </a:p>
          </p:txBody>
        </p:sp>
      </p:grpSp>
      <p:sp>
        <p:nvSpPr>
          <p:cNvPr id="9" name="TextBox 9"/>
          <p:cNvSpPr txBox="1"/>
          <p:nvPr/>
        </p:nvSpPr>
        <p:spPr>
          <a:xfrm>
            <a:off x="990600" y="2659856"/>
            <a:ext cx="9022080" cy="470535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A room must be provided.</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The incident command center shall:</a:t>
            </a:r>
          </a:p>
          <a:p>
            <a:pPr marL="1300163" lvl="2" indent="-433388" algn="l">
              <a:lnSpc>
                <a:spcPts val="5250"/>
              </a:lnSpc>
              <a:buFont typeface="Arial"/>
              <a:buChar char="⚬"/>
            </a:pPr>
            <a:r>
              <a:rPr lang="en-US" sz="3500">
                <a:solidFill>
                  <a:srgbClr val="000000"/>
                </a:solidFill>
                <a:latin typeface="Calibri (MS)"/>
                <a:ea typeface="Calibri (MS)"/>
                <a:cs typeface="Calibri (MS)"/>
                <a:sym typeface="Calibri (MS)"/>
              </a:rPr>
              <a:t>Be sized for HICS personnel</a:t>
            </a:r>
          </a:p>
          <a:p>
            <a:pPr marL="1300163" lvl="2" indent="-433388" algn="l">
              <a:lnSpc>
                <a:spcPts val="5250"/>
              </a:lnSpc>
              <a:buFont typeface="Arial"/>
              <a:buChar char="⚬"/>
            </a:pPr>
            <a:r>
              <a:rPr lang="en-US" sz="3500">
                <a:solidFill>
                  <a:srgbClr val="000000"/>
                </a:solidFill>
                <a:latin typeface="Calibri (MS)"/>
                <a:ea typeface="Calibri (MS)"/>
                <a:cs typeface="Calibri (MS)"/>
                <a:sym typeface="Calibri (MS)"/>
              </a:rPr>
              <a:t>Have HVAC on EES</a:t>
            </a:r>
          </a:p>
          <a:p>
            <a:pPr marL="1300163" lvl="2" indent="-433388" algn="l">
              <a:lnSpc>
                <a:spcPts val="5250"/>
              </a:lnSpc>
              <a:buFont typeface="Arial"/>
              <a:buChar char="⚬"/>
            </a:pPr>
            <a:r>
              <a:rPr lang="en-US" sz="3500">
                <a:solidFill>
                  <a:srgbClr val="000000"/>
                </a:solidFill>
                <a:latin typeface="Calibri (MS)"/>
                <a:ea typeface="Calibri (MS)"/>
                <a:cs typeface="Calibri (MS)"/>
                <a:sym typeface="Calibri (MS)"/>
              </a:rPr>
              <a:t>Have systems for continuity of service on EES</a:t>
            </a:r>
          </a:p>
          <a:p>
            <a:pPr marL="1299719" lvl="2" indent="-433240" algn="l">
              <a:lnSpc>
                <a:spcPts val="5250"/>
              </a:lnSpc>
              <a:buFont typeface="Arial"/>
              <a:buChar char="⚬"/>
            </a:pPr>
            <a:r>
              <a:rPr lang="en-US" sz="3500">
                <a:solidFill>
                  <a:srgbClr val="000000"/>
                </a:solidFill>
                <a:latin typeface="Calibri (MS)"/>
                <a:ea typeface="Calibri (MS)"/>
                <a:cs typeface="Calibri (MS)"/>
                <a:sym typeface="Calibri (MS)"/>
              </a:rPr>
              <a:t>Provide readily accessible storage space</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900650" y="3053332"/>
            <a:ext cx="7514366" cy="4538721"/>
            <a:chOff x="0" y="0"/>
            <a:chExt cx="11589912" cy="7000374"/>
          </a:xfrm>
        </p:grpSpPr>
        <p:sp>
          <p:nvSpPr>
            <p:cNvPr id="14" name="Freeform 14"/>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l="-4079" r="-4079"/>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sp>
        <p:nvSpPr>
          <p:cNvPr id="6" name="TextBox 6"/>
          <p:cNvSpPr txBox="1"/>
          <p:nvPr/>
        </p:nvSpPr>
        <p:spPr>
          <a:xfrm>
            <a:off x="899160" y="2720748"/>
            <a:ext cx="9022080" cy="2038350"/>
          </a:xfrm>
          <a:prstGeom prst="rect">
            <a:avLst/>
          </a:prstGeom>
        </p:spPr>
        <p:txBody>
          <a:bodyPr lIns="0" tIns="0" rIns="0" bIns="0" rtlCol="0" anchor="t">
            <a:spAutoFit/>
          </a:bodyPr>
          <a:lstStyle/>
          <a:p>
            <a:pPr marL="755651" lvl="1" indent="-377825" algn="l">
              <a:lnSpc>
                <a:spcPts val="5250"/>
              </a:lnSpc>
              <a:buFont typeface="Arial"/>
              <a:buChar char="•"/>
            </a:pPr>
            <a:r>
              <a:rPr lang="en-US" sz="3500">
                <a:solidFill>
                  <a:srgbClr val="000000"/>
                </a:solidFill>
                <a:latin typeface="Calibri (MS)"/>
                <a:ea typeface="Calibri (MS)"/>
                <a:cs typeface="Calibri (MS)"/>
                <a:sym typeface="Calibri (MS)"/>
              </a:rPr>
              <a:t>The room may be used for other functions when not in use as an </a:t>
            </a:r>
          </a:p>
          <a:p>
            <a:pPr algn="l">
              <a:lnSpc>
                <a:spcPts val="5250"/>
              </a:lnSpc>
            </a:pPr>
            <a:r>
              <a:rPr lang="en-US" sz="3500">
                <a:solidFill>
                  <a:srgbClr val="000000"/>
                </a:solidFill>
                <a:latin typeface="Calibri (MS)"/>
                <a:ea typeface="Calibri (MS)"/>
                <a:cs typeface="Calibri (MS)"/>
                <a:sym typeface="Calibri (MS)"/>
              </a:rPr>
              <a:t>        incident command center.</a:t>
            </a:r>
          </a:p>
        </p:txBody>
      </p:sp>
      <p:grpSp>
        <p:nvGrpSpPr>
          <p:cNvPr id="7" name="Group 7"/>
          <p:cNvGrpSpPr/>
          <p:nvPr/>
        </p:nvGrpSpPr>
        <p:grpSpPr>
          <a:xfrm>
            <a:off x="15394786" y="455656"/>
            <a:ext cx="2199487" cy="784954"/>
            <a:chOff x="0" y="0"/>
            <a:chExt cx="2932650" cy="1046606"/>
          </a:xfrm>
        </p:grpSpPr>
        <p:sp>
          <p:nvSpPr>
            <p:cNvPr id="8" name="Freeform 8"/>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9" name="TextBox 9"/>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0" name="Group 10"/>
          <p:cNvGrpSpPr/>
          <p:nvPr/>
        </p:nvGrpSpPr>
        <p:grpSpPr>
          <a:xfrm>
            <a:off x="716280" y="560340"/>
            <a:ext cx="9204960" cy="1988345"/>
            <a:chOff x="0" y="0"/>
            <a:chExt cx="12273280" cy="2651126"/>
          </a:xfrm>
        </p:grpSpPr>
        <p:sp>
          <p:nvSpPr>
            <p:cNvPr id="11" name="Freeform 11"/>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12" name="TextBox 12"/>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Incident Command (cont.)</a:t>
              </a:r>
            </a:p>
            <a:p>
              <a:pPr algn="l">
                <a:lnSpc>
                  <a:spcPts val="4319"/>
                </a:lnSpc>
              </a:pPr>
              <a:r>
                <a:rPr lang="en-US" sz="3999">
                  <a:solidFill>
                    <a:srgbClr val="000000"/>
                  </a:solidFill>
                  <a:latin typeface="Calibri (MS)"/>
                  <a:ea typeface="Calibri (MS)"/>
                  <a:cs typeface="Calibri (MS)"/>
                  <a:sym typeface="Calibri (MS)"/>
                </a:rPr>
                <a:t>Where Required by DEVA</a:t>
              </a:r>
            </a:p>
          </p:txBody>
        </p:sp>
      </p:grpSp>
      <p:grpSp>
        <p:nvGrpSpPr>
          <p:cNvPr id="13" name="Group 13"/>
          <p:cNvGrpSpPr/>
          <p:nvPr/>
        </p:nvGrpSpPr>
        <p:grpSpPr>
          <a:xfrm>
            <a:off x="10900650" y="3053332"/>
            <a:ext cx="7514366" cy="4538721"/>
            <a:chOff x="0" y="0"/>
            <a:chExt cx="11589912" cy="7000374"/>
          </a:xfrm>
        </p:grpSpPr>
        <p:sp>
          <p:nvSpPr>
            <p:cNvPr id="14" name="Freeform 14"/>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l="-4079" r="-4079"/>
              </a:stretch>
            </a:blip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1028700" y="712126"/>
            <a:ext cx="4482510" cy="1684771"/>
            <a:chOff x="0" y="0"/>
            <a:chExt cx="5976680" cy="2246362"/>
          </a:xfrm>
        </p:grpSpPr>
        <p:sp>
          <p:nvSpPr>
            <p:cNvPr id="7" name="Freeform 7"/>
            <p:cNvSpPr/>
            <p:nvPr/>
          </p:nvSpPr>
          <p:spPr>
            <a:xfrm>
              <a:off x="0" y="0"/>
              <a:ext cx="5976681" cy="2246362"/>
            </a:xfrm>
            <a:custGeom>
              <a:avLst/>
              <a:gdLst/>
              <a:ahLst/>
              <a:cxnLst/>
              <a:rect l="l" t="t" r="r" b="b"/>
              <a:pathLst>
                <a:path w="5976681" h="2246362">
                  <a:moveTo>
                    <a:pt x="0" y="0"/>
                  </a:moveTo>
                  <a:lnTo>
                    <a:pt x="5976681" y="0"/>
                  </a:lnTo>
                  <a:lnTo>
                    <a:pt x="5976681" y="2246362"/>
                  </a:lnTo>
                  <a:lnTo>
                    <a:pt x="0" y="2246362"/>
                  </a:lnTo>
                  <a:close/>
                </a:path>
              </a:pathLst>
            </a:custGeom>
            <a:solidFill>
              <a:srgbClr val="000000">
                <a:alpha val="0"/>
              </a:srgbClr>
            </a:solidFill>
          </p:spPr>
        </p:sp>
        <p:sp>
          <p:nvSpPr>
            <p:cNvPr id="8" name="TextBox 8"/>
            <p:cNvSpPr txBox="1"/>
            <p:nvPr/>
          </p:nvSpPr>
          <p:spPr>
            <a:xfrm>
              <a:off x="0" y="-47625"/>
              <a:ext cx="5976680" cy="2293987"/>
            </a:xfrm>
            <a:prstGeom prst="rect">
              <a:avLst/>
            </a:prstGeom>
          </p:spPr>
          <p:txBody>
            <a:bodyPr lIns="0" tIns="0" rIns="0" bIns="0" rtlCol="0" anchor="b"/>
            <a:lstStyle/>
            <a:p>
              <a:pPr algn="l">
                <a:lnSpc>
                  <a:spcPts val="6480"/>
                </a:lnSpc>
              </a:pPr>
              <a:r>
                <a:rPr lang="en-US" sz="6000" b="1">
                  <a:solidFill>
                    <a:srgbClr val="000000"/>
                  </a:solidFill>
                  <a:latin typeface="Calibri (MS) Bold"/>
                  <a:ea typeface="Calibri (MS) Bold"/>
                  <a:cs typeface="Calibri (MS) Bold"/>
                  <a:sym typeface="Calibri (MS) Bold"/>
                </a:rPr>
                <a:t>Point of Care </a:t>
              </a:r>
            </a:p>
            <a:p>
              <a:pPr algn="l">
                <a:lnSpc>
                  <a:spcPts val="4319"/>
                </a:lnSpc>
              </a:pPr>
              <a:r>
                <a:rPr lang="en-US" sz="3999">
                  <a:solidFill>
                    <a:srgbClr val="000000"/>
                  </a:solidFill>
                  <a:latin typeface="Calibri (MS)"/>
                  <a:ea typeface="Calibri (MS)"/>
                  <a:cs typeface="Calibri (MS)"/>
                  <a:sym typeface="Calibri (MS)"/>
                </a:rPr>
                <a:t>Room or Area</a:t>
              </a:r>
            </a:p>
          </p:txBody>
        </p:sp>
      </p:grpSp>
      <p:sp>
        <p:nvSpPr>
          <p:cNvPr id="9" name="TextBox 9"/>
          <p:cNvSpPr txBox="1"/>
          <p:nvPr/>
        </p:nvSpPr>
        <p:spPr>
          <a:xfrm>
            <a:off x="1028700" y="2590704"/>
            <a:ext cx="6550744" cy="403860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Room or Area</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Hand washing</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Work counter</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Sharps/specimen disposal</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Space for supplies and refridgerator</a:t>
            </a:r>
          </a:p>
        </p:txBody>
      </p:sp>
      <p:grpSp>
        <p:nvGrpSpPr>
          <p:cNvPr id="10" name="Group 10"/>
          <p:cNvGrpSpPr/>
          <p:nvPr/>
        </p:nvGrpSpPr>
        <p:grpSpPr>
          <a:xfrm>
            <a:off x="9466384" y="1881820"/>
            <a:ext cx="6460149" cy="6523361"/>
            <a:chOff x="0" y="0"/>
            <a:chExt cx="9984154" cy="10081848"/>
          </a:xfrm>
        </p:grpSpPr>
        <p:sp>
          <p:nvSpPr>
            <p:cNvPr id="11" name="Freeform 11" descr="A cartoon of a person in a lab  AI-generated content may be incorrect."/>
            <p:cNvSpPr/>
            <p:nvPr/>
          </p:nvSpPr>
          <p:spPr>
            <a:xfrm>
              <a:off x="0" y="0"/>
              <a:ext cx="9984105" cy="10081895"/>
            </a:xfrm>
            <a:custGeom>
              <a:avLst/>
              <a:gdLst/>
              <a:ahLst/>
              <a:cxnLst/>
              <a:rect l="l" t="t" r="r" b="b"/>
              <a:pathLst>
                <a:path w="9984105" h="10081895">
                  <a:moveTo>
                    <a:pt x="794927" y="0"/>
                  </a:moveTo>
                  <a:lnTo>
                    <a:pt x="9189178" y="0"/>
                  </a:lnTo>
                  <a:cubicBezTo>
                    <a:pt x="9628205" y="0"/>
                    <a:pt x="9984105" y="355901"/>
                    <a:pt x="9984105" y="794927"/>
                  </a:cubicBezTo>
                  <a:lnTo>
                    <a:pt x="9984105" y="9286967"/>
                  </a:lnTo>
                  <a:cubicBezTo>
                    <a:pt x="9984105" y="9725994"/>
                    <a:pt x="9628205" y="10081895"/>
                    <a:pt x="9189178" y="10081895"/>
                  </a:cubicBezTo>
                  <a:lnTo>
                    <a:pt x="794927" y="10081895"/>
                  </a:lnTo>
                  <a:cubicBezTo>
                    <a:pt x="355901" y="10081895"/>
                    <a:pt x="0" y="9725994"/>
                    <a:pt x="0" y="9286967"/>
                  </a:cubicBezTo>
                  <a:lnTo>
                    <a:pt x="0" y="794927"/>
                  </a:lnTo>
                  <a:cubicBezTo>
                    <a:pt x="0" y="355901"/>
                    <a:pt x="355901" y="0"/>
                    <a:pt x="794927" y="0"/>
                  </a:cubicBezTo>
                  <a:close/>
                </a:path>
              </a:pathLst>
            </a:custGeom>
            <a:blipFill>
              <a:blip r:embed="rId3"/>
              <a:stretch>
                <a:fillRect l="-489" r="-489"/>
              </a:stretch>
            </a:blipFill>
          </p:spPr>
        </p:sp>
      </p:grpSp>
      <p:grpSp>
        <p:nvGrpSpPr>
          <p:cNvPr id="12" name="Group 12"/>
          <p:cNvGrpSpPr/>
          <p:nvPr/>
        </p:nvGrpSpPr>
        <p:grpSpPr>
          <a:xfrm>
            <a:off x="15394786" y="455656"/>
            <a:ext cx="2199487" cy="784954"/>
            <a:chOff x="0" y="0"/>
            <a:chExt cx="2932650" cy="1046606"/>
          </a:xfrm>
        </p:grpSpPr>
        <p:sp>
          <p:nvSpPr>
            <p:cNvPr id="13" name="Freeform 13"/>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4"/>
              <a:stretch>
                <a:fillRect t="-250" r="1" b="-250"/>
              </a:stretch>
            </a:blipFill>
          </p:spPr>
        </p:sp>
      </p:grpSp>
      <p:sp>
        <p:nvSpPr>
          <p:cNvPr id="14" name="TextBox 14"/>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547688"/>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66675"/>
              <a:ext cx="12273280" cy="2717801"/>
            </a:xfrm>
            <a:prstGeom prst="rect">
              <a:avLst/>
            </a:prstGeom>
          </p:spPr>
          <p:txBody>
            <a:bodyPr lIns="0" tIns="0" rIns="0" bIns="0" rtlCol="0" anchor="ctr"/>
            <a:lstStyle/>
            <a:p>
              <a:pPr algn="l">
                <a:lnSpc>
                  <a:spcPts val="7128"/>
                </a:lnSpc>
              </a:pPr>
              <a:r>
                <a:rPr lang="en-US" sz="6600" b="1">
                  <a:solidFill>
                    <a:srgbClr val="000000"/>
                  </a:solidFill>
                  <a:latin typeface="Calibri (MS) Bold"/>
                  <a:ea typeface="Calibri (MS) Bold"/>
                  <a:cs typeface="Calibri (MS) Bold"/>
                  <a:sym typeface="Calibri (MS) Bold"/>
                </a:rPr>
                <a:t>Med Psych Unit</a:t>
              </a:r>
            </a:p>
            <a:p>
              <a:pPr algn="l">
                <a:lnSpc>
                  <a:spcPts val="4319"/>
                </a:lnSpc>
              </a:pPr>
              <a:r>
                <a:rPr lang="en-US" sz="3999">
                  <a:solidFill>
                    <a:srgbClr val="000000"/>
                  </a:solidFill>
                  <a:latin typeface="Calibri (MS)"/>
                  <a:ea typeface="Calibri (MS)"/>
                  <a:cs typeface="Calibri (MS)"/>
                  <a:sym typeface="Calibri (MS)"/>
                </a:rPr>
                <a:t>New for 2026</a:t>
              </a:r>
            </a:p>
          </p:txBody>
        </p:sp>
      </p:grpSp>
      <p:sp>
        <p:nvSpPr>
          <p:cNvPr id="9" name="TextBox 9"/>
          <p:cNvSpPr txBox="1"/>
          <p:nvPr/>
        </p:nvSpPr>
        <p:spPr>
          <a:xfrm>
            <a:off x="990600" y="2612231"/>
            <a:ext cx="9022080" cy="403860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New unit type</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Medically acute with MH/SU overlay</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Addresses challenges of providing care </a:t>
            </a:r>
          </a:p>
          <a:p>
            <a:pPr algn="l">
              <a:lnSpc>
                <a:spcPts val="5250"/>
              </a:lnSpc>
            </a:pPr>
            <a:r>
              <a:rPr lang="en-US" sz="3500">
                <a:solidFill>
                  <a:srgbClr val="000000"/>
                </a:solidFill>
                <a:latin typeface="Calibri (MS)"/>
                <a:ea typeface="Calibri (MS)"/>
                <a:cs typeface="Calibri (MS)"/>
                <a:sym typeface="Calibri (MS)"/>
              </a:rPr>
              <a:t>      while protecting the patient</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Access control</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Hazard removal mitigation</a:t>
            </a:r>
          </a:p>
        </p:txBody>
      </p:sp>
      <p:grpSp>
        <p:nvGrpSpPr>
          <p:cNvPr id="10" name="Group 10"/>
          <p:cNvGrpSpPr/>
          <p:nvPr/>
        </p:nvGrpSpPr>
        <p:grpSpPr>
          <a:xfrm>
            <a:off x="9718592" y="1980513"/>
            <a:ext cx="6422639" cy="6325975"/>
            <a:chOff x="0" y="0"/>
            <a:chExt cx="7960142" cy="7840338"/>
          </a:xfrm>
        </p:grpSpPr>
        <p:sp>
          <p:nvSpPr>
            <p:cNvPr id="11" name="Freeform 11"/>
            <p:cNvSpPr/>
            <p:nvPr/>
          </p:nvSpPr>
          <p:spPr>
            <a:xfrm>
              <a:off x="0" y="0"/>
              <a:ext cx="7960233" cy="7840345"/>
            </a:xfrm>
            <a:custGeom>
              <a:avLst/>
              <a:gdLst/>
              <a:ahLst/>
              <a:cxnLst/>
              <a:rect l="l" t="t" r="r" b="b"/>
              <a:pathLst>
                <a:path w="7960233" h="7840345">
                  <a:moveTo>
                    <a:pt x="168148" y="0"/>
                  </a:moveTo>
                  <a:lnTo>
                    <a:pt x="7792085" y="0"/>
                  </a:lnTo>
                  <a:cubicBezTo>
                    <a:pt x="7836662" y="0"/>
                    <a:pt x="7879461" y="17653"/>
                    <a:pt x="7910957" y="49276"/>
                  </a:cubicBezTo>
                  <a:cubicBezTo>
                    <a:pt x="7942453" y="80899"/>
                    <a:pt x="7960233" y="123571"/>
                    <a:pt x="7960233" y="168148"/>
                  </a:cubicBezTo>
                  <a:lnTo>
                    <a:pt x="7960233" y="7672197"/>
                  </a:lnTo>
                  <a:cubicBezTo>
                    <a:pt x="7960233" y="7716774"/>
                    <a:pt x="7942580" y="7759573"/>
                    <a:pt x="7910957" y="7791069"/>
                  </a:cubicBezTo>
                  <a:cubicBezTo>
                    <a:pt x="7879334" y="7822565"/>
                    <a:pt x="7836662" y="7840345"/>
                    <a:pt x="7792085" y="7840345"/>
                  </a:cubicBezTo>
                  <a:lnTo>
                    <a:pt x="168148" y="7840345"/>
                  </a:lnTo>
                  <a:cubicBezTo>
                    <a:pt x="123571" y="7840345"/>
                    <a:pt x="80772" y="7822692"/>
                    <a:pt x="49276" y="7791069"/>
                  </a:cubicBezTo>
                  <a:cubicBezTo>
                    <a:pt x="17780" y="7759446"/>
                    <a:pt x="0" y="7716774"/>
                    <a:pt x="0" y="7672197"/>
                  </a:cubicBezTo>
                  <a:lnTo>
                    <a:pt x="0" y="168148"/>
                  </a:lnTo>
                  <a:cubicBezTo>
                    <a:pt x="0" y="123571"/>
                    <a:pt x="17653" y="80772"/>
                    <a:pt x="49276" y="49276"/>
                  </a:cubicBezTo>
                  <a:cubicBezTo>
                    <a:pt x="80899" y="17780"/>
                    <a:pt x="123571" y="0"/>
                    <a:pt x="168148" y="0"/>
                  </a:cubicBezTo>
                  <a:lnTo>
                    <a:pt x="0" y="0"/>
                  </a:lnTo>
                  <a:cubicBezTo>
                    <a:pt x="0" y="0"/>
                    <a:pt x="168148" y="0"/>
                    <a:pt x="168148" y="0"/>
                  </a:cubicBezTo>
                  <a:close/>
                </a:path>
              </a:pathLst>
            </a:custGeom>
            <a:blipFill>
              <a:blip r:embed="rId3"/>
              <a:stretch>
                <a:fillRect/>
              </a:stretch>
            </a:blipFill>
          </p:spPr>
        </p:sp>
      </p:grpSp>
      <p:grpSp>
        <p:nvGrpSpPr>
          <p:cNvPr id="12" name="Group 12"/>
          <p:cNvGrpSpPr/>
          <p:nvPr/>
        </p:nvGrpSpPr>
        <p:grpSpPr>
          <a:xfrm>
            <a:off x="15394786" y="455656"/>
            <a:ext cx="2199487" cy="784954"/>
            <a:chOff x="0" y="0"/>
            <a:chExt cx="2932650" cy="1046606"/>
          </a:xfrm>
        </p:grpSpPr>
        <p:sp>
          <p:nvSpPr>
            <p:cNvPr id="13" name="Freeform 13"/>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4"/>
              <a:stretch>
                <a:fillRect t="-250" r="1" b="-250"/>
              </a:stretch>
            </a:blipFill>
          </p:spPr>
        </p:sp>
      </p:grpSp>
      <p:sp>
        <p:nvSpPr>
          <p:cNvPr id="14" name="TextBox 14"/>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CB757-A441-A6A0-28A0-62F2E8B193C9}"/>
              </a:ext>
            </a:extLst>
          </p:cNvPr>
          <p:cNvSpPr>
            <a:spLocks noGrp="1"/>
          </p:cNvSpPr>
          <p:nvPr>
            <p:ph type="ctrTitle"/>
          </p:nvPr>
        </p:nvSpPr>
        <p:spPr/>
        <p:txBody>
          <a:bodyPr>
            <a:normAutofit fontScale="90000"/>
          </a:bodyPr>
          <a:lstStyle/>
          <a:p>
            <a:pPr>
              <a:defRPr/>
            </a:pPr>
            <a:r>
              <a:rPr lang="en-US" dirty="0"/>
              <a:t> </a:t>
            </a:r>
            <a:br>
              <a:rPr lang="en-US" dirty="0"/>
            </a:br>
            <a:r>
              <a:rPr lang="en-US" sz="6000" i="1" dirty="0"/>
              <a:t>The 2026 edition of the FGI Code for Planning and Design of Hospitals and Outpatient Settings </a:t>
            </a:r>
            <a:br>
              <a:rPr lang="en-US" dirty="0"/>
            </a:br>
            <a:endParaRPr lang="en-US" dirty="0"/>
          </a:p>
        </p:txBody>
      </p:sp>
      <p:sp>
        <p:nvSpPr>
          <p:cNvPr id="7" name="Text Placeholder 6">
            <a:extLst>
              <a:ext uri="{FF2B5EF4-FFF2-40B4-BE49-F238E27FC236}">
                <a16:creationId xmlns:a16="http://schemas.microsoft.com/office/drawing/2014/main" id="{181DE6E0-A9A5-B042-D951-2CBB0E5A66E9}"/>
              </a:ext>
            </a:extLst>
          </p:cNvPr>
          <p:cNvSpPr>
            <a:spLocks noGrp="1"/>
          </p:cNvSpPr>
          <p:nvPr>
            <p:ph type="body" sz="quarter" idx="20"/>
          </p:nvPr>
        </p:nvSpPr>
        <p:spPr>
          <a:xfrm>
            <a:off x="2945608" y="7893845"/>
            <a:ext cx="5748338" cy="342900"/>
          </a:xfrm>
        </p:spPr>
        <p:txBody>
          <a:bodyPr rtlCol="0"/>
          <a:lstStyle/>
          <a:p>
            <a:pPr>
              <a:defRPr/>
            </a:pPr>
            <a:r>
              <a:rPr lang="en-US" dirty="0">
                <a:solidFill>
                  <a:schemeClr val="tx1"/>
                </a:solidFill>
              </a:rPr>
              <a:t>AHCA2025.05</a:t>
            </a:r>
          </a:p>
        </p:txBody>
      </p:sp>
      <p:sp>
        <p:nvSpPr>
          <p:cNvPr id="8" name="Text Placeholder 7">
            <a:extLst>
              <a:ext uri="{FF2B5EF4-FFF2-40B4-BE49-F238E27FC236}">
                <a16:creationId xmlns:a16="http://schemas.microsoft.com/office/drawing/2014/main" id="{D2ADAD79-05F8-A090-E5C2-B8F57C7FF20F}"/>
              </a:ext>
            </a:extLst>
          </p:cNvPr>
          <p:cNvSpPr>
            <a:spLocks noGrp="1"/>
          </p:cNvSpPr>
          <p:nvPr>
            <p:ph type="body" sz="quarter" idx="21"/>
          </p:nvPr>
        </p:nvSpPr>
        <p:spPr>
          <a:xfrm>
            <a:off x="2945607" y="8374857"/>
            <a:ext cx="5095875" cy="369093"/>
          </a:xfrm>
        </p:spPr>
        <p:txBody>
          <a:bodyPr rtlCol="0"/>
          <a:lstStyle/>
          <a:p>
            <a:pPr>
              <a:defRPr/>
            </a:pPr>
            <a:r>
              <a:rPr lang="en-US" dirty="0">
                <a:solidFill>
                  <a:schemeClr val="tx1"/>
                </a:solidFill>
              </a:rPr>
              <a:t>1 LU| HSW</a:t>
            </a:r>
          </a:p>
        </p:txBody>
      </p:sp>
      <p:sp>
        <p:nvSpPr>
          <p:cNvPr id="9" name="Text Placeholder 8">
            <a:extLst>
              <a:ext uri="{FF2B5EF4-FFF2-40B4-BE49-F238E27FC236}">
                <a16:creationId xmlns:a16="http://schemas.microsoft.com/office/drawing/2014/main" id="{00E7DD6B-AECF-B4C1-1DE0-058DEAAE7006}"/>
              </a:ext>
            </a:extLst>
          </p:cNvPr>
          <p:cNvSpPr>
            <a:spLocks noGrp="1"/>
          </p:cNvSpPr>
          <p:nvPr>
            <p:ph type="body" sz="quarter" idx="22"/>
          </p:nvPr>
        </p:nvSpPr>
        <p:spPr>
          <a:xfrm>
            <a:off x="469107" y="9617870"/>
            <a:ext cx="5093493" cy="369093"/>
          </a:xfrm>
        </p:spPr>
        <p:txBody>
          <a:bodyPr rtlCol="0"/>
          <a:lstStyle/>
          <a:p>
            <a:pPr>
              <a:defRPr/>
            </a:pPr>
            <a:r>
              <a:rPr lang="en-US" dirty="0">
                <a:solidFill>
                  <a:schemeClr val="tx1"/>
                </a:solidFill>
              </a:rPr>
              <a:t>September 29, 2025</a:t>
            </a:r>
          </a:p>
        </p:txBody>
      </p:sp>
      <p:sp>
        <p:nvSpPr>
          <p:cNvPr id="8205" name="TextBox 13">
            <a:extLst>
              <a:ext uri="{FF2B5EF4-FFF2-40B4-BE49-F238E27FC236}">
                <a16:creationId xmlns:a16="http://schemas.microsoft.com/office/drawing/2014/main" id="{F5777896-8C40-5C55-CDFB-6DC3E2DC862C}"/>
              </a:ext>
            </a:extLst>
          </p:cNvPr>
          <p:cNvSpPr txBox="1">
            <a:spLocks noChangeArrowheads="1"/>
          </p:cNvSpPr>
          <p:nvPr/>
        </p:nvSpPr>
        <p:spPr bwMode="auto">
          <a:xfrm>
            <a:off x="5154257" y="1469232"/>
            <a:ext cx="70793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sz="3600" dirty="0"/>
              <a:t> </a:t>
            </a:r>
          </a:p>
          <a:p>
            <a:pPr algn="ctr"/>
            <a:r>
              <a:rPr lang="en-US" sz="3600" dirty="0"/>
              <a:t> 41</a:t>
            </a:r>
            <a:r>
              <a:rPr lang="en-US" sz="3600" baseline="30000" dirty="0"/>
              <a:t>st</a:t>
            </a:r>
            <a:r>
              <a:rPr lang="en-US" sz="3600" dirty="0"/>
              <a:t> Annual FPC Seminar + Expo</a:t>
            </a:r>
          </a:p>
          <a:p>
            <a:pPr algn="ctr"/>
            <a:r>
              <a:rPr lang="en-US" sz="3600" dirty="0"/>
              <a:t>Sept 28 - Sept 30, 2025</a:t>
            </a:r>
          </a:p>
        </p:txBody>
      </p:sp>
      <p:sp>
        <p:nvSpPr>
          <p:cNvPr id="19" name="TextBox 18">
            <a:extLst>
              <a:ext uri="{FF2B5EF4-FFF2-40B4-BE49-F238E27FC236}">
                <a16:creationId xmlns:a16="http://schemas.microsoft.com/office/drawing/2014/main" id="{D6E57A7F-E0F0-83D1-F9B6-4E5536D04D17}"/>
              </a:ext>
            </a:extLst>
          </p:cNvPr>
          <p:cNvSpPr txBox="1"/>
          <p:nvPr/>
        </p:nvSpPr>
        <p:spPr>
          <a:xfrm>
            <a:off x="13109948" y="243706"/>
            <a:ext cx="3314497" cy="1200329"/>
          </a:xfrm>
          <a:prstGeom prst="rect">
            <a:avLst/>
          </a:prstGeom>
          <a:noFill/>
        </p:spPr>
        <p:txBody>
          <a:bodyPr wrap="none" rtlCol="0">
            <a:spAutoFit/>
          </a:bodyPr>
          <a:lstStyle/>
          <a:p>
            <a:r>
              <a:rPr lang="en-US" dirty="0"/>
              <a:t>Kevin Matuszewski, Chair, OPDG; </a:t>
            </a:r>
          </a:p>
          <a:p>
            <a:r>
              <a:rPr lang="en-US" dirty="0"/>
              <a:t>Chair, Glossary Committee </a:t>
            </a:r>
          </a:p>
          <a:p>
            <a:r>
              <a:rPr lang="en-US" dirty="0"/>
              <a:t>773-715-9378</a:t>
            </a:r>
          </a:p>
          <a:p>
            <a:r>
              <a:rPr lang="en-US" dirty="0"/>
              <a:t>kmatusz3@jh.edu</a:t>
            </a:r>
            <a:endParaRPr lang="en-US" sz="2700" dirty="0"/>
          </a:p>
        </p:txBody>
      </p:sp>
      <p:sp>
        <p:nvSpPr>
          <p:cNvPr id="20" name="TextBox 19">
            <a:extLst>
              <a:ext uri="{FF2B5EF4-FFF2-40B4-BE49-F238E27FC236}">
                <a16:creationId xmlns:a16="http://schemas.microsoft.com/office/drawing/2014/main" id="{BEE1AC4E-6333-C4D7-9644-6A2335AAE81D}"/>
              </a:ext>
            </a:extLst>
          </p:cNvPr>
          <p:cNvSpPr txBox="1"/>
          <p:nvPr/>
        </p:nvSpPr>
        <p:spPr>
          <a:xfrm>
            <a:off x="289041" y="243706"/>
            <a:ext cx="4721292" cy="2031325"/>
          </a:xfrm>
          <a:prstGeom prst="rect">
            <a:avLst/>
          </a:prstGeom>
          <a:noFill/>
        </p:spPr>
        <p:txBody>
          <a:bodyPr wrap="none" rtlCol="0">
            <a:spAutoFit/>
          </a:bodyPr>
          <a:lstStyle/>
          <a:p>
            <a:r>
              <a:rPr lang="en-US" dirty="0"/>
              <a:t>John Williams</a:t>
            </a:r>
          </a:p>
          <a:p>
            <a:r>
              <a:rPr lang="en-US" dirty="0"/>
              <a:t>Chair Healthcare Guidelines Revision Committee</a:t>
            </a:r>
          </a:p>
          <a:p>
            <a:r>
              <a:rPr lang="en-US" dirty="0"/>
              <a:t>360-236-2944</a:t>
            </a:r>
          </a:p>
          <a:p>
            <a:r>
              <a:rPr lang="en-US" dirty="0" err="1"/>
              <a:t>john@fgiguidelines.org</a:t>
            </a:r>
            <a:endParaRPr lang="en-US" dirty="0"/>
          </a:p>
          <a:p>
            <a:r>
              <a:rPr lang="en-US" sz="2700" dirty="0"/>
              <a:t> </a:t>
            </a:r>
          </a:p>
          <a:p>
            <a:endParaRPr lang="en-US" sz="2700" dirty="0"/>
          </a:p>
        </p:txBody>
      </p:sp>
    </p:spTree>
    <p:extLst>
      <p:ext uri="{BB962C8B-B14F-4D97-AF65-F5344CB8AC3E}">
        <p14:creationId xmlns:p14="http://schemas.microsoft.com/office/powerpoint/2010/main" val="2181369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547688"/>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Post Acute Discharge</a:t>
              </a:r>
            </a:p>
            <a:p>
              <a:pPr algn="l">
                <a:lnSpc>
                  <a:spcPts val="4319"/>
                </a:lnSpc>
              </a:pPr>
              <a:r>
                <a:rPr lang="en-US" sz="3999" b="1">
                  <a:solidFill>
                    <a:srgbClr val="000000"/>
                  </a:solidFill>
                  <a:latin typeface="Calibri (MS) Bold"/>
                  <a:ea typeface="Calibri (MS) Bold"/>
                  <a:cs typeface="Calibri (MS) Bold"/>
                  <a:sym typeface="Calibri (MS) Bold"/>
                </a:rPr>
                <a:t>New for 2026</a:t>
              </a:r>
            </a:p>
          </p:txBody>
        </p:sp>
      </p:grpSp>
      <p:sp>
        <p:nvSpPr>
          <p:cNvPr id="9" name="TextBox 9"/>
          <p:cNvSpPr txBox="1"/>
          <p:nvPr/>
        </p:nvSpPr>
        <p:spPr>
          <a:xfrm>
            <a:off x="990600" y="2612231"/>
            <a:ext cx="9022080" cy="2705099"/>
          </a:xfrm>
          <a:prstGeom prst="rect">
            <a:avLst/>
          </a:prstGeom>
        </p:spPr>
        <p:txBody>
          <a:bodyPr lIns="0" tIns="0" rIns="0" bIns="0" rtlCol="0" anchor="t">
            <a:spAutoFit/>
          </a:bodyPr>
          <a:lstStyle/>
          <a:p>
            <a:pPr marL="633416" lvl="1" indent="-316708" algn="l">
              <a:lnSpc>
                <a:spcPts val="5250"/>
              </a:lnSpc>
              <a:buFont typeface="Arial"/>
              <a:buChar char="•"/>
            </a:pPr>
            <a:r>
              <a:rPr lang="en-US" sz="3500">
                <a:solidFill>
                  <a:srgbClr val="000000"/>
                </a:solidFill>
                <a:latin typeface="Calibri (MS)"/>
                <a:ea typeface="Calibri (MS)"/>
                <a:cs typeface="Calibri (MS)"/>
                <a:sym typeface="Calibri (MS)"/>
              </a:rPr>
              <a:t>Decompression of inpatient beds</a:t>
            </a:r>
          </a:p>
          <a:p>
            <a:pPr marL="633416" lvl="1" indent="-316708" algn="l">
              <a:lnSpc>
                <a:spcPts val="5250"/>
              </a:lnSpc>
              <a:buFont typeface="Arial"/>
              <a:buChar char="•"/>
            </a:pPr>
            <a:r>
              <a:rPr lang="en-US" sz="3500">
                <a:solidFill>
                  <a:srgbClr val="000000"/>
                </a:solidFill>
                <a:latin typeface="Calibri (MS)"/>
                <a:ea typeface="Calibri (MS)"/>
                <a:cs typeface="Calibri (MS)"/>
                <a:sym typeface="Calibri (MS)"/>
              </a:rPr>
              <a:t>Quick turn-over of rooms after discharge</a:t>
            </a:r>
          </a:p>
          <a:p>
            <a:pPr marL="633416" lvl="1" indent="-316708" algn="l">
              <a:lnSpc>
                <a:spcPts val="5250"/>
              </a:lnSpc>
              <a:buFont typeface="Arial"/>
              <a:buChar char="•"/>
            </a:pPr>
            <a:r>
              <a:rPr lang="en-US" sz="3500">
                <a:solidFill>
                  <a:srgbClr val="000000"/>
                </a:solidFill>
                <a:latin typeface="Calibri (MS)"/>
                <a:ea typeface="Calibri (MS)"/>
                <a:cs typeface="Calibri (MS)"/>
                <a:sym typeface="Calibri (MS)"/>
              </a:rPr>
              <a:t>Safe space for discharge patients </a:t>
            </a:r>
          </a:p>
          <a:p>
            <a:pPr algn="l">
              <a:lnSpc>
                <a:spcPts val="5250"/>
              </a:lnSpc>
            </a:pPr>
            <a:r>
              <a:rPr lang="en-US" sz="3500">
                <a:solidFill>
                  <a:srgbClr val="000000"/>
                </a:solidFill>
                <a:latin typeface="Calibri (MS)"/>
                <a:ea typeface="Calibri (MS)"/>
                <a:cs typeface="Calibri (MS)"/>
                <a:sym typeface="Calibri (MS)"/>
              </a:rPr>
              <a:t>       awaiting pick up</a:t>
            </a:r>
          </a:p>
        </p:txBody>
      </p:sp>
      <p:grpSp>
        <p:nvGrpSpPr>
          <p:cNvPr id="10" name="Group 10"/>
          <p:cNvGrpSpPr/>
          <p:nvPr/>
        </p:nvGrpSpPr>
        <p:grpSpPr>
          <a:xfrm>
            <a:off x="9722582" y="2781335"/>
            <a:ext cx="8692434" cy="5250280"/>
            <a:chOff x="0" y="0"/>
            <a:chExt cx="11589912" cy="7000374"/>
          </a:xfrm>
        </p:grpSpPr>
        <p:sp>
          <p:nvSpPr>
            <p:cNvPr id="11" name="Freeform 11"/>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3"/>
              <a:stretch>
                <a:fillRect t="-41" b="-41"/>
              </a:stretch>
            </a:blipFill>
          </p:spPr>
        </p:sp>
      </p:grpSp>
      <p:grpSp>
        <p:nvGrpSpPr>
          <p:cNvPr id="12" name="Group 12"/>
          <p:cNvGrpSpPr/>
          <p:nvPr/>
        </p:nvGrpSpPr>
        <p:grpSpPr>
          <a:xfrm>
            <a:off x="15394786" y="455656"/>
            <a:ext cx="2199487" cy="784954"/>
            <a:chOff x="0" y="0"/>
            <a:chExt cx="2932650" cy="1046606"/>
          </a:xfrm>
        </p:grpSpPr>
        <p:sp>
          <p:nvSpPr>
            <p:cNvPr id="13" name="Freeform 13"/>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4"/>
              <a:stretch>
                <a:fillRect t="-250" r="1" b="-250"/>
              </a:stretch>
            </a:blipFill>
          </p:spPr>
        </p:sp>
      </p:grpSp>
      <p:sp>
        <p:nvSpPr>
          <p:cNvPr id="14" name="TextBox 14"/>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547688"/>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Staff Personal Alarm</a:t>
              </a:r>
            </a:p>
            <a:p>
              <a:pPr algn="l">
                <a:lnSpc>
                  <a:spcPts val="4319"/>
                </a:lnSpc>
              </a:pPr>
              <a:r>
                <a:rPr lang="en-US" sz="3999">
                  <a:solidFill>
                    <a:srgbClr val="000000"/>
                  </a:solidFill>
                  <a:latin typeface="Calibri (MS)"/>
                  <a:ea typeface="Calibri (MS)"/>
                  <a:cs typeface="Calibri (MS)"/>
                  <a:sym typeface="Calibri (MS)"/>
                </a:rPr>
                <a:t>Behavioral and Mental Health</a:t>
              </a:r>
            </a:p>
          </p:txBody>
        </p:sp>
      </p:grpSp>
      <p:sp>
        <p:nvSpPr>
          <p:cNvPr id="9" name="TextBox 9"/>
          <p:cNvSpPr txBox="1"/>
          <p:nvPr/>
        </p:nvSpPr>
        <p:spPr>
          <a:xfrm>
            <a:off x="899160" y="2566512"/>
            <a:ext cx="9022080" cy="337185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Wearable, accessible duress signal</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Operated by brief contact or voice</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Locatable within the facility</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Reports to a 24/7/365 staffed location</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Required in the BMH units</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9722582" y="2781335"/>
            <a:ext cx="8692434" cy="5250280"/>
            <a:chOff x="0" y="0"/>
            <a:chExt cx="11589912" cy="7000374"/>
          </a:xfrm>
        </p:grpSpPr>
        <p:sp>
          <p:nvSpPr>
            <p:cNvPr id="14" name="Freeform 14"/>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l="-90" r="-90"/>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sp>
        <p:nvSpPr>
          <p:cNvPr id="6" name="TextBox 6"/>
          <p:cNvSpPr txBox="1"/>
          <p:nvPr/>
        </p:nvSpPr>
        <p:spPr>
          <a:xfrm>
            <a:off x="511165" y="2063333"/>
            <a:ext cx="9022080" cy="603885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New subdivision of unit classes</a:t>
            </a:r>
          </a:p>
          <a:p>
            <a:pPr marL="1511301" lvl="2" indent="-503767" algn="l">
              <a:lnSpc>
                <a:spcPts val="5250"/>
              </a:lnSpc>
              <a:buFont typeface="Arial"/>
              <a:buChar char="⚬"/>
            </a:pPr>
            <a:r>
              <a:rPr lang="en-US" sz="3500">
                <a:solidFill>
                  <a:srgbClr val="000000"/>
                </a:solidFill>
                <a:latin typeface="Calibri (MS)"/>
                <a:ea typeface="Calibri (MS)"/>
                <a:cs typeface="Calibri (MS)"/>
                <a:sym typeface="Calibri (MS)"/>
              </a:rPr>
              <a:t>Class 1</a:t>
            </a:r>
          </a:p>
          <a:p>
            <a:pPr marL="1511301" lvl="2" indent="-503767" algn="l">
              <a:lnSpc>
                <a:spcPts val="5250"/>
              </a:lnSpc>
              <a:buFont typeface="Arial"/>
              <a:buChar char="⚬"/>
            </a:pPr>
            <a:r>
              <a:rPr lang="en-US" sz="3500" b="1">
                <a:solidFill>
                  <a:srgbClr val="000000"/>
                </a:solidFill>
                <a:latin typeface="Calibri (MS) Bold"/>
                <a:ea typeface="Calibri (MS) Bold"/>
                <a:cs typeface="Calibri (MS) Bold"/>
                <a:sym typeface="Calibri (MS) Bold"/>
              </a:rPr>
              <a:t>Class 1A - Does not park at a facility</a:t>
            </a:r>
          </a:p>
          <a:p>
            <a:pPr marL="1511301" lvl="2" indent="-503767" algn="l">
              <a:lnSpc>
                <a:spcPts val="5250"/>
              </a:lnSpc>
              <a:buFont typeface="Arial"/>
              <a:buChar char="⚬"/>
            </a:pPr>
            <a:r>
              <a:rPr lang="en-US" sz="3500" b="1">
                <a:solidFill>
                  <a:srgbClr val="000000"/>
                </a:solidFill>
                <a:latin typeface="Calibri (MS) Bold"/>
                <a:ea typeface="Calibri (MS) Bold"/>
                <a:cs typeface="Calibri (MS) Bold"/>
                <a:sym typeface="Calibri (MS) Bold"/>
              </a:rPr>
              <a:t>Class 1B – Parks at a facility</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Class 2</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Class 3</a:t>
            </a:r>
          </a:p>
          <a:p>
            <a:pPr algn="l">
              <a:lnSpc>
                <a:spcPts val="5250"/>
              </a:lnSpc>
            </a:pPr>
            <a:endParaRPr lang="en-US" sz="3500">
              <a:solidFill>
                <a:srgbClr val="000000"/>
              </a:solidFill>
              <a:latin typeface="Calibri (MS)"/>
              <a:ea typeface="Calibri (MS)"/>
              <a:cs typeface="Calibri (MS)"/>
              <a:sym typeface="Calibri (MS)"/>
            </a:endParaRPr>
          </a:p>
          <a:p>
            <a:pPr algn="l">
              <a:lnSpc>
                <a:spcPts val="5250"/>
              </a:lnSpc>
            </a:pPr>
            <a:r>
              <a:rPr lang="en-US" sz="3500">
                <a:solidFill>
                  <a:srgbClr val="000000"/>
                </a:solidFill>
                <a:latin typeface="Calibri (MS)"/>
                <a:ea typeface="Calibri (MS)"/>
                <a:cs typeface="Calibri (MS)"/>
                <a:sym typeface="Calibri (MS)"/>
              </a:rPr>
              <a:t>Requirements do not apply to Class 1A units</a:t>
            </a:r>
          </a:p>
          <a:p>
            <a:pPr algn="l">
              <a:lnSpc>
                <a:spcPts val="5250"/>
              </a:lnSpc>
            </a:pPr>
            <a:r>
              <a:rPr lang="en-US" sz="3500">
                <a:solidFill>
                  <a:srgbClr val="000000"/>
                </a:solidFill>
                <a:latin typeface="Calibri (MS)"/>
                <a:ea typeface="Calibri (MS)"/>
                <a:cs typeface="Calibri (MS)"/>
                <a:sym typeface="Calibri (MS)"/>
              </a:rPr>
              <a:t>Selected requirements apply to Class 1B</a:t>
            </a:r>
          </a:p>
        </p:txBody>
      </p:sp>
      <p:grpSp>
        <p:nvGrpSpPr>
          <p:cNvPr id="7" name="Group 7"/>
          <p:cNvGrpSpPr/>
          <p:nvPr/>
        </p:nvGrpSpPr>
        <p:grpSpPr>
          <a:xfrm>
            <a:off x="15394786" y="455656"/>
            <a:ext cx="2199487" cy="784954"/>
            <a:chOff x="0" y="0"/>
            <a:chExt cx="2932650" cy="1046606"/>
          </a:xfrm>
        </p:grpSpPr>
        <p:sp>
          <p:nvSpPr>
            <p:cNvPr id="8" name="Freeform 8"/>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grpSp>
        <p:nvGrpSpPr>
          <p:cNvPr id="9" name="Group 9"/>
          <p:cNvGrpSpPr/>
          <p:nvPr/>
        </p:nvGrpSpPr>
        <p:grpSpPr>
          <a:xfrm>
            <a:off x="9533245" y="2234783"/>
            <a:ext cx="8754755" cy="5287923"/>
            <a:chOff x="0" y="0"/>
            <a:chExt cx="11589912" cy="7000374"/>
          </a:xfrm>
        </p:grpSpPr>
        <p:sp>
          <p:nvSpPr>
            <p:cNvPr id="10" name="Freeform 10"/>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t="-5428" b="-5428"/>
              </a:stretch>
            </a:blipFill>
          </p:spPr>
        </p:sp>
      </p:grpSp>
      <p:sp>
        <p:nvSpPr>
          <p:cNvPr id="11" name="TextBox 11"/>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2" name="Group 12"/>
          <p:cNvGrpSpPr/>
          <p:nvPr/>
        </p:nvGrpSpPr>
        <p:grpSpPr>
          <a:xfrm>
            <a:off x="899160" y="547688"/>
            <a:ext cx="9204960" cy="1988345"/>
            <a:chOff x="0" y="0"/>
            <a:chExt cx="12273280" cy="2651126"/>
          </a:xfrm>
        </p:grpSpPr>
        <p:sp>
          <p:nvSpPr>
            <p:cNvPr id="13" name="Freeform 13"/>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14" name="TextBox 14"/>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Mobile Units</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sp>
        <p:nvSpPr>
          <p:cNvPr id="4" name="Freeform 4"/>
          <p:cNvSpPr/>
          <p:nvPr/>
        </p:nvSpPr>
        <p:spPr>
          <a:xfrm>
            <a:off x="-19050" y="-9144"/>
            <a:ext cx="18325338" cy="1417320"/>
          </a:xfrm>
          <a:custGeom>
            <a:avLst/>
            <a:gdLst/>
            <a:ahLst/>
            <a:cxnLst/>
            <a:rect l="l" t="t" r="r" b="b"/>
            <a:pathLst>
              <a:path w="18325338" h="1417320">
                <a:moveTo>
                  <a:pt x="0" y="0"/>
                </a:moveTo>
                <a:lnTo>
                  <a:pt x="18325338" y="0"/>
                </a:lnTo>
                <a:lnTo>
                  <a:pt x="18325338" y="1417320"/>
                </a:lnTo>
                <a:lnTo>
                  <a:pt x="0" y="1417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5684561" y="136260"/>
            <a:ext cx="2199487" cy="784954"/>
            <a:chOff x="0" y="0"/>
            <a:chExt cx="2932650" cy="1046606"/>
          </a:xfrm>
        </p:grpSpPr>
        <p:sp>
          <p:nvSpPr>
            <p:cNvPr id="6" name="Freeform 6"/>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5"/>
              <a:stretch>
                <a:fillRect t="-250" r="1" b="-250"/>
              </a:stretch>
            </a:blipFill>
          </p:spPr>
        </p:sp>
      </p:grpSp>
      <p:sp>
        <p:nvSpPr>
          <p:cNvPr id="7" name="TextBox 7"/>
          <p:cNvSpPr txBox="1"/>
          <p:nvPr/>
        </p:nvSpPr>
        <p:spPr>
          <a:xfrm>
            <a:off x="15611310" y="919309"/>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8" name="Group 8"/>
          <p:cNvGrpSpPr/>
          <p:nvPr/>
        </p:nvGrpSpPr>
        <p:grpSpPr>
          <a:xfrm>
            <a:off x="1247775" y="1921374"/>
            <a:ext cx="8772832" cy="1809579"/>
            <a:chOff x="0" y="0"/>
            <a:chExt cx="11697110" cy="2412772"/>
          </a:xfrm>
        </p:grpSpPr>
        <p:sp>
          <p:nvSpPr>
            <p:cNvPr id="9" name="Freeform 9"/>
            <p:cNvSpPr/>
            <p:nvPr/>
          </p:nvSpPr>
          <p:spPr>
            <a:xfrm>
              <a:off x="0" y="0"/>
              <a:ext cx="11697110" cy="2412772"/>
            </a:xfrm>
            <a:custGeom>
              <a:avLst/>
              <a:gdLst/>
              <a:ahLst/>
              <a:cxnLst/>
              <a:rect l="l" t="t" r="r" b="b"/>
              <a:pathLst>
                <a:path w="11697110" h="2412772">
                  <a:moveTo>
                    <a:pt x="0" y="0"/>
                  </a:moveTo>
                  <a:lnTo>
                    <a:pt x="11697110" y="0"/>
                  </a:lnTo>
                  <a:lnTo>
                    <a:pt x="11697110" y="2412772"/>
                  </a:lnTo>
                  <a:lnTo>
                    <a:pt x="0" y="2412772"/>
                  </a:lnTo>
                  <a:close/>
                </a:path>
              </a:pathLst>
            </a:custGeom>
            <a:solidFill>
              <a:srgbClr val="000000">
                <a:alpha val="0"/>
              </a:srgbClr>
            </a:solidFill>
          </p:spPr>
        </p:sp>
        <p:sp>
          <p:nvSpPr>
            <p:cNvPr id="10" name="TextBox 10"/>
            <p:cNvSpPr txBox="1"/>
            <p:nvPr/>
          </p:nvSpPr>
          <p:spPr>
            <a:xfrm>
              <a:off x="0" y="-85725"/>
              <a:ext cx="11697110" cy="2498497"/>
            </a:xfrm>
            <a:prstGeom prst="rect">
              <a:avLst/>
            </a:prstGeom>
          </p:spPr>
          <p:txBody>
            <a:bodyPr lIns="0" tIns="0" rIns="0" bIns="0" rtlCol="0" anchor="b"/>
            <a:lstStyle/>
            <a:p>
              <a:pPr algn="l">
                <a:lnSpc>
                  <a:spcPts val="9720"/>
                </a:lnSpc>
              </a:pPr>
              <a:r>
                <a:rPr lang="en-US" sz="9000" b="1">
                  <a:solidFill>
                    <a:srgbClr val="000000"/>
                  </a:solidFill>
                  <a:latin typeface="Calibri (MS) Bold"/>
                  <a:ea typeface="Calibri (MS) Bold"/>
                  <a:cs typeface="Calibri (MS) Bold"/>
                  <a:sym typeface="Calibri (MS) Bold"/>
                </a:rPr>
                <a:t>Specific Revisions</a:t>
              </a:r>
            </a:p>
          </p:txBody>
        </p:sp>
      </p:grpSp>
      <p:sp>
        <p:nvSpPr>
          <p:cNvPr id="11" name="TextBox 11"/>
          <p:cNvSpPr txBox="1"/>
          <p:nvPr/>
        </p:nvSpPr>
        <p:spPr>
          <a:xfrm>
            <a:off x="1247775" y="3683328"/>
            <a:ext cx="8452301" cy="1737360"/>
          </a:xfrm>
          <a:prstGeom prst="rect">
            <a:avLst/>
          </a:prstGeom>
        </p:spPr>
        <p:txBody>
          <a:bodyPr lIns="0" tIns="0" rIns="0" bIns="0" rtlCol="0" anchor="t">
            <a:spAutoFit/>
          </a:bodyPr>
          <a:lstStyle/>
          <a:p>
            <a:pPr algn="l">
              <a:lnSpc>
                <a:spcPts val="4319"/>
              </a:lnSpc>
            </a:pPr>
            <a:r>
              <a:rPr lang="en-US" sz="3999">
                <a:solidFill>
                  <a:srgbClr val="000000"/>
                </a:solidFill>
                <a:latin typeface="Calibri (MS)"/>
                <a:ea typeface="Calibri (MS)"/>
                <a:cs typeface="Calibri (MS)"/>
                <a:sym typeface="Calibri (MS)"/>
              </a:rPr>
              <a:t>2026 </a:t>
            </a:r>
            <a:r>
              <a:rPr lang="en-US" sz="3999" i="1">
                <a:solidFill>
                  <a:srgbClr val="000000"/>
                </a:solidFill>
                <a:latin typeface="Calibri (MS) Italics"/>
                <a:ea typeface="Calibri (MS) Italics"/>
                <a:cs typeface="Calibri (MS) Italics"/>
                <a:sym typeface="Calibri (MS) Italics"/>
              </a:rPr>
              <a:t>FGI Code for Planning and Design </a:t>
            </a:r>
          </a:p>
          <a:p>
            <a:pPr algn="l">
              <a:lnSpc>
                <a:spcPts val="4319"/>
              </a:lnSpc>
            </a:pPr>
            <a:r>
              <a:rPr lang="en-US" sz="3999" i="1">
                <a:solidFill>
                  <a:srgbClr val="000000"/>
                </a:solidFill>
                <a:latin typeface="Calibri (MS) Italics"/>
                <a:ea typeface="Calibri (MS) Italics"/>
                <a:cs typeface="Calibri (MS) Italics"/>
                <a:sym typeface="Calibri (MS) Italics"/>
              </a:rPr>
              <a:t>of Outpatient Care Settings</a:t>
            </a:r>
          </a:p>
          <a:p>
            <a:pPr algn="l">
              <a:lnSpc>
                <a:spcPts val="4319"/>
              </a:lnSpc>
            </a:pPr>
            <a:endParaRPr lang="en-US" sz="3999" i="1">
              <a:solidFill>
                <a:srgbClr val="000000"/>
              </a:solidFill>
              <a:latin typeface="Calibri (MS) Italics"/>
              <a:ea typeface="Calibri (MS) Italics"/>
              <a:cs typeface="Calibri (MS) Italics"/>
              <a:sym typeface="Calibri (MS) Italics"/>
            </a:endParaRPr>
          </a:p>
        </p:txBody>
      </p:sp>
      <p:sp>
        <p:nvSpPr>
          <p:cNvPr id="12" name="Freeform 12"/>
          <p:cNvSpPr/>
          <p:nvPr/>
        </p:nvSpPr>
        <p:spPr>
          <a:xfrm>
            <a:off x="11968134" y="1921374"/>
            <a:ext cx="5137023" cy="6977281"/>
          </a:xfrm>
          <a:custGeom>
            <a:avLst/>
            <a:gdLst/>
            <a:ahLst/>
            <a:cxnLst/>
            <a:rect l="l" t="t" r="r" b="b"/>
            <a:pathLst>
              <a:path w="5137023" h="6977281">
                <a:moveTo>
                  <a:pt x="0" y="0"/>
                </a:moveTo>
                <a:lnTo>
                  <a:pt x="5137023" y="0"/>
                </a:lnTo>
                <a:lnTo>
                  <a:pt x="5137023" y="6977281"/>
                </a:lnTo>
                <a:lnTo>
                  <a:pt x="0" y="6977281"/>
                </a:lnTo>
                <a:lnTo>
                  <a:pt x="0" y="0"/>
                </a:lnTo>
                <a:close/>
              </a:path>
            </a:pathLst>
          </a:custGeom>
          <a:blipFill>
            <a:blip r:embed="rId6"/>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0530840" cy="9391458"/>
            <a:chOff x="0" y="0"/>
            <a:chExt cx="14041120" cy="12521944"/>
          </a:xfrm>
        </p:grpSpPr>
        <p:sp>
          <p:nvSpPr>
            <p:cNvPr id="5" name="Freeform 5"/>
            <p:cNvSpPr/>
            <p:nvPr/>
          </p:nvSpPr>
          <p:spPr>
            <a:xfrm>
              <a:off x="0" y="0"/>
              <a:ext cx="14041120" cy="12521947"/>
            </a:xfrm>
            <a:custGeom>
              <a:avLst/>
              <a:gdLst/>
              <a:ahLst/>
              <a:cxnLst/>
              <a:rect l="l" t="t" r="r" b="b"/>
              <a:pathLst>
                <a:path w="14041120" h="12521947">
                  <a:moveTo>
                    <a:pt x="0" y="0"/>
                  </a:moveTo>
                  <a:lnTo>
                    <a:pt x="14041120" y="0"/>
                  </a:lnTo>
                  <a:lnTo>
                    <a:pt x="14041120" y="12521947"/>
                  </a:lnTo>
                  <a:lnTo>
                    <a:pt x="0" y="12521947"/>
                  </a:lnTo>
                  <a:close/>
                </a:path>
              </a:pathLst>
            </a:custGeom>
            <a:solidFill>
              <a:srgbClr val="D5F1F7"/>
            </a:solidFill>
          </p:spPr>
        </p:sp>
      </p:grpSp>
      <p:grpSp>
        <p:nvGrpSpPr>
          <p:cNvPr id="6" name="Group 6"/>
          <p:cNvGrpSpPr/>
          <p:nvPr/>
        </p:nvGrpSpPr>
        <p:grpSpPr>
          <a:xfrm>
            <a:off x="899160" y="342988"/>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Part 1</a:t>
              </a:r>
            </a:p>
            <a:p>
              <a:pPr algn="l">
                <a:lnSpc>
                  <a:spcPts val="3888"/>
                </a:lnSpc>
              </a:pPr>
              <a:r>
                <a:rPr lang="en-US" sz="3600">
                  <a:solidFill>
                    <a:srgbClr val="000000"/>
                  </a:solidFill>
                  <a:latin typeface="Calibri (MS) Light"/>
                  <a:ea typeface="Calibri (MS) Light"/>
                  <a:cs typeface="Calibri (MS) Light"/>
                  <a:sym typeface="Calibri (MS) Light"/>
                </a:rPr>
                <a:t>OPDG Review for 2026 ed.</a:t>
              </a:r>
            </a:p>
          </p:txBody>
        </p:sp>
      </p:grpSp>
      <p:sp>
        <p:nvSpPr>
          <p:cNvPr id="9" name="TextBox 9"/>
          <p:cNvSpPr txBox="1"/>
          <p:nvPr/>
        </p:nvSpPr>
        <p:spPr>
          <a:xfrm>
            <a:off x="990600" y="2219417"/>
            <a:ext cx="9022080" cy="4638676"/>
          </a:xfrm>
          <a:prstGeom prst="rect">
            <a:avLst/>
          </a:prstGeom>
        </p:spPr>
        <p:txBody>
          <a:bodyPr lIns="0" tIns="0" rIns="0" bIns="0" rtlCol="0" anchor="t">
            <a:spAutoFit/>
          </a:bodyPr>
          <a:lstStyle/>
          <a:p>
            <a:pPr marL="633408" lvl="1" indent="-316704" algn="l">
              <a:lnSpc>
                <a:spcPts val="5249"/>
              </a:lnSpc>
              <a:buFont typeface="Arial"/>
              <a:buChar char="•"/>
            </a:pPr>
            <a:r>
              <a:rPr lang="en-US" sz="3499">
                <a:solidFill>
                  <a:srgbClr val="000000"/>
                </a:solidFill>
                <a:latin typeface="Calibri (MS)"/>
                <a:ea typeface="Calibri (MS)"/>
                <a:cs typeface="Calibri (MS)"/>
                <a:sym typeface="Calibri (MS)"/>
              </a:rPr>
              <a:t>Reduction of language</a:t>
            </a:r>
          </a:p>
          <a:p>
            <a:pPr marL="1300152" lvl="2" indent="-433384" algn="l">
              <a:lnSpc>
                <a:spcPts val="5249"/>
              </a:lnSpc>
              <a:buFont typeface="Arial"/>
              <a:buChar char="⚬"/>
            </a:pPr>
            <a:r>
              <a:rPr lang="en-US" sz="3499">
                <a:solidFill>
                  <a:srgbClr val="000000"/>
                </a:solidFill>
                <a:latin typeface="Calibri (MS)"/>
                <a:ea typeface="Calibri (MS)"/>
                <a:cs typeface="Calibri (MS)"/>
                <a:sym typeface="Calibri (MS)"/>
              </a:rPr>
              <a:t>Duplicate concepts (1.1-1.2.2.1…”not intended to restrict innovation”)</a:t>
            </a:r>
          </a:p>
          <a:p>
            <a:pPr marL="1299708" lvl="2" indent="-433236" algn="l">
              <a:lnSpc>
                <a:spcPts val="5249"/>
              </a:lnSpc>
              <a:buFont typeface="Arial"/>
              <a:buChar char="⚬"/>
            </a:pPr>
            <a:r>
              <a:rPr lang="en-US" sz="3499">
                <a:solidFill>
                  <a:srgbClr val="000000"/>
                </a:solidFill>
                <a:latin typeface="Calibri (MS)"/>
                <a:ea typeface="Calibri (MS)"/>
                <a:cs typeface="Calibri (MS)"/>
                <a:sym typeface="Calibri (MS)"/>
              </a:rPr>
              <a:t>Non-specific calls for compliance with Federal or state codes (1.1-4 Government Regulations)</a:t>
            </a:r>
          </a:p>
          <a:p>
            <a:pPr marL="1300152" lvl="2" indent="-433384" algn="l">
              <a:lnSpc>
                <a:spcPts val="5249"/>
              </a:lnSpc>
            </a:pPr>
            <a:endParaRPr lang="en-US" sz="3499">
              <a:solidFill>
                <a:srgbClr val="000000"/>
              </a:solidFill>
              <a:latin typeface="Calibri (MS)"/>
              <a:ea typeface="Calibri (MS)"/>
              <a:cs typeface="Calibri (MS)"/>
              <a:sym typeface="Calibri (MS)"/>
            </a:endParaRP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1648239" y="1872975"/>
            <a:ext cx="5611060" cy="7017204"/>
            <a:chOff x="0" y="0"/>
            <a:chExt cx="7481414" cy="9356272"/>
          </a:xfrm>
        </p:grpSpPr>
        <p:sp>
          <p:nvSpPr>
            <p:cNvPr id="14" name="Freeform 14"/>
            <p:cNvSpPr/>
            <p:nvPr/>
          </p:nvSpPr>
          <p:spPr>
            <a:xfrm>
              <a:off x="0" y="0"/>
              <a:ext cx="7481443" cy="9356217"/>
            </a:xfrm>
            <a:custGeom>
              <a:avLst/>
              <a:gdLst/>
              <a:ahLst/>
              <a:cxnLst/>
              <a:rect l="l" t="t" r="r" b="b"/>
              <a:pathLst>
                <a:path w="7481443" h="9356217">
                  <a:moveTo>
                    <a:pt x="0" y="0"/>
                  </a:moveTo>
                  <a:lnTo>
                    <a:pt x="7481443" y="0"/>
                  </a:lnTo>
                  <a:lnTo>
                    <a:pt x="7481443" y="9356217"/>
                  </a:lnTo>
                  <a:lnTo>
                    <a:pt x="0" y="9356217"/>
                  </a:lnTo>
                  <a:lnTo>
                    <a:pt x="0" y="0"/>
                  </a:lnTo>
                  <a:close/>
                </a:path>
              </a:pathLst>
            </a:custGeom>
            <a:blipFill>
              <a:blip r:embed="rId4"/>
              <a:stretch>
                <a:fillRect l="-35502" t="-20231" r="-33173" b="-14645"/>
              </a:stretch>
            </a:blipFill>
          </p:spPr>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0530840" cy="9391458"/>
            <a:chOff x="0" y="0"/>
            <a:chExt cx="14041120" cy="12521944"/>
          </a:xfrm>
        </p:grpSpPr>
        <p:sp>
          <p:nvSpPr>
            <p:cNvPr id="5" name="Freeform 5"/>
            <p:cNvSpPr/>
            <p:nvPr/>
          </p:nvSpPr>
          <p:spPr>
            <a:xfrm>
              <a:off x="0" y="0"/>
              <a:ext cx="14041120" cy="12521947"/>
            </a:xfrm>
            <a:custGeom>
              <a:avLst/>
              <a:gdLst/>
              <a:ahLst/>
              <a:cxnLst/>
              <a:rect l="l" t="t" r="r" b="b"/>
              <a:pathLst>
                <a:path w="14041120" h="12521947">
                  <a:moveTo>
                    <a:pt x="0" y="0"/>
                  </a:moveTo>
                  <a:lnTo>
                    <a:pt x="14041120" y="0"/>
                  </a:lnTo>
                  <a:lnTo>
                    <a:pt x="14041120" y="12521947"/>
                  </a:lnTo>
                  <a:lnTo>
                    <a:pt x="0" y="12521947"/>
                  </a:lnTo>
                  <a:close/>
                </a:path>
              </a:pathLst>
            </a:custGeom>
            <a:solidFill>
              <a:srgbClr val="D5F1F7"/>
            </a:solidFill>
          </p:spPr>
        </p:sp>
      </p:grpSp>
      <p:grpSp>
        <p:nvGrpSpPr>
          <p:cNvPr id="6" name="Group 6"/>
          <p:cNvGrpSpPr/>
          <p:nvPr/>
        </p:nvGrpSpPr>
        <p:grpSpPr>
          <a:xfrm>
            <a:off x="899160" y="342988"/>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Part 1 (cont.)</a:t>
              </a:r>
            </a:p>
            <a:p>
              <a:pPr algn="l">
                <a:lnSpc>
                  <a:spcPts val="3888"/>
                </a:lnSpc>
              </a:pPr>
              <a:r>
                <a:rPr lang="en-US" sz="3600">
                  <a:solidFill>
                    <a:srgbClr val="000000"/>
                  </a:solidFill>
                  <a:latin typeface="Calibri (MS) Light"/>
                  <a:ea typeface="Calibri (MS) Light"/>
                  <a:cs typeface="Calibri (MS) Light"/>
                  <a:sym typeface="Calibri (MS) Light"/>
                </a:rPr>
                <a:t>OPDG Review for 2026 ed.</a:t>
              </a:r>
            </a:p>
          </p:txBody>
        </p:sp>
      </p:grpSp>
      <p:sp>
        <p:nvSpPr>
          <p:cNvPr id="9" name="TextBox 9"/>
          <p:cNvSpPr txBox="1"/>
          <p:nvPr/>
        </p:nvSpPr>
        <p:spPr>
          <a:xfrm>
            <a:off x="990600" y="2609802"/>
            <a:ext cx="9022080" cy="537210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Reduction of language (cont.)</a:t>
            </a:r>
          </a:p>
          <a:p>
            <a:pPr marL="1300163" lvl="2" indent="-433388" algn="l">
              <a:lnSpc>
                <a:spcPts val="5250"/>
              </a:lnSpc>
              <a:buFont typeface="Arial"/>
              <a:buChar char="⚬"/>
            </a:pPr>
            <a:r>
              <a:rPr lang="en-US" sz="3500">
                <a:solidFill>
                  <a:srgbClr val="000000"/>
                </a:solidFill>
                <a:latin typeface="Calibri (MS)"/>
                <a:ea typeface="Calibri (MS)"/>
                <a:cs typeface="Calibri (MS)"/>
                <a:sym typeface="Calibri (MS)"/>
              </a:rPr>
              <a:t>Unenforceable planning and design concepts (1.2-1.3.1 Framework for OP Facility Design)</a:t>
            </a:r>
          </a:p>
          <a:p>
            <a:pPr marL="1300163" lvl="2" indent="-433388" algn="l">
              <a:lnSpc>
                <a:spcPts val="5250"/>
              </a:lnSpc>
              <a:buFont typeface="Arial"/>
              <a:buChar char="⚬"/>
            </a:pPr>
            <a:r>
              <a:rPr lang="en-US" sz="3500">
                <a:solidFill>
                  <a:srgbClr val="000000"/>
                </a:solidFill>
                <a:latin typeface="Calibri (MS)"/>
                <a:ea typeface="Calibri (MS)"/>
                <a:cs typeface="Calibri (MS)"/>
                <a:sym typeface="Calibri (MS)"/>
              </a:rPr>
              <a:t>“References without yield” (1.1-3.4.2 “In the absence of local parking standards or ordinances, refer to individual chapters..”</a:t>
            </a:r>
          </a:p>
          <a:p>
            <a:pPr marL="1300163" lvl="2" indent="-433388" algn="l">
              <a:lnSpc>
                <a:spcPts val="5250"/>
              </a:lnSpc>
            </a:pPr>
            <a:endParaRPr lang="en-US" sz="3500">
              <a:solidFill>
                <a:srgbClr val="000000"/>
              </a:solidFill>
              <a:latin typeface="Calibri (MS)"/>
              <a:ea typeface="Calibri (MS)"/>
              <a:cs typeface="Calibri (MS)"/>
              <a:sym typeface="Calibri (MS)"/>
            </a:endParaRPr>
          </a:p>
        </p:txBody>
      </p:sp>
      <p:grpSp>
        <p:nvGrpSpPr>
          <p:cNvPr id="10" name="Group 10"/>
          <p:cNvGrpSpPr/>
          <p:nvPr/>
        </p:nvGrpSpPr>
        <p:grpSpPr>
          <a:xfrm>
            <a:off x="11648240" y="1872975"/>
            <a:ext cx="5611060" cy="7017204"/>
            <a:chOff x="0" y="0"/>
            <a:chExt cx="7481414" cy="9356272"/>
          </a:xfrm>
        </p:grpSpPr>
        <p:sp>
          <p:nvSpPr>
            <p:cNvPr id="11" name="Freeform 11"/>
            <p:cNvSpPr/>
            <p:nvPr/>
          </p:nvSpPr>
          <p:spPr>
            <a:xfrm>
              <a:off x="0" y="0"/>
              <a:ext cx="7481443" cy="9356217"/>
            </a:xfrm>
            <a:custGeom>
              <a:avLst/>
              <a:gdLst/>
              <a:ahLst/>
              <a:cxnLst/>
              <a:rect l="l" t="t" r="r" b="b"/>
              <a:pathLst>
                <a:path w="7481443" h="9356217">
                  <a:moveTo>
                    <a:pt x="0" y="0"/>
                  </a:moveTo>
                  <a:lnTo>
                    <a:pt x="7481443" y="0"/>
                  </a:lnTo>
                  <a:lnTo>
                    <a:pt x="7481443" y="9356217"/>
                  </a:lnTo>
                  <a:lnTo>
                    <a:pt x="0" y="9356217"/>
                  </a:lnTo>
                  <a:lnTo>
                    <a:pt x="0" y="0"/>
                  </a:lnTo>
                  <a:close/>
                </a:path>
              </a:pathLst>
            </a:custGeom>
            <a:blipFill>
              <a:blip r:embed="rId3"/>
              <a:stretch>
                <a:fillRect l="-35502" t="-20231" r="-33173" b="-14645"/>
              </a:stretch>
            </a:blipFill>
          </p:spPr>
        </p:sp>
      </p:grpSp>
      <p:grpSp>
        <p:nvGrpSpPr>
          <p:cNvPr id="12" name="Group 12"/>
          <p:cNvGrpSpPr/>
          <p:nvPr/>
        </p:nvGrpSpPr>
        <p:grpSpPr>
          <a:xfrm>
            <a:off x="15394786" y="455656"/>
            <a:ext cx="2199487" cy="784954"/>
            <a:chOff x="0" y="0"/>
            <a:chExt cx="2932650" cy="1046606"/>
          </a:xfrm>
        </p:grpSpPr>
        <p:sp>
          <p:nvSpPr>
            <p:cNvPr id="13" name="Freeform 13"/>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4"/>
              <a:stretch>
                <a:fillRect t="-250" r="1" b="-250"/>
              </a:stretch>
            </a:blipFill>
          </p:spPr>
        </p:sp>
      </p:grpSp>
      <p:sp>
        <p:nvSpPr>
          <p:cNvPr id="14" name="TextBox 14"/>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342988"/>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Part 1</a:t>
              </a:r>
            </a:p>
            <a:p>
              <a:pPr algn="l">
                <a:lnSpc>
                  <a:spcPts val="4319"/>
                </a:lnSpc>
              </a:pPr>
              <a:r>
                <a:rPr lang="en-US" sz="3999">
                  <a:solidFill>
                    <a:srgbClr val="000000"/>
                  </a:solidFill>
                  <a:latin typeface="Calibri (MS) Light"/>
                  <a:ea typeface="Calibri (MS) Light"/>
                  <a:cs typeface="Calibri (MS) Light"/>
                  <a:sym typeface="Calibri (MS) Light"/>
                </a:rPr>
                <a:t>1.1-3.1.1 Compliance Requirements </a:t>
              </a:r>
            </a:p>
          </p:txBody>
        </p:sp>
      </p:grpSp>
      <p:sp>
        <p:nvSpPr>
          <p:cNvPr id="9" name="TextBox 9"/>
          <p:cNvSpPr txBox="1"/>
          <p:nvPr/>
        </p:nvSpPr>
        <p:spPr>
          <a:xfrm>
            <a:off x="498987" y="2609885"/>
            <a:ext cx="9022080" cy="337185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Exceptions</a:t>
            </a:r>
          </a:p>
          <a:p>
            <a:pPr marL="1300163" lvl="2" indent="-433388" algn="l">
              <a:lnSpc>
                <a:spcPts val="5250"/>
              </a:lnSpc>
              <a:buFont typeface="Arial"/>
              <a:buChar char="⚬"/>
            </a:pPr>
            <a:r>
              <a:rPr lang="en-US" sz="3500">
                <a:solidFill>
                  <a:srgbClr val="000000"/>
                </a:solidFill>
                <a:latin typeface="Calibri (MS)"/>
                <a:ea typeface="Calibri (MS)"/>
                <a:cs typeface="Calibri (MS)"/>
                <a:sym typeface="Calibri (MS)"/>
              </a:rPr>
              <a:t>(1) Routine repairs and maintenance to buildings, systems, or equipment</a:t>
            </a:r>
          </a:p>
          <a:p>
            <a:pPr marL="1299719" lvl="2" indent="-433240" algn="l">
              <a:lnSpc>
                <a:spcPts val="5250"/>
              </a:lnSpc>
              <a:buFont typeface="Arial"/>
              <a:buChar char="⚬"/>
            </a:pPr>
            <a:r>
              <a:rPr lang="en-US" sz="3500">
                <a:solidFill>
                  <a:srgbClr val="000000"/>
                </a:solidFill>
                <a:latin typeface="Calibri (MS)"/>
                <a:ea typeface="Calibri (MS)"/>
                <a:cs typeface="Calibri (MS)"/>
                <a:sym typeface="Calibri (MS)"/>
              </a:rPr>
              <a:t>(2) Replacement of building furnishings and movable or fixed equipment</a:t>
            </a:r>
          </a:p>
        </p:txBody>
      </p:sp>
      <p:grpSp>
        <p:nvGrpSpPr>
          <p:cNvPr id="10" name="Group 10"/>
          <p:cNvGrpSpPr/>
          <p:nvPr/>
        </p:nvGrpSpPr>
        <p:grpSpPr>
          <a:xfrm>
            <a:off x="14101356" y="4511583"/>
            <a:ext cx="857250" cy="729887"/>
            <a:chOff x="0" y="0"/>
            <a:chExt cx="1143000" cy="973182"/>
          </a:xfrm>
        </p:grpSpPr>
        <p:sp>
          <p:nvSpPr>
            <p:cNvPr id="11" name="Freeform 11"/>
            <p:cNvSpPr/>
            <p:nvPr/>
          </p:nvSpPr>
          <p:spPr>
            <a:xfrm>
              <a:off x="0" y="0"/>
              <a:ext cx="1143000" cy="973201"/>
            </a:xfrm>
            <a:custGeom>
              <a:avLst/>
              <a:gdLst/>
              <a:ahLst/>
              <a:cxnLst/>
              <a:rect l="l" t="t" r="r" b="b"/>
              <a:pathLst>
                <a:path w="1143000" h="973201">
                  <a:moveTo>
                    <a:pt x="27178" y="0"/>
                  </a:moveTo>
                  <a:lnTo>
                    <a:pt x="1143000" y="217678"/>
                  </a:lnTo>
                  <a:lnTo>
                    <a:pt x="1101090" y="806069"/>
                  </a:lnTo>
                  <a:cubicBezTo>
                    <a:pt x="1101217" y="858139"/>
                    <a:pt x="1093851" y="914019"/>
                    <a:pt x="1093978" y="966089"/>
                  </a:cubicBezTo>
                  <a:lnTo>
                    <a:pt x="0" y="973201"/>
                  </a:lnTo>
                  <a:lnTo>
                    <a:pt x="16891" y="8128"/>
                  </a:lnTo>
                </a:path>
              </a:pathLst>
            </a:custGeom>
            <a:solidFill>
              <a:srgbClr val="DAE3F3">
                <a:alpha val="97647"/>
              </a:srgbClr>
            </a:solidFill>
          </p:spPr>
        </p:sp>
      </p:grpSp>
      <p:grpSp>
        <p:nvGrpSpPr>
          <p:cNvPr id="12" name="Group 12"/>
          <p:cNvGrpSpPr/>
          <p:nvPr/>
        </p:nvGrpSpPr>
        <p:grpSpPr>
          <a:xfrm>
            <a:off x="15394786" y="455656"/>
            <a:ext cx="2199487" cy="784954"/>
            <a:chOff x="0" y="0"/>
            <a:chExt cx="2932650" cy="1046606"/>
          </a:xfrm>
        </p:grpSpPr>
        <p:sp>
          <p:nvSpPr>
            <p:cNvPr id="13" name="Freeform 13"/>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4" name="TextBox 14"/>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5" name="Group 15"/>
          <p:cNvGrpSpPr/>
          <p:nvPr/>
        </p:nvGrpSpPr>
        <p:grpSpPr>
          <a:xfrm>
            <a:off x="10900650" y="3053332"/>
            <a:ext cx="7514366" cy="4538721"/>
            <a:chOff x="0" y="0"/>
            <a:chExt cx="11589912" cy="7000374"/>
          </a:xfrm>
        </p:grpSpPr>
        <p:sp>
          <p:nvSpPr>
            <p:cNvPr id="16" name="Freeform 16" descr="Northwestern Medicine opens advanced outpatient cardiac clinic at suburban  Chicago"/>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t="-12085" b="-12085"/>
              </a:stretch>
            </a:blip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333463"/>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Part 1 (cont.)</a:t>
              </a:r>
            </a:p>
            <a:p>
              <a:pPr algn="l">
                <a:lnSpc>
                  <a:spcPts val="4319"/>
                </a:lnSpc>
              </a:pPr>
              <a:r>
                <a:rPr lang="en-US" sz="3999">
                  <a:solidFill>
                    <a:srgbClr val="000000"/>
                  </a:solidFill>
                  <a:latin typeface="Calibri (MS) Light"/>
                  <a:ea typeface="Calibri (MS) Light"/>
                  <a:cs typeface="Calibri (MS) Light"/>
                  <a:sym typeface="Calibri (MS) Light"/>
                </a:rPr>
                <a:t>1.1-3.1.1 Compliance Requirements </a:t>
              </a:r>
            </a:p>
          </p:txBody>
        </p:sp>
      </p:grpSp>
      <p:sp>
        <p:nvSpPr>
          <p:cNvPr id="9" name="TextBox 9"/>
          <p:cNvSpPr txBox="1"/>
          <p:nvPr/>
        </p:nvSpPr>
        <p:spPr>
          <a:xfrm>
            <a:off x="498741" y="2609885"/>
            <a:ext cx="8389620" cy="537210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Exceptions</a:t>
            </a:r>
          </a:p>
          <a:p>
            <a:pPr marL="1300163" lvl="2" indent="-433388" algn="l">
              <a:lnSpc>
                <a:spcPts val="5250"/>
              </a:lnSpc>
              <a:buFont typeface="Arial"/>
              <a:buChar char="⚬"/>
            </a:pPr>
            <a:r>
              <a:rPr lang="en-US" sz="3500">
                <a:solidFill>
                  <a:srgbClr val="000000"/>
                </a:solidFill>
                <a:latin typeface="Calibri (MS)"/>
                <a:ea typeface="Calibri (MS)"/>
                <a:cs typeface="Calibri (MS)"/>
                <a:sym typeface="Calibri (MS)"/>
              </a:rPr>
              <a:t>(3) Minor changes to the configuration of an existing space that have no impact on life safety or program function of the space </a:t>
            </a:r>
          </a:p>
          <a:p>
            <a:pPr marL="1300163" lvl="2" indent="-433388" algn="l">
              <a:lnSpc>
                <a:spcPts val="5250"/>
              </a:lnSpc>
              <a:buFont typeface="Arial"/>
              <a:buChar char="⚬"/>
            </a:pPr>
            <a:r>
              <a:rPr lang="en-US" sz="3500">
                <a:solidFill>
                  <a:srgbClr val="000000"/>
                </a:solidFill>
                <a:latin typeface="Calibri (MS)"/>
                <a:ea typeface="Calibri (MS)"/>
                <a:cs typeface="Calibri (MS)"/>
                <a:sym typeface="Calibri (MS)"/>
              </a:rPr>
              <a:t>(4) Cosmetic changes or upgrades to an existing space </a:t>
            </a:r>
          </a:p>
          <a:p>
            <a:pPr marL="1300163" lvl="2" indent="-433388" algn="l">
              <a:lnSpc>
                <a:spcPts val="5250"/>
              </a:lnSpc>
            </a:pPr>
            <a:endParaRPr lang="en-US" sz="3500">
              <a:solidFill>
                <a:srgbClr val="000000"/>
              </a:solidFill>
              <a:latin typeface="Calibri (MS)"/>
              <a:ea typeface="Calibri (MS)"/>
              <a:cs typeface="Calibri (MS)"/>
              <a:sym typeface="Calibri (MS)"/>
            </a:endParaRPr>
          </a:p>
        </p:txBody>
      </p:sp>
      <p:grpSp>
        <p:nvGrpSpPr>
          <p:cNvPr id="10" name="Group 10"/>
          <p:cNvGrpSpPr/>
          <p:nvPr/>
        </p:nvGrpSpPr>
        <p:grpSpPr>
          <a:xfrm>
            <a:off x="14101356" y="4511583"/>
            <a:ext cx="857250" cy="729887"/>
            <a:chOff x="0" y="0"/>
            <a:chExt cx="1143000" cy="973182"/>
          </a:xfrm>
        </p:grpSpPr>
        <p:sp>
          <p:nvSpPr>
            <p:cNvPr id="11" name="Freeform 11"/>
            <p:cNvSpPr/>
            <p:nvPr/>
          </p:nvSpPr>
          <p:spPr>
            <a:xfrm>
              <a:off x="0" y="0"/>
              <a:ext cx="1143000" cy="973201"/>
            </a:xfrm>
            <a:custGeom>
              <a:avLst/>
              <a:gdLst/>
              <a:ahLst/>
              <a:cxnLst/>
              <a:rect l="l" t="t" r="r" b="b"/>
              <a:pathLst>
                <a:path w="1143000" h="973201">
                  <a:moveTo>
                    <a:pt x="27178" y="0"/>
                  </a:moveTo>
                  <a:lnTo>
                    <a:pt x="1143000" y="217678"/>
                  </a:lnTo>
                  <a:lnTo>
                    <a:pt x="1101090" y="806069"/>
                  </a:lnTo>
                  <a:cubicBezTo>
                    <a:pt x="1101217" y="858139"/>
                    <a:pt x="1093851" y="914019"/>
                    <a:pt x="1093978" y="966089"/>
                  </a:cubicBezTo>
                  <a:lnTo>
                    <a:pt x="0" y="973201"/>
                  </a:lnTo>
                  <a:lnTo>
                    <a:pt x="16891" y="8128"/>
                  </a:lnTo>
                </a:path>
              </a:pathLst>
            </a:custGeom>
            <a:solidFill>
              <a:srgbClr val="DAE3F3">
                <a:alpha val="97647"/>
              </a:srgbClr>
            </a:solidFill>
          </p:spPr>
        </p:sp>
      </p:grpSp>
      <p:grpSp>
        <p:nvGrpSpPr>
          <p:cNvPr id="12" name="Group 12"/>
          <p:cNvGrpSpPr/>
          <p:nvPr/>
        </p:nvGrpSpPr>
        <p:grpSpPr>
          <a:xfrm>
            <a:off x="15394786" y="455656"/>
            <a:ext cx="2199487" cy="784954"/>
            <a:chOff x="0" y="0"/>
            <a:chExt cx="2932650" cy="1046606"/>
          </a:xfrm>
        </p:grpSpPr>
        <p:sp>
          <p:nvSpPr>
            <p:cNvPr id="13" name="Freeform 13"/>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4" name="TextBox 14"/>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5" name="Group 15"/>
          <p:cNvGrpSpPr/>
          <p:nvPr/>
        </p:nvGrpSpPr>
        <p:grpSpPr>
          <a:xfrm>
            <a:off x="10900650" y="3053332"/>
            <a:ext cx="7514366" cy="4538721"/>
            <a:chOff x="0" y="0"/>
            <a:chExt cx="11589912" cy="7000374"/>
          </a:xfrm>
        </p:grpSpPr>
        <p:sp>
          <p:nvSpPr>
            <p:cNvPr id="16" name="Freeform 16" descr="Northwestern Medicine opens advanced outpatient cardiac clinic at suburban  Chicago"/>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t="-12085" b="-12085"/>
              </a:stretch>
            </a:blipFill>
          </p:spPr>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342988"/>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a:t>
              </a:r>
            </a:p>
            <a:p>
              <a:pPr algn="l">
                <a:lnSpc>
                  <a:spcPts val="3888"/>
                </a:lnSpc>
              </a:pPr>
              <a:r>
                <a:rPr lang="en-US" sz="3600">
                  <a:solidFill>
                    <a:srgbClr val="000000"/>
                  </a:solidFill>
                  <a:latin typeface="Calibri (MS) Light"/>
                  <a:ea typeface="Calibri (MS) Light"/>
                  <a:cs typeface="Calibri (MS) Light"/>
                  <a:sym typeface="Calibri (MS) Light"/>
                </a:rPr>
                <a:t>2.1-3.5 Imaging Services</a:t>
              </a:r>
            </a:p>
          </p:txBody>
        </p:sp>
      </p:grpSp>
      <p:sp>
        <p:nvSpPr>
          <p:cNvPr id="9" name="TextBox 9"/>
          <p:cNvSpPr txBox="1"/>
          <p:nvPr/>
        </p:nvSpPr>
        <p:spPr>
          <a:xfrm>
            <a:off x="990600" y="2612708"/>
            <a:ext cx="8550132" cy="603885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Section moved to Chapter 2.3 Specific Requirements for Outpatient Imaging Facilities </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Chapter 2.3 substantially reorganized to improve flow and usability for document user</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No major changes to requirements</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Requirements for Class 3 Imaging room now clarified</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900650" y="3053332"/>
            <a:ext cx="7514366" cy="4538721"/>
            <a:chOff x="0" y="0"/>
            <a:chExt cx="11589912" cy="7000374"/>
          </a:xfrm>
        </p:grpSpPr>
        <p:sp>
          <p:nvSpPr>
            <p:cNvPr id="14" name="Freeform 14"/>
            <p:cNvSpPr/>
            <p:nvPr/>
          </p:nvSpPr>
          <p:spPr>
            <a:xfrm flipH="1">
              <a:off x="0" y="0"/>
              <a:ext cx="11589893" cy="7000367"/>
            </a:xfrm>
            <a:custGeom>
              <a:avLst/>
              <a:gdLst/>
              <a:ahLst/>
              <a:cxnLst/>
              <a:rect l="l" t="t" r="r" b="b"/>
              <a:pathLst>
                <a:path w="11589893" h="7000367">
                  <a:moveTo>
                    <a:pt x="11413363" y="0"/>
                  </a:moveTo>
                  <a:lnTo>
                    <a:pt x="176530" y="0"/>
                  </a:lnTo>
                  <a:cubicBezTo>
                    <a:pt x="129667" y="0"/>
                    <a:pt x="84837" y="18542"/>
                    <a:pt x="51689" y="51689"/>
                  </a:cubicBezTo>
                  <a:cubicBezTo>
                    <a:pt x="18542" y="84836"/>
                    <a:pt x="0" y="129667"/>
                    <a:pt x="0" y="176530"/>
                  </a:cubicBezTo>
                  <a:lnTo>
                    <a:pt x="0" y="6823837"/>
                  </a:lnTo>
                  <a:cubicBezTo>
                    <a:pt x="0" y="6870700"/>
                    <a:pt x="18542" y="6915531"/>
                    <a:pt x="51689" y="6948678"/>
                  </a:cubicBezTo>
                  <a:cubicBezTo>
                    <a:pt x="84837" y="6981825"/>
                    <a:pt x="129667" y="7000367"/>
                    <a:pt x="176530" y="7000367"/>
                  </a:cubicBezTo>
                  <a:lnTo>
                    <a:pt x="11413363" y="7000367"/>
                  </a:lnTo>
                  <a:cubicBezTo>
                    <a:pt x="11460226" y="7000367"/>
                    <a:pt x="11505057" y="6981825"/>
                    <a:pt x="11538204" y="6948678"/>
                  </a:cubicBezTo>
                  <a:cubicBezTo>
                    <a:pt x="11571351" y="6915531"/>
                    <a:pt x="11589893" y="6870700"/>
                    <a:pt x="11589893" y="6823837"/>
                  </a:cubicBezTo>
                  <a:lnTo>
                    <a:pt x="11589893" y="176530"/>
                  </a:lnTo>
                  <a:cubicBezTo>
                    <a:pt x="11589893" y="129667"/>
                    <a:pt x="11571351" y="84836"/>
                    <a:pt x="11538204" y="51689"/>
                  </a:cubicBezTo>
                  <a:cubicBezTo>
                    <a:pt x="11505057" y="18542"/>
                    <a:pt x="11460099" y="0"/>
                    <a:pt x="11413363" y="0"/>
                  </a:cubicBezTo>
                  <a:close/>
                </a:path>
              </a:pathLst>
            </a:custGeom>
            <a:blipFill>
              <a:blip r:embed="rId4"/>
              <a:stretch>
                <a:fillRect t="-5152" b="-5152"/>
              </a:stretch>
            </a:blipFill>
          </p:spPr>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342988"/>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Part 2 Tables</a:t>
              </a:r>
            </a:p>
            <a:p>
              <a:pPr algn="l">
                <a:lnSpc>
                  <a:spcPts val="3888"/>
                </a:lnSpc>
              </a:pPr>
              <a:r>
                <a:rPr lang="en-US" sz="3600">
                  <a:solidFill>
                    <a:srgbClr val="000000"/>
                  </a:solidFill>
                  <a:latin typeface="Calibri (MS) Light"/>
                  <a:ea typeface="Calibri (MS) Light"/>
                  <a:cs typeface="Calibri (MS) Light"/>
                  <a:sym typeface="Calibri (MS) Light"/>
                </a:rPr>
                <a:t>Table 2.1-4 and 2.1-5</a:t>
              </a:r>
            </a:p>
          </p:txBody>
        </p:sp>
      </p:grpSp>
      <p:sp>
        <p:nvSpPr>
          <p:cNvPr id="9" name="TextBox 9"/>
          <p:cNvSpPr txBox="1"/>
          <p:nvPr/>
        </p:nvSpPr>
        <p:spPr>
          <a:xfrm>
            <a:off x="990600" y="2612708"/>
            <a:ext cx="9022080" cy="537210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Functional, clearance, and finish requirements now summarized in tables</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Table 2.1-4: Exam, Procedure, Operating Room</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Table 2.1-5: Class 1, Class 2, Class 3 imaging rooms</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Hybrid Operating Room refers to Class 3 Imaging Room</a:t>
            </a:r>
          </a:p>
        </p:txBody>
      </p:sp>
      <p:grpSp>
        <p:nvGrpSpPr>
          <p:cNvPr id="10" name="Group 10"/>
          <p:cNvGrpSpPr>
            <a:grpSpLocks noChangeAspect="1"/>
          </p:cNvGrpSpPr>
          <p:nvPr/>
        </p:nvGrpSpPr>
        <p:grpSpPr>
          <a:xfrm>
            <a:off x="11147308" y="1834286"/>
            <a:ext cx="7275402" cy="7228071"/>
            <a:chOff x="0" y="0"/>
            <a:chExt cx="9700536" cy="9637428"/>
          </a:xfrm>
        </p:grpSpPr>
        <p:sp>
          <p:nvSpPr>
            <p:cNvPr id="11" name="Freeform 11"/>
            <p:cNvSpPr/>
            <p:nvPr/>
          </p:nvSpPr>
          <p:spPr>
            <a:xfrm>
              <a:off x="0" y="0"/>
              <a:ext cx="9700514" cy="9637395"/>
            </a:xfrm>
            <a:custGeom>
              <a:avLst/>
              <a:gdLst/>
              <a:ahLst/>
              <a:cxnLst/>
              <a:rect l="l" t="t" r="r" b="b"/>
              <a:pathLst>
                <a:path w="9700514" h="9637395">
                  <a:moveTo>
                    <a:pt x="0" y="0"/>
                  </a:moveTo>
                  <a:lnTo>
                    <a:pt x="9700514" y="0"/>
                  </a:lnTo>
                  <a:lnTo>
                    <a:pt x="9700514" y="9637395"/>
                  </a:lnTo>
                  <a:lnTo>
                    <a:pt x="0" y="9637395"/>
                  </a:lnTo>
                  <a:lnTo>
                    <a:pt x="0" y="0"/>
                  </a:lnTo>
                  <a:close/>
                </a:path>
              </a:pathLst>
            </a:custGeom>
            <a:solidFill>
              <a:srgbClr val="000000">
                <a:alpha val="0"/>
              </a:srgbClr>
            </a:solidFill>
          </p:spPr>
        </p:sp>
      </p:grpSp>
      <p:grpSp>
        <p:nvGrpSpPr>
          <p:cNvPr id="12" name="Group 12"/>
          <p:cNvGrpSpPr/>
          <p:nvPr/>
        </p:nvGrpSpPr>
        <p:grpSpPr>
          <a:xfrm>
            <a:off x="15394786" y="455656"/>
            <a:ext cx="2199487" cy="784954"/>
            <a:chOff x="0" y="0"/>
            <a:chExt cx="2932650" cy="1046606"/>
          </a:xfrm>
        </p:grpSpPr>
        <p:sp>
          <p:nvSpPr>
            <p:cNvPr id="13" name="Freeform 13"/>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4" name="TextBox 14"/>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Box 2">
            <a:extLst>
              <a:ext uri="{FF2B5EF4-FFF2-40B4-BE49-F238E27FC236}">
                <a16:creationId xmlns:a16="http://schemas.microsoft.com/office/drawing/2014/main" id="{EF5AB3B3-CA24-2EB1-ED9D-CCF554CFDF33}"/>
              </a:ext>
            </a:extLst>
          </p:cNvPr>
          <p:cNvSpPr txBox="1">
            <a:spLocks noChangeArrowheads="1"/>
          </p:cNvSpPr>
          <p:nvPr/>
        </p:nvSpPr>
        <p:spPr bwMode="auto">
          <a:xfrm>
            <a:off x="1788320" y="1331120"/>
            <a:ext cx="15749588" cy="85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3000">
                <a:solidFill>
                  <a:srgbClr val="404040"/>
                </a:solidFill>
                <a:latin typeface="Helvetica" pitchFamily="2" charset="0"/>
              </a:rPr>
              <a:t>The seminar has teamed with a registered provider of AIA - approved continuing education under Provider Number E240. All registered AIA CES Providers must comply with the AIA Standards for Continuing Education Programs.</a:t>
            </a:r>
          </a:p>
          <a:p>
            <a:pPr algn="ctr" eaLnBrk="1" hangingPunct="1"/>
            <a:r>
              <a:rPr lang="en-US" altLang="en-US" sz="3000">
                <a:solidFill>
                  <a:srgbClr val="404040"/>
                </a:solidFill>
                <a:latin typeface="Helvetica" pitchFamily="2" charset="0"/>
              </a:rPr>
              <a:t>Any questions or concerns about this provider or this learning program may be sent to </a:t>
            </a:r>
            <a:r>
              <a:rPr lang="en-US" altLang="en-US" sz="3000" u="sng">
                <a:solidFill>
                  <a:srgbClr val="404040"/>
                </a:solidFill>
                <a:latin typeface="Helvetica" pitchFamily="2" charset="0"/>
                <a:hlinkClick r:id="rId2"/>
              </a:rPr>
              <a:t>cessupport@aia.org</a:t>
            </a:r>
            <a:r>
              <a:rPr lang="en-US" altLang="en-US" sz="3000">
                <a:solidFill>
                  <a:srgbClr val="404040"/>
                </a:solidFill>
                <a:latin typeface="Helvetica" pitchFamily="2" charset="0"/>
              </a:rPr>
              <a:t> or 800-242-3837 Option 3.</a:t>
            </a:r>
          </a:p>
          <a:p>
            <a:pPr algn="ctr" eaLnBrk="1" hangingPunct="1"/>
            <a:endParaRPr lang="en-US" altLang="en-US" sz="3000">
              <a:solidFill>
                <a:srgbClr val="404040"/>
              </a:solidFill>
              <a:latin typeface="Helvetica" pitchFamily="2" charset="0"/>
            </a:endParaRPr>
          </a:p>
          <a:p>
            <a:pPr eaLnBrk="1" hangingPunct="1"/>
            <a:r>
              <a:rPr lang="en-US" altLang="en-US" sz="3000">
                <a:solidFill>
                  <a:srgbClr val="404040"/>
                </a:solidFill>
                <a:latin typeface="Helvetica" pitchFamily="2" charset="0"/>
              </a:rPr>
              <a:t>This learning program is registered with AIA CES for continuing professional education. As such, it does not include content that may be deemed or construed to be an approval or endorsement by the AIA of any material of construction or any method or manner of handling, using, distributing, or dealing in any material or product.</a:t>
            </a:r>
          </a:p>
          <a:p>
            <a:pPr eaLnBrk="1" hangingPunct="1"/>
            <a:endParaRPr lang="en-US" altLang="en-US" sz="3000">
              <a:solidFill>
                <a:srgbClr val="404040"/>
              </a:solidFill>
              <a:latin typeface="Helvetica" pitchFamily="2" charset="0"/>
            </a:endParaRPr>
          </a:p>
          <a:p>
            <a:pPr algn="ctr" eaLnBrk="1" hangingPunct="1"/>
            <a:r>
              <a:rPr lang="en-US" altLang="en-US" sz="3000">
                <a:solidFill>
                  <a:srgbClr val="404040"/>
                </a:solidFill>
                <a:latin typeface="Helvetica" pitchFamily="2" charset="0"/>
              </a:rPr>
              <a:t>AIA continuing education credit has been reviewed and approved by AIA CES. Learners must complete the entire learning program to receive continuing education credit. AIA continuing education Learning Units earned upon completion of this course will be reported to AIA CES for AIA members. Certificates of Completion for both AIA members and non-AIA members are available upon request.</a:t>
            </a:r>
          </a:p>
          <a:p>
            <a:pPr eaLnBrk="1" hangingPunct="1"/>
            <a:br>
              <a:rPr lang="en-US" altLang="en-US" sz="3600">
                <a:latin typeface="Times"/>
              </a:rPr>
            </a:br>
            <a:endParaRPr lang="en-US" altLang="en-US" sz="3600">
              <a:latin typeface="Times"/>
            </a:endParaRPr>
          </a:p>
        </p:txBody>
      </p:sp>
    </p:spTree>
    <p:extLst>
      <p:ext uri="{BB962C8B-B14F-4D97-AF65-F5344CB8AC3E}">
        <p14:creationId xmlns:p14="http://schemas.microsoft.com/office/powerpoint/2010/main" val="1970983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0530840" cy="9391458"/>
            <a:chOff x="0" y="0"/>
            <a:chExt cx="14041120" cy="12521944"/>
          </a:xfrm>
        </p:grpSpPr>
        <p:sp>
          <p:nvSpPr>
            <p:cNvPr id="5" name="Freeform 5"/>
            <p:cNvSpPr/>
            <p:nvPr/>
          </p:nvSpPr>
          <p:spPr>
            <a:xfrm>
              <a:off x="0" y="0"/>
              <a:ext cx="14041120" cy="12521947"/>
            </a:xfrm>
            <a:custGeom>
              <a:avLst/>
              <a:gdLst/>
              <a:ahLst/>
              <a:cxnLst/>
              <a:rect l="l" t="t" r="r" b="b"/>
              <a:pathLst>
                <a:path w="14041120" h="12521947">
                  <a:moveTo>
                    <a:pt x="0" y="0"/>
                  </a:moveTo>
                  <a:lnTo>
                    <a:pt x="14041120" y="0"/>
                  </a:lnTo>
                  <a:lnTo>
                    <a:pt x="14041120" y="12521947"/>
                  </a:lnTo>
                  <a:lnTo>
                    <a:pt x="0" y="12521947"/>
                  </a:lnTo>
                  <a:close/>
                </a:path>
              </a:pathLst>
            </a:custGeom>
            <a:solidFill>
              <a:srgbClr val="D5F1F7"/>
            </a:solidFill>
          </p:spPr>
        </p:sp>
      </p:grpSp>
      <p:grpSp>
        <p:nvGrpSpPr>
          <p:cNvPr id="6" name="Group 6"/>
          <p:cNvGrpSpPr/>
          <p:nvPr/>
        </p:nvGrpSpPr>
        <p:grpSpPr>
          <a:xfrm>
            <a:off x="899160" y="528737"/>
            <a:ext cx="9204960" cy="2227697"/>
            <a:chOff x="0" y="0"/>
            <a:chExt cx="12273280" cy="2970262"/>
          </a:xfrm>
        </p:grpSpPr>
        <p:sp>
          <p:nvSpPr>
            <p:cNvPr id="7" name="Freeform 7"/>
            <p:cNvSpPr/>
            <p:nvPr/>
          </p:nvSpPr>
          <p:spPr>
            <a:xfrm>
              <a:off x="0" y="0"/>
              <a:ext cx="12273280" cy="2970262"/>
            </a:xfrm>
            <a:custGeom>
              <a:avLst/>
              <a:gdLst/>
              <a:ahLst/>
              <a:cxnLst/>
              <a:rect l="l" t="t" r="r" b="b"/>
              <a:pathLst>
                <a:path w="12273280" h="2970262">
                  <a:moveTo>
                    <a:pt x="0" y="0"/>
                  </a:moveTo>
                  <a:lnTo>
                    <a:pt x="12273280" y="0"/>
                  </a:lnTo>
                  <a:lnTo>
                    <a:pt x="12273280" y="2970262"/>
                  </a:lnTo>
                  <a:lnTo>
                    <a:pt x="0" y="2970262"/>
                  </a:lnTo>
                  <a:close/>
                </a:path>
              </a:pathLst>
            </a:custGeom>
            <a:solidFill>
              <a:srgbClr val="000000">
                <a:alpha val="0"/>
              </a:srgbClr>
            </a:solidFill>
          </p:spPr>
        </p:sp>
        <p:sp>
          <p:nvSpPr>
            <p:cNvPr id="8" name="TextBox 8"/>
            <p:cNvSpPr txBox="1"/>
            <p:nvPr/>
          </p:nvSpPr>
          <p:spPr>
            <a:xfrm>
              <a:off x="0" y="-47625"/>
              <a:ext cx="12273280" cy="3017887"/>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a:t>
              </a:r>
            </a:p>
            <a:p>
              <a:pPr algn="l">
                <a:lnSpc>
                  <a:spcPts val="4319"/>
                </a:lnSpc>
              </a:pPr>
              <a:r>
                <a:rPr lang="en-US" sz="3999">
                  <a:solidFill>
                    <a:srgbClr val="000000"/>
                  </a:solidFill>
                  <a:latin typeface="Calibri (MS) Light"/>
                  <a:ea typeface="Calibri (MS) Light"/>
                  <a:cs typeface="Calibri (MS) Light"/>
                  <a:sym typeface="Calibri (MS) Light"/>
                </a:rPr>
                <a:t>2.1-3.8.11 Clean Workroom or </a:t>
              </a:r>
            </a:p>
            <a:p>
              <a:pPr algn="l">
                <a:lnSpc>
                  <a:spcPts val="4319"/>
                </a:lnSpc>
              </a:pPr>
              <a:r>
                <a:rPr lang="en-US" sz="3999">
                  <a:solidFill>
                    <a:srgbClr val="000000"/>
                  </a:solidFill>
                  <a:latin typeface="Calibri (MS) Light"/>
                  <a:ea typeface="Calibri (MS) Light"/>
                  <a:cs typeface="Calibri (MS) Light"/>
                  <a:sym typeface="Calibri (MS) Light"/>
                </a:rPr>
                <a:t>Clean Supply Room/Area </a:t>
              </a:r>
            </a:p>
          </p:txBody>
        </p:sp>
      </p:grpSp>
      <p:sp>
        <p:nvSpPr>
          <p:cNvPr id="9" name="TextBox 9"/>
          <p:cNvSpPr txBox="1"/>
          <p:nvPr/>
        </p:nvSpPr>
        <p:spPr>
          <a:xfrm>
            <a:off x="990600" y="2738437"/>
            <a:ext cx="9022080" cy="4638676"/>
          </a:xfrm>
          <a:prstGeom prst="rect">
            <a:avLst/>
          </a:prstGeom>
        </p:spPr>
        <p:txBody>
          <a:bodyPr lIns="0" tIns="0" rIns="0" bIns="0" rtlCol="0" anchor="t">
            <a:spAutoFit/>
          </a:bodyPr>
          <a:lstStyle/>
          <a:p>
            <a:pPr marL="633408" lvl="1" indent="-316704" algn="l">
              <a:lnSpc>
                <a:spcPts val="5249"/>
              </a:lnSpc>
              <a:buFont typeface="Arial"/>
              <a:buChar char="•"/>
            </a:pPr>
            <a:r>
              <a:rPr lang="en-US" sz="3499">
                <a:solidFill>
                  <a:srgbClr val="000000"/>
                </a:solidFill>
                <a:latin typeface="Calibri (MS)"/>
                <a:ea typeface="Calibri (MS)"/>
                <a:cs typeface="Calibri (MS)"/>
                <a:sym typeface="Calibri (MS)"/>
              </a:rPr>
              <a:t>Clean Supply Room now supplemented with concept of Clean Supply Area</a:t>
            </a:r>
          </a:p>
          <a:p>
            <a:pPr marL="633408" lvl="1" indent="-316704" algn="l">
              <a:lnSpc>
                <a:spcPts val="5249"/>
              </a:lnSpc>
              <a:buFont typeface="Arial"/>
              <a:buChar char="•"/>
            </a:pPr>
            <a:r>
              <a:rPr lang="en-US" sz="3499">
                <a:solidFill>
                  <a:srgbClr val="000000"/>
                </a:solidFill>
                <a:latin typeface="Calibri (MS)"/>
                <a:ea typeface="Calibri (MS)"/>
                <a:cs typeface="Calibri (MS)"/>
                <a:sym typeface="Calibri (MS)"/>
              </a:rPr>
              <a:t>Addresses environments for which clean supply room is neither required nor minimum standard</a:t>
            </a:r>
          </a:p>
          <a:p>
            <a:pPr marL="633408" lvl="1" indent="-316704" algn="l">
              <a:lnSpc>
                <a:spcPts val="5249"/>
              </a:lnSpc>
              <a:buFont typeface="Arial"/>
              <a:buChar char="•"/>
            </a:pPr>
            <a:r>
              <a:rPr lang="en-US" sz="3499">
                <a:solidFill>
                  <a:srgbClr val="000000"/>
                </a:solidFill>
                <a:latin typeface="Calibri (MS)"/>
                <a:ea typeface="Calibri (MS)"/>
                <a:cs typeface="Calibri (MS)"/>
                <a:sym typeface="Calibri (MS)"/>
              </a:rPr>
              <a:t>Presented in option through most of Facility Code for OP Settings</a:t>
            </a:r>
          </a:p>
        </p:txBody>
      </p:sp>
      <p:grpSp>
        <p:nvGrpSpPr>
          <p:cNvPr id="10" name="Group 10"/>
          <p:cNvGrpSpPr/>
          <p:nvPr/>
        </p:nvGrpSpPr>
        <p:grpSpPr>
          <a:xfrm>
            <a:off x="12509308" y="2234169"/>
            <a:ext cx="3893783" cy="6177048"/>
            <a:chOff x="0" y="0"/>
            <a:chExt cx="5191710" cy="8236064"/>
          </a:xfrm>
        </p:grpSpPr>
        <p:sp>
          <p:nvSpPr>
            <p:cNvPr id="11" name="Freeform 11"/>
            <p:cNvSpPr/>
            <p:nvPr/>
          </p:nvSpPr>
          <p:spPr>
            <a:xfrm>
              <a:off x="0" y="0"/>
              <a:ext cx="5191760" cy="8236077"/>
            </a:xfrm>
            <a:custGeom>
              <a:avLst/>
              <a:gdLst/>
              <a:ahLst/>
              <a:cxnLst/>
              <a:rect l="l" t="t" r="r" b="b"/>
              <a:pathLst>
                <a:path w="5191760" h="8236077">
                  <a:moveTo>
                    <a:pt x="0" y="0"/>
                  </a:moveTo>
                  <a:lnTo>
                    <a:pt x="5191760" y="0"/>
                  </a:lnTo>
                  <a:lnTo>
                    <a:pt x="5191760" y="8236077"/>
                  </a:lnTo>
                  <a:lnTo>
                    <a:pt x="0" y="8236077"/>
                  </a:lnTo>
                  <a:lnTo>
                    <a:pt x="0" y="0"/>
                  </a:lnTo>
                  <a:close/>
                </a:path>
              </a:pathLst>
            </a:custGeom>
            <a:blipFill>
              <a:blip r:embed="rId3"/>
              <a:stretch>
                <a:fillRect/>
              </a:stretch>
            </a:blipFill>
          </p:spPr>
        </p:sp>
      </p:grpSp>
      <p:grpSp>
        <p:nvGrpSpPr>
          <p:cNvPr id="12" name="Group 12"/>
          <p:cNvGrpSpPr/>
          <p:nvPr/>
        </p:nvGrpSpPr>
        <p:grpSpPr>
          <a:xfrm>
            <a:off x="15394786" y="455656"/>
            <a:ext cx="2199487" cy="784954"/>
            <a:chOff x="0" y="0"/>
            <a:chExt cx="2932650" cy="1046606"/>
          </a:xfrm>
        </p:grpSpPr>
        <p:sp>
          <p:nvSpPr>
            <p:cNvPr id="13" name="Freeform 13"/>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4"/>
              <a:stretch>
                <a:fillRect t="-250" r="1" b="-250"/>
              </a:stretch>
            </a:blipFill>
          </p:spPr>
        </p:sp>
      </p:grpSp>
      <p:sp>
        <p:nvSpPr>
          <p:cNvPr id="14" name="TextBox 14"/>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356854"/>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a:t>
              </a:r>
            </a:p>
            <a:p>
              <a:pPr algn="l">
                <a:lnSpc>
                  <a:spcPts val="3888"/>
                </a:lnSpc>
              </a:pPr>
              <a:r>
                <a:rPr lang="en-US" sz="3600">
                  <a:solidFill>
                    <a:srgbClr val="000000"/>
                  </a:solidFill>
                  <a:latin typeface="Calibri (MS) Light"/>
                  <a:ea typeface="Calibri (MS) Light"/>
                  <a:cs typeface="Calibri (MS) Light"/>
                  <a:sym typeface="Calibri (MS) Light"/>
                </a:rPr>
                <a:t>2.1-8 Building Systems</a:t>
              </a:r>
            </a:p>
          </p:txBody>
        </p:sp>
      </p:grpSp>
      <p:sp>
        <p:nvSpPr>
          <p:cNvPr id="9" name="TextBox 9"/>
          <p:cNvSpPr txBox="1"/>
          <p:nvPr/>
        </p:nvSpPr>
        <p:spPr>
          <a:xfrm>
            <a:off x="899159" y="2173748"/>
            <a:ext cx="8244840" cy="670560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Electrical: Language aligned with the Hospital document where appropriate </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2.1-8.4.4.2 Hemodialysis and hemoperfusion water requirements moved from  the Dialysis chapter to this section</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Plumbing fixtures and fittings – Several revisions aimed at more logical requirements (elimination of acid resistance) and reducing water age</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900650" y="3053332"/>
            <a:ext cx="7514366" cy="4538721"/>
            <a:chOff x="0" y="0"/>
            <a:chExt cx="11589912" cy="7000374"/>
          </a:xfrm>
        </p:grpSpPr>
        <p:sp>
          <p:nvSpPr>
            <p:cNvPr id="14" name="Freeform 14" descr="What is an IDF Room? – VCELINK"/>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l="-27234" t="-9198" r="-3689" b="-12727"/>
              </a:stretch>
            </a:blipFill>
          </p:spPr>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356854"/>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a:t>
              </a:r>
            </a:p>
            <a:p>
              <a:pPr algn="l">
                <a:lnSpc>
                  <a:spcPts val="3888"/>
                </a:lnSpc>
              </a:pPr>
              <a:r>
                <a:rPr lang="en-US" sz="3600">
                  <a:solidFill>
                    <a:srgbClr val="000000"/>
                  </a:solidFill>
                  <a:latin typeface="Calibri (MS) Light"/>
                  <a:ea typeface="Calibri (MS) Light"/>
                  <a:cs typeface="Calibri (MS) Light"/>
                  <a:sym typeface="Calibri (MS) Light"/>
                </a:rPr>
                <a:t>2.1-8 Building Systems</a:t>
              </a:r>
            </a:p>
          </p:txBody>
        </p:sp>
      </p:grpSp>
      <p:grpSp>
        <p:nvGrpSpPr>
          <p:cNvPr id="9" name="Group 9"/>
          <p:cNvGrpSpPr/>
          <p:nvPr/>
        </p:nvGrpSpPr>
        <p:grpSpPr>
          <a:xfrm>
            <a:off x="15394786" y="455656"/>
            <a:ext cx="2199487" cy="784954"/>
            <a:chOff x="0" y="0"/>
            <a:chExt cx="2932650" cy="1046606"/>
          </a:xfrm>
        </p:grpSpPr>
        <p:sp>
          <p:nvSpPr>
            <p:cNvPr id="10" name="Freeform 10"/>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1" name="TextBox 11"/>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sp>
        <p:nvSpPr>
          <p:cNvPr id="12" name="TextBox 12"/>
          <p:cNvSpPr txBox="1"/>
          <p:nvPr/>
        </p:nvSpPr>
        <p:spPr>
          <a:xfrm>
            <a:off x="754380" y="2365580"/>
            <a:ext cx="9022080" cy="337185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Addition of water purification requirements that align with Facility Code for Hospitals</a:t>
            </a:r>
          </a:p>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Major rework of Communication Systems with provisions for EF, TER and TR room requirements</a:t>
            </a:r>
          </a:p>
        </p:txBody>
      </p:sp>
      <p:grpSp>
        <p:nvGrpSpPr>
          <p:cNvPr id="13" name="Group 13"/>
          <p:cNvGrpSpPr/>
          <p:nvPr/>
        </p:nvGrpSpPr>
        <p:grpSpPr>
          <a:xfrm>
            <a:off x="10900650" y="3053332"/>
            <a:ext cx="7514366" cy="4538721"/>
            <a:chOff x="0" y="0"/>
            <a:chExt cx="11589912" cy="7000374"/>
          </a:xfrm>
        </p:grpSpPr>
        <p:sp>
          <p:nvSpPr>
            <p:cNvPr id="14" name="Freeform 14" descr="What is an IDF Room? – VCELINK"/>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l="-27234" t="-9198" r="-3689" b="-12727"/>
              </a:stretch>
            </a:blipFill>
          </p:spPr>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414004"/>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2.4</a:t>
              </a:r>
            </a:p>
            <a:p>
              <a:pPr algn="l">
                <a:lnSpc>
                  <a:spcPts val="3888"/>
                </a:lnSpc>
              </a:pPr>
              <a:r>
                <a:rPr lang="en-US" sz="3600">
                  <a:solidFill>
                    <a:srgbClr val="000000"/>
                  </a:solidFill>
                  <a:latin typeface="Calibri (MS) Light"/>
                  <a:ea typeface="Calibri (MS) Light"/>
                  <a:cs typeface="Calibri (MS) Light"/>
                  <a:sym typeface="Calibri (MS) Light"/>
                </a:rPr>
                <a:t>Specific Requirements for Birth Centers</a:t>
              </a:r>
            </a:p>
          </p:txBody>
        </p:sp>
      </p:grpSp>
      <p:sp>
        <p:nvSpPr>
          <p:cNvPr id="9" name="TextBox 9"/>
          <p:cNvSpPr txBox="1"/>
          <p:nvPr/>
        </p:nvSpPr>
        <p:spPr>
          <a:xfrm>
            <a:off x="899160" y="2427184"/>
            <a:ext cx="9022080" cy="3371850"/>
          </a:xfrm>
          <a:prstGeom prst="rect">
            <a:avLst/>
          </a:prstGeom>
        </p:spPr>
        <p:txBody>
          <a:bodyPr lIns="0" tIns="0" rIns="0" bIns="0" rtlCol="0" anchor="t">
            <a:spAutoFit/>
          </a:bodyPr>
          <a:lstStyle/>
          <a:p>
            <a:pPr marL="755651" lvl="1" indent="-377825" algn="l">
              <a:lnSpc>
                <a:spcPts val="5250"/>
              </a:lnSpc>
              <a:buFont typeface="Arial"/>
              <a:buChar char="•"/>
            </a:pPr>
            <a:r>
              <a:rPr lang="en-US" sz="3500">
                <a:solidFill>
                  <a:srgbClr val="000000"/>
                </a:solidFill>
                <a:latin typeface="Calibri (MS)"/>
                <a:ea typeface="Calibri (MS)"/>
                <a:cs typeface="Calibri (MS)"/>
                <a:sym typeface="Calibri (MS)"/>
              </a:rPr>
              <a:t>Application</a:t>
            </a:r>
          </a:p>
          <a:p>
            <a:pPr marL="1360777" lvl="2" indent="-453592" algn="l">
              <a:lnSpc>
                <a:spcPts val="5250"/>
              </a:lnSpc>
              <a:buFont typeface="Arial"/>
              <a:buChar char="⚬"/>
            </a:pPr>
            <a:r>
              <a:rPr lang="en-US" sz="3500">
                <a:solidFill>
                  <a:srgbClr val="000000"/>
                </a:solidFill>
                <a:latin typeface="Calibri (MS)"/>
                <a:ea typeface="Calibri (MS)"/>
                <a:cs typeface="Calibri (MS)"/>
                <a:sym typeface="Calibri (MS)"/>
              </a:rPr>
              <a:t>Not in a hospital</a:t>
            </a:r>
          </a:p>
          <a:p>
            <a:pPr marL="1360777" lvl="2" indent="-453592" algn="l">
              <a:lnSpc>
                <a:spcPts val="5250"/>
              </a:lnSpc>
              <a:buFont typeface="Arial"/>
              <a:buChar char="⚬"/>
            </a:pPr>
            <a:r>
              <a:rPr lang="en-US" sz="3500">
                <a:solidFill>
                  <a:srgbClr val="000000"/>
                </a:solidFill>
                <a:latin typeface="Calibri (MS)"/>
                <a:ea typeface="Calibri (MS)"/>
                <a:cs typeface="Calibri (MS)"/>
                <a:sym typeface="Calibri (MS)"/>
              </a:rPr>
              <a:t>Low-risk physiologic births without medical interventions</a:t>
            </a:r>
          </a:p>
          <a:p>
            <a:pPr marL="1360615" lvl="2" indent="-453538" algn="l">
              <a:lnSpc>
                <a:spcPts val="5250"/>
              </a:lnSpc>
              <a:buFont typeface="Arial"/>
              <a:buChar char="⚬"/>
            </a:pPr>
            <a:r>
              <a:rPr lang="en-US" sz="3500">
                <a:solidFill>
                  <a:srgbClr val="000000"/>
                </a:solidFill>
                <a:latin typeface="Calibri (MS)"/>
                <a:ea typeface="Calibri (MS)"/>
                <a:cs typeface="Calibri (MS)"/>
                <a:sym typeface="Calibri (MS)"/>
              </a:rPr>
              <a:t>LOS – Fewer than 24 hours after birth</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900650" y="3053332"/>
            <a:ext cx="7514366" cy="4538721"/>
            <a:chOff x="0" y="0"/>
            <a:chExt cx="11589912" cy="7000374"/>
          </a:xfrm>
        </p:grpSpPr>
        <p:sp>
          <p:nvSpPr>
            <p:cNvPr id="14" name="Freeform 14"/>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t="-5187" b="-5187"/>
              </a:stretch>
            </a:blipFill>
          </p:spPr>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414004"/>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2.4 (cont.)</a:t>
              </a:r>
            </a:p>
            <a:p>
              <a:pPr algn="l">
                <a:lnSpc>
                  <a:spcPts val="4319"/>
                </a:lnSpc>
              </a:pPr>
              <a:r>
                <a:rPr lang="en-US" sz="3999">
                  <a:solidFill>
                    <a:srgbClr val="000000"/>
                  </a:solidFill>
                  <a:latin typeface="Calibri (MS) Light"/>
                  <a:ea typeface="Calibri (MS) Light"/>
                  <a:cs typeface="Calibri (MS) Light"/>
                  <a:sym typeface="Calibri (MS) Light"/>
                </a:rPr>
                <a:t>Specific Requirements for Birth Centers</a:t>
              </a:r>
            </a:p>
          </p:txBody>
        </p:sp>
      </p:grpSp>
      <p:sp>
        <p:nvSpPr>
          <p:cNvPr id="9" name="TextBox 9"/>
          <p:cNvSpPr txBox="1"/>
          <p:nvPr/>
        </p:nvSpPr>
        <p:spPr>
          <a:xfrm>
            <a:off x="899160" y="2564139"/>
            <a:ext cx="9022080" cy="3981450"/>
          </a:xfrm>
          <a:prstGeom prst="rect">
            <a:avLst/>
          </a:prstGeom>
        </p:spPr>
        <p:txBody>
          <a:bodyPr lIns="0" tIns="0" rIns="0" bIns="0" rtlCol="0" anchor="t">
            <a:spAutoFit/>
          </a:bodyPr>
          <a:lstStyle/>
          <a:p>
            <a:pPr marL="755649" lvl="1" indent="-377824" algn="l">
              <a:lnSpc>
                <a:spcPts val="5249"/>
              </a:lnSpc>
              <a:buFont typeface="Arial"/>
              <a:buChar char="•"/>
            </a:pPr>
            <a:r>
              <a:rPr lang="en-US" sz="3499">
                <a:solidFill>
                  <a:srgbClr val="000000"/>
                </a:solidFill>
                <a:latin typeface="Calibri (MS)"/>
                <a:ea typeface="Calibri (MS)"/>
                <a:cs typeface="Calibri (MS)"/>
                <a:sym typeface="Calibri (MS)"/>
              </a:rPr>
              <a:t>Chapter 2.4-8 </a:t>
            </a:r>
          </a:p>
          <a:p>
            <a:pPr marL="1360774" lvl="2" indent="-453591" algn="l">
              <a:lnSpc>
                <a:spcPts val="5249"/>
              </a:lnSpc>
              <a:buFont typeface="Arial"/>
              <a:buChar char="⚬"/>
            </a:pPr>
            <a:r>
              <a:rPr lang="en-US" sz="3499">
                <a:solidFill>
                  <a:srgbClr val="000000"/>
                </a:solidFill>
                <a:latin typeface="Calibri (MS)"/>
                <a:ea typeface="Calibri (MS)"/>
                <a:cs typeface="Calibri (MS)"/>
                <a:sym typeface="Calibri (MS)"/>
              </a:rPr>
              <a:t>Focused on minimal requirements pertaining to occupant safety and safety of building systems.  </a:t>
            </a:r>
          </a:p>
          <a:p>
            <a:pPr marL="1360774" lvl="2" indent="-453591" algn="l">
              <a:lnSpc>
                <a:spcPts val="5249"/>
              </a:lnSpc>
              <a:buFont typeface="Arial"/>
              <a:buChar char="⚬"/>
            </a:pPr>
            <a:r>
              <a:rPr lang="en-US" sz="3499">
                <a:solidFill>
                  <a:srgbClr val="000000"/>
                </a:solidFill>
                <a:latin typeface="Calibri (MS)"/>
                <a:ea typeface="Calibri (MS)"/>
                <a:cs typeface="Calibri (MS)"/>
                <a:sym typeface="Calibri (MS)"/>
              </a:rPr>
              <a:t>Elevators are allowed exception for size due to constrained conditions.</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900650" y="3053332"/>
            <a:ext cx="7514366" cy="4538721"/>
            <a:chOff x="0" y="0"/>
            <a:chExt cx="11589912" cy="7000374"/>
          </a:xfrm>
        </p:grpSpPr>
        <p:sp>
          <p:nvSpPr>
            <p:cNvPr id="14" name="Freeform 14"/>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t="-5187" b="-5187"/>
              </a:stretch>
            </a:blipFill>
          </p:spPr>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440664"/>
            <a:ext cx="11684143" cy="2227697"/>
            <a:chOff x="0" y="0"/>
            <a:chExt cx="15578857" cy="2970262"/>
          </a:xfrm>
        </p:grpSpPr>
        <p:sp>
          <p:nvSpPr>
            <p:cNvPr id="7" name="Freeform 7"/>
            <p:cNvSpPr/>
            <p:nvPr/>
          </p:nvSpPr>
          <p:spPr>
            <a:xfrm>
              <a:off x="0" y="0"/>
              <a:ext cx="15578858" cy="2970262"/>
            </a:xfrm>
            <a:custGeom>
              <a:avLst/>
              <a:gdLst/>
              <a:ahLst/>
              <a:cxnLst/>
              <a:rect l="l" t="t" r="r" b="b"/>
              <a:pathLst>
                <a:path w="15578858" h="2970262">
                  <a:moveTo>
                    <a:pt x="0" y="0"/>
                  </a:moveTo>
                  <a:lnTo>
                    <a:pt x="15578858" y="0"/>
                  </a:lnTo>
                  <a:lnTo>
                    <a:pt x="15578858" y="2970262"/>
                  </a:lnTo>
                  <a:lnTo>
                    <a:pt x="0" y="2970262"/>
                  </a:lnTo>
                  <a:close/>
                </a:path>
              </a:pathLst>
            </a:custGeom>
            <a:solidFill>
              <a:srgbClr val="000000">
                <a:alpha val="0"/>
              </a:srgbClr>
            </a:solidFill>
          </p:spPr>
        </p:sp>
        <p:sp>
          <p:nvSpPr>
            <p:cNvPr id="8" name="TextBox 8"/>
            <p:cNvSpPr txBox="1"/>
            <p:nvPr/>
          </p:nvSpPr>
          <p:spPr>
            <a:xfrm>
              <a:off x="0" y="-47625"/>
              <a:ext cx="15578857" cy="3017887"/>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2.8</a:t>
              </a:r>
            </a:p>
            <a:p>
              <a:pPr algn="l">
                <a:lnSpc>
                  <a:spcPts val="4319"/>
                </a:lnSpc>
              </a:pPr>
              <a:r>
                <a:rPr lang="en-US" sz="3999">
                  <a:solidFill>
                    <a:srgbClr val="000000"/>
                  </a:solidFill>
                  <a:latin typeface="Calibri (MS) Light"/>
                  <a:ea typeface="Calibri (MS) Light"/>
                  <a:cs typeface="Calibri (MS) Light"/>
                  <a:sym typeface="Calibri (MS) Light"/>
                </a:rPr>
                <a:t>Specific Requirements for </a:t>
              </a:r>
            </a:p>
            <a:p>
              <a:pPr algn="l">
                <a:lnSpc>
                  <a:spcPts val="4319"/>
                </a:lnSpc>
              </a:pPr>
              <a:r>
                <a:rPr lang="en-US" sz="3999">
                  <a:solidFill>
                    <a:srgbClr val="000000"/>
                  </a:solidFill>
                  <a:latin typeface="Calibri (MS) Light"/>
                  <a:ea typeface="Calibri (MS) Light"/>
                  <a:cs typeface="Calibri (MS) Light"/>
                  <a:sym typeface="Calibri (MS) Light"/>
                </a:rPr>
                <a:t>Freestanding Emergency Care Facilities</a:t>
              </a:r>
            </a:p>
          </p:txBody>
        </p:sp>
      </p:grpSp>
      <p:sp>
        <p:nvSpPr>
          <p:cNvPr id="9" name="TextBox 9"/>
          <p:cNvSpPr txBox="1"/>
          <p:nvPr/>
        </p:nvSpPr>
        <p:spPr>
          <a:xfrm>
            <a:off x="754380" y="2609885"/>
            <a:ext cx="8746777" cy="6038850"/>
          </a:xfrm>
          <a:prstGeom prst="rect">
            <a:avLst/>
          </a:prstGeom>
        </p:spPr>
        <p:txBody>
          <a:bodyPr lIns="0" tIns="0" rIns="0" bIns="0" rtlCol="0" anchor="t">
            <a:spAutoFit/>
          </a:bodyPr>
          <a:lstStyle/>
          <a:p>
            <a:pPr marL="633413" lvl="1" indent="-316706" algn="l">
              <a:lnSpc>
                <a:spcPts val="5250"/>
              </a:lnSpc>
              <a:buFont typeface="Arial"/>
              <a:buChar char="•"/>
            </a:pPr>
            <a:r>
              <a:rPr lang="en-US" sz="3500">
                <a:solidFill>
                  <a:srgbClr val="000000"/>
                </a:solidFill>
                <a:latin typeface="Calibri (MS)"/>
                <a:ea typeface="Calibri (MS)"/>
                <a:cs typeface="Calibri (MS)"/>
                <a:sym typeface="Calibri (MS)"/>
              </a:rPr>
              <a:t>2.8-1.1.2.1 Rural Emergency Hospital</a:t>
            </a:r>
          </a:p>
          <a:p>
            <a:pPr marL="1360615" lvl="2" indent="-453538" algn="l">
              <a:lnSpc>
                <a:spcPts val="5250"/>
              </a:lnSpc>
              <a:buFont typeface="Arial"/>
              <a:buChar char="⚬"/>
            </a:pPr>
            <a:r>
              <a:rPr lang="en-US" sz="3500">
                <a:solidFill>
                  <a:srgbClr val="000000"/>
                </a:solidFill>
                <a:latin typeface="Calibri (MS)"/>
                <a:ea typeface="Calibri (MS)"/>
                <a:cs typeface="Calibri (MS)"/>
                <a:sym typeface="Calibri (MS)"/>
              </a:rPr>
              <a:t>When conversion from a critical access hospital or small hospital to a rural emergency hospital (REH) requires no renovation or expansion,                                the requirements in this chapter of the 2026 </a:t>
            </a:r>
            <a:r>
              <a:rPr lang="en-US" sz="3500" i="1">
                <a:solidFill>
                  <a:srgbClr val="000000"/>
                </a:solidFill>
                <a:latin typeface="Calibri (MS) Italics"/>
                <a:ea typeface="Calibri (MS) Italics"/>
                <a:cs typeface="Calibri (MS) Italics"/>
                <a:sym typeface="Calibri (MS) Italics"/>
              </a:rPr>
              <a:t>FGI Code for Planning and Design of Outpatient Settings</a:t>
            </a:r>
            <a:r>
              <a:rPr lang="en-US" sz="3500">
                <a:solidFill>
                  <a:srgbClr val="000000"/>
                </a:solidFill>
                <a:latin typeface="Calibri (MS)"/>
                <a:ea typeface="Calibri (MS)"/>
                <a:cs typeface="Calibri (MS)"/>
                <a:sym typeface="Calibri (MS)"/>
              </a:rPr>
              <a:t> shall not apply.</a:t>
            </a:r>
          </a:p>
          <a:p>
            <a:pPr marL="1360777" lvl="2" indent="-453592" algn="l">
              <a:lnSpc>
                <a:spcPts val="5250"/>
              </a:lnSpc>
            </a:pPr>
            <a:endParaRPr lang="en-US" sz="3500">
              <a:solidFill>
                <a:srgbClr val="000000"/>
              </a:solidFill>
              <a:latin typeface="Calibri (MS)"/>
              <a:ea typeface="Calibri (MS)"/>
              <a:cs typeface="Calibri (MS)"/>
              <a:sym typeface="Calibri (MS)"/>
            </a:endParaRP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900650" y="3053332"/>
            <a:ext cx="7514366" cy="4538721"/>
            <a:chOff x="0" y="0"/>
            <a:chExt cx="11589912" cy="7000374"/>
          </a:xfrm>
        </p:grpSpPr>
        <p:sp>
          <p:nvSpPr>
            <p:cNvPr id="14" name="Freeform 14"/>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t="-5204" b="-5204"/>
              </a:stretch>
            </a:blipFill>
          </p:spPr>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sp>
        <p:nvSpPr>
          <p:cNvPr id="6" name="TextBox 6"/>
          <p:cNvSpPr txBox="1"/>
          <p:nvPr/>
        </p:nvSpPr>
        <p:spPr>
          <a:xfrm>
            <a:off x="899160" y="2120483"/>
            <a:ext cx="7783215" cy="6705600"/>
          </a:xfrm>
          <a:prstGeom prst="rect">
            <a:avLst/>
          </a:prstGeom>
        </p:spPr>
        <p:txBody>
          <a:bodyPr lIns="0" tIns="0" rIns="0" bIns="0" rtlCol="0" anchor="t">
            <a:spAutoFit/>
          </a:bodyPr>
          <a:lstStyle/>
          <a:p>
            <a:pPr marL="632968" lvl="1" indent="-316484" algn="l">
              <a:lnSpc>
                <a:spcPts val="5250"/>
              </a:lnSpc>
              <a:buFont typeface="Arial"/>
              <a:buChar char="•"/>
            </a:pPr>
            <a:r>
              <a:rPr lang="en-US" sz="3500">
                <a:solidFill>
                  <a:srgbClr val="000000"/>
                </a:solidFill>
                <a:latin typeface="Calibri (MS)"/>
                <a:ea typeface="Calibri (MS)"/>
                <a:cs typeface="Calibri (MS)"/>
                <a:sym typeface="Calibri (MS)"/>
              </a:rPr>
              <a:t>2.10-3.3 </a:t>
            </a:r>
          </a:p>
          <a:p>
            <a:pPr algn="l">
              <a:lnSpc>
                <a:spcPts val="5250"/>
              </a:lnSpc>
            </a:pPr>
            <a:r>
              <a:rPr lang="en-US" sz="3500">
                <a:solidFill>
                  <a:srgbClr val="000000"/>
                </a:solidFill>
                <a:latin typeface="Calibri (MS)"/>
                <a:ea typeface="Calibri (MS)"/>
                <a:cs typeface="Calibri (MS)"/>
                <a:sym typeface="Calibri (MS)"/>
              </a:rPr>
              <a:t>      Home Training Patient Care Room/Area</a:t>
            </a:r>
          </a:p>
          <a:p>
            <a:pPr marL="1360777" lvl="2" indent="-453592" algn="l">
              <a:lnSpc>
                <a:spcPts val="5250"/>
              </a:lnSpc>
              <a:buFont typeface="Arial"/>
              <a:buChar char="⚬"/>
            </a:pPr>
            <a:r>
              <a:rPr lang="en-US" sz="3500">
                <a:solidFill>
                  <a:srgbClr val="000000"/>
                </a:solidFill>
                <a:latin typeface="Calibri (MS)"/>
                <a:ea typeface="Calibri (MS)"/>
                <a:cs typeface="Calibri (MS)"/>
                <a:sym typeface="Calibri (MS)"/>
              </a:rPr>
              <a:t>More flexible as either a room or an area</a:t>
            </a:r>
          </a:p>
          <a:p>
            <a:pPr marL="1360777" lvl="2" indent="-453592" algn="l">
              <a:lnSpc>
                <a:spcPts val="5250"/>
              </a:lnSpc>
              <a:buFont typeface="Arial"/>
              <a:buChar char="⚬"/>
            </a:pPr>
            <a:r>
              <a:rPr lang="en-US" sz="3500">
                <a:solidFill>
                  <a:srgbClr val="000000"/>
                </a:solidFill>
                <a:latin typeface="Calibri (MS)"/>
                <a:ea typeface="Calibri (MS)"/>
                <a:cs typeface="Calibri (MS)"/>
                <a:sym typeface="Calibri (MS)"/>
              </a:rPr>
              <a:t>Required area reduced to 110 SF from 120 SF; </a:t>
            </a:r>
          </a:p>
          <a:p>
            <a:pPr marL="1360615" lvl="2" indent="-453538" algn="l">
              <a:lnSpc>
                <a:spcPts val="5250"/>
              </a:lnSpc>
              <a:buFont typeface="Arial"/>
              <a:buChar char="⚬"/>
            </a:pPr>
            <a:r>
              <a:rPr lang="en-US" sz="3500">
                <a:solidFill>
                  <a:srgbClr val="000000"/>
                </a:solidFill>
                <a:latin typeface="Calibri (MS)"/>
                <a:ea typeface="Calibri (MS)"/>
                <a:cs typeface="Calibri (MS)"/>
                <a:sym typeface="Calibri (MS)"/>
              </a:rPr>
              <a:t>Clarified requirement for flushing rim fixture for fluid disposal – can be a tankless toilet, tank toilet, or CSS/Hopper</a:t>
            </a:r>
          </a:p>
        </p:txBody>
      </p:sp>
      <p:grpSp>
        <p:nvGrpSpPr>
          <p:cNvPr id="7" name="Group 7"/>
          <p:cNvGrpSpPr/>
          <p:nvPr/>
        </p:nvGrpSpPr>
        <p:grpSpPr>
          <a:xfrm>
            <a:off x="899160" y="303588"/>
            <a:ext cx="10797786" cy="1988345"/>
            <a:chOff x="0" y="0"/>
            <a:chExt cx="14397048" cy="2651126"/>
          </a:xfrm>
        </p:grpSpPr>
        <p:sp>
          <p:nvSpPr>
            <p:cNvPr id="8" name="Freeform 8"/>
            <p:cNvSpPr/>
            <p:nvPr/>
          </p:nvSpPr>
          <p:spPr>
            <a:xfrm>
              <a:off x="0" y="0"/>
              <a:ext cx="14397048" cy="2651126"/>
            </a:xfrm>
            <a:custGeom>
              <a:avLst/>
              <a:gdLst/>
              <a:ahLst/>
              <a:cxnLst/>
              <a:rect l="l" t="t" r="r" b="b"/>
              <a:pathLst>
                <a:path w="14397048" h="2651126">
                  <a:moveTo>
                    <a:pt x="0" y="0"/>
                  </a:moveTo>
                  <a:lnTo>
                    <a:pt x="14397048" y="0"/>
                  </a:lnTo>
                  <a:lnTo>
                    <a:pt x="14397048" y="2651126"/>
                  </a:lnTo>
                  <a:lnTo>
                    <a:pt x="0" y="2651126"/>
                  </a:lnTo>
                  <a:close/>
                </a:path>
              </a:pathLst>
            </a:custGeom>
            <a:solidFill>
              <a:srgbClr val="000000">
                <a:alpha val="0"/>
              </a:srgbClr>
            </a:solidFill>
          </p:spPr>
        </p:sp>
        <p:sp>
          <p:nvSpPr>
            <p:cNvPr id="9" name="TextBox 9"/>
            <p:cNvSpPr txBox="1"/>
            <p:nvPr/>
          </p:nvSpPr>
          <p:spPr>
            <a:xfrm>
              <a:off x="0" y="-47625"/>
              <a:ext cx="14397048"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2.10 (cont.)</a:t>
              </a:r>
            </a:p>
            <a:p>
              <a:pPr algn="l">
                <a:lnSpc>
                  <a:spcPts val="4319"/>
                </a:lnSpc>
              </a:pPr>
              <a:r>
                <a:rPr lang="en-US" sz="3999">
                  <a:solidFill>
                    <a:srgbClr val="000000"/>
                  </a:solidFill>
                  <a:latin typeface="Calibri (MS) Light"/>
                  <a:ea typeface="Calibri (MS) Light"/>
                  <a:cs typeface="Calibri (MS) Light"/>
                  <a:sym typeface="Calibri (MS) Light"/>
                </a:rPr>
                <a:t>Specific Requirements for Renal Dialysis Centers</a:t>
              </a:r>
            </a:p>
          </p:txBody>
        </p:sp>
      </p:gr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900650" y="3053332"/>
            <a:ext cx="7514366" cy="4538721"/>
            <a:chOff x="0" y="0"/>
            <a:chExt cx="11589912" cy="7000374"/>
          </a:xfrm>
        </p:grpSpPr>
        <p:sp>
          <p:nvSpPr>
            <p:cNvPr id="14" name="Freeform 14"/>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l="-2737" r="-2737"/>
              </a:stretch>
            </a:blipFill>
          </p:spPr>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440664"/>
            <a:ext cx="9204960" cy="2227696"/>
            <a:chOff x="0" y="0"/>
            <a:chExt cx="12273280" cy="2970262"/>
          </a:xfrm>
        </p:grpSpPr>
        <p:sp>
          <p:nvSpPr>
            <p:cNvPr id="7" name="Freeform 7"/>
            <p:cNvSpPr/>
            <p:nvPr/>
          </p:nvSpPr>
          <p:spPr>
            <a:xfrm>
              <a:off x="0" y="0"/>
              <a:ext cx="12273280" cy="2970262"/>
            </a:xfrm>
            <a:custGeom>
              <a:avLst/>
              <a:gdLst/>
              <a:ahLst/>
              <a:cxnLst/>
              <a:rect l="l" t="t" r="r" b="b"/>
              <a:pathLst>
                <a:path w="12273280" h="2970262">
                  <a:moveTo>
                    <a:pt x="0" y="0"/>
                  </a:moveTo>
                  <a:lnTo>
                    <a:pt x="12273280" y="0"/>
                  </a:lnTo>
                  <a:lnTo>
                    <a:pt x="12273280" y="2970262"/>
                  </a:lnTo>
                  <a:lnTo>
                    <a:pt x="0" y="2970262"/>
                  </a:lnTo>
                  <a:close/>
                </a:path>
              </a:pathLst>
            </a:custGeom>
            <a:solidFill>
              <a:srgbClr val="000000">
                <a:alpha val="0"/>
              </a:srgbClr>
            </a:solidFill>
          </p:spPr>
        </p:sp>
        <p:sp>
          <p:nvSpPr>
            <p:cNvPr id="8" name="TextBox 8"/>
            <p:cNvSpPr txBox="1"/>
            <p:nvPr/>
          </p:nvSpPr>
          <p:spPr>
            <a:xfrm>
              <a:off x="0" y="-47625"/>
              <a:ext cx="12273280" cy="3017887"/>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2.10 (cont.)</a:t>
              </a:r>
            </a:p>
            <a:p>
              <a:pPr algn="l">
                <a:lnSpc>
                  <a:spcPts val="4319"/>
                </a:lnSpc>
              </a:pPr>
              <a:r>
                <a:rPr lang="en-US" sz="3999">
                  <a:solidFill>
                    <a:srgbClr val="000000"/>
                  </a:solidFill>
                  <a:latin typeface="Calibri (MS) Light"/>
                  <a:ea typeface="Calibri (MS) Light"/>
                  <a:cs typeface="Calibri (MS) Light"/>
                  <a:sym typeface="Calibri (MS) Light"/>
                </a:rPr>
                <a:t>Specific Requirements for </a:t>
              </a:r>
            </a:p>
            <a:p>
              <a:pPr algn="l">
                <a:lnSpc>
                  <a:spcPts val="4319"/>
                </a:lnSpc>
              </a:pPr>
              <a:r>
                <a:rPr lang="en-US" sz="3999">
                  <a:solidFill>
                    <a:srgbClr val="000000"/>
                  </a:solidFill>
                  <a:latin typeface="Calibri (MS) Light"/>
                  <a:ea typeface="Calibri (MS) Light"/>
                  <a:cs typeface="Calibri (MS) Light"/>
                  <a:sym typeface="Calibri (MS) Light"/>
                </a:rPr>
                <a:t>Renal Dialysis Centers</a:t>
              </a:r>
            </a:p>
          </p:txBody>
        </p:sp>
      </p:grpSp>
      <p:sp>
        <p:nvSpPr>
          <p:cNvPr id="9" name="TextBox 9"/>
          <p:cNvSpPr txBox="1"/>
          <p:nvPr/>
        </p:nvSpPr>
        <p:spPr>
          <a:xfrm>
            <a:off x="990600" y="2798255"/>
            <a:ext cx="9022080" cy="4038600"/>
          </a:xfrm>
          <a:prstGeom prst="rect">
            <a:avLst/>
          </a:prstGeom>
        </p:spPr>
        <p:txBody>
          <a:bodyPr lIns="0" tIns="0" rIns="0" bIns="0" rtlCol="0" anchor="t">
            <a:spAutoFit/>
          </a:bodyPr>
          <a:lstStyle/>
          <a:p>
            <a:pPr marL="632968" lvl="1" indent="-316484" algn="l">
              <a:lnSpc>
                <a:spcPts val="5250"/>
              </a:lnSpc>
              <a:buFont typeface="Arial"/>
              <a:buChar char="•"/>
            </a:pPr>
            <a:r>
              <a:rPr lang="en-US" sz="3500">
                <a:solidFill>
                  <a:srgbClr val="000000"/>
                </a:solidFill>
                <a:latin typeface="Calibri (MS)"/>
                <a:ea typeface="Calibri (MS)"/>
                <a:cs typeface="Calibri (MS)"/>
                <a:sym typeface="Calibri (MS)"/>
              </a:rPr>
              <a:t>2.10-4.5.1 Dialyzer Reprocessing Room</a:t>
            </a:r>
          </a:p>
          <a:p>
            <a:pPr marL="1360777" lvl="2" indent="-453592" algn="l">
              <a:lnSpc>
                <a:spcPts val="5250"/>
              </a:lnSpc>
              <a:buFont typeface="Arial"/>
              <a:buChar char="⚬"/>
            </a:pPr>
            <a:r>
              <a:rPr lang="en-US" sz="3500">
                <a:solidFill>
                  <a:srgbClr val="000000"/>
                </a:solidFill>
                <a:latin typeface="Calibri (MS)"/>
                <a:ea typeface="Calibri (MS)"/>
                <a:cs typeface="Calibri (MS)"/>
                <a:sym typeface="Calibri (MS)"/>
              </a:rPr>
              <a:t>Text removed for 2026 ed.</a:t>
            </a:r>
          </a:p>
          <a:p>
            <a:pPr marL="1360777" lvl="2" indent="-453592" algn="l">
              <a:lnSpc>
                <a:spcPts val="5250"/>
              </a:lnSpc>
              <a:buFont typeface="Arial"/>
              <a:buChar char="⚬"/>
            </a:pPr>
            <a:r>
              <a:rPr lang="en-US" sz="3500">
                <a:solidFill>
                  <a:srgbClr val="000000"/>
                </a:solidFill>
                <a:latin typeface="Calibri (MS)"/>
                <a:ea typeface="Calibri (MS)"/>
                <a:cs typeface="Calibri (MS)"/>
                <a:sym typeface="Calibri (MS)"/>
              </a:rPr>
              <a:t>Note that CMS conditions of participation continue to outline requirements for facilities that reprocess dialyzers</a:t>
            </a:r>
          </a:p>
          <a:p>
            <a:pPr marL="1360777" lvl="2" indent="-453592" algn="l">
              <a:lnSpc>
                <a:spcPts val="5250"/>
              </a:lnSpc>
            </a:pPr>
            <a:endParaRPr lang="en-US" sz="3500">
              <a:solidFill>
                <a:srgbClr val="000000"/>
              </a:solidFill>
              <a:latin typeface="Calibri (MS)"/>
              <a:ea typeface="Calibri (MS)"/>
              <a:cs typeface="Calibri (MS)"/>
              <a:sym typeface="Calibri (MS)"/>
            </a:endParaRP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900650" y="3053332"/>
            <a:ext cx="7514366" cy="4538721"/>
            <a:chOff x="0" y="0"/>
            <a:chExt cx="11589912" cy="7000374"/>
          </a:xfrm>
        </p:grpSpPr>
        <p:sp>
          <p:nvSpPr>
            <p:cNvPr id="14" name="Freeform 14"/>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l="-2737" r="-2737"/>
              </a:stretch>
            </a:blipFill>
          </p:spPr>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sp>
        <p:nvSpPr>
          <p:cNvPr id="6" name="TextBox 6"/>
          <p:cNvSpPr txBox="1"/>
          <p:nvPr/>
        </p:nvSpPr>
        <p:spPr>
          <a:xfrm>
            <a:off x="700502" y="2609885"/>
            <a:ext cx="9592351" cy="5953125"/>
          </a:xfrm>
          <a:prstGeom prst="rect">
            <a:avLst/>
          </a:prstGeom>
        </p:spPr>
        <p:txBody>
          <a:bodyPr lIns="0" tIns="0" rIns="0" bIns="0" rtlCol="0" anchor="t">
            <a:spAutoFit/>
          </a:bodyPr>
          <a:lstStyle/>
          <a:p>
            <a:pPr marL="633412" lvl="1" indent="-316706" algn="l">
              <a:lnSpc>
                <a:spcPts val="5249"/>
              </a:lnSpc>
              <a:buFont typeface="Arial"/>
              <a:buChar char="•"/>
            </a:pPr>
            <a:r>
              <a:rPr lang="en-US" sz="3499">
                <a:solidFill>
                  <a:srgbClr val="000000"/>
                </a:solidFill>
                <a:latin typeface="Calibri (MS)"/>
                <a:ea typeface="Calibri (MS)"/>
                <a:cs typeface="Calibri (MS)"/>
                <a:sym typeface="Calibri (MS)"/>
              </a:rPr>
              <a:t>2.11-3 Areas for Patient Services </a:t>
            </a:r>
          </a:p>
          <a:p>
            <a:pPr marL="1360774" lvl="2" indent="-453591" algn="l">
              <a:lnSpc>
                <a:spcPts val="5249"/>
              </a:lnSpc>
              <a:buFont typeface="Arial"/>
              <a:buChar char="⚬"/>
            </a:pPr>
            <a:r>
              <a:rPr lang="en-US" sz="3499">
                <a:solidFill>
                  <a:srgbClr val="000000"/>
                </a:solidFill>
                <a:latin typeface="Calibri (MS)"/>
                <a:ea typeface="Calibri (MS)"/>
                <a:cs typeface="Calibri (MS)"/>
                <a:sym typeface="Calibri (MS)"/>
              </a:rPr>
              <a:t>Realigned to clarify requirements and calls for attention to ligature resistant features and fittings where required</a:t>
            </a:r>
          </a:p>
          <a:p>
            <a:pPr marL="633412" lvl="1" indent="-316706" algn="l">
              <a:lnSpc>
                <a:spcPts val="5249"/>
              </a:lnSpc>
              <a:buFont typeface="Arial"/>
              <a:buChar char="•"/>
            </a:pPr>
            <a:r>
              <a:rPr lang="en-US" sz="3499">
                <a:solidFill>
                  <a:srgbClr val="000000"/>
                </a:solidFill>
                <a:latin typeface="Calibri (MS)"/>
                <a:ea typeface="Calibri (MS)"/>
                <a:cs typeface="Calibri (MS)"/>
                <a:sym typeface="Calibri (MS)"/>
              </a:rPr>
              <a:t>2.11-3.3 Observation Room </a:t>
            </a:r>
          </a:p>
          <a:p>
            <a:pPr marL="1360774" lvl="2" indent="-453591" algn="l">
              <a:lnSpc>
                <a:spcPts val="5249"/>
              </a:lnSpc>
              <a:buFont typeface="Arial"/>
              <a:buChar char="⚬"/>
            </a:pPr>
            <a:r>
              <a:rPr lang="en-US" sz="3499">
                <a:solidFill>
                  <a:srgbClr val="000000"/>
                </a:solidFill>
                <a:latin typeface="Calibri (MS)"/>
                <a:ea typeface="Calibri (MS)"/>
                <a:cs typeface="Calibri (MS)"/>
                <a:sym typeface="Calibri (MS)"/>
              </a:rPr>
              <a:t>Min clear area of 100 SF rather than 80 SF, and additional requirements clarified for multiple patient observation areas including provision of toilets and showers</a:t>
            </a:r>
          </a:p>
        </p:txBody>
      </p:sp>
      <p:grpSp>
        <p:nvGrpSpPr>
          <p:cNvPr id="7" name="Group 7"/>
          <p:cNvGrpSpPr/>
          <p:nvPr/>
        </p:nvGrpSpPr>
        <p:grpSpPr>
          <a:xfrm>
            <a:off x="899160" y="455656"/>
            <a:ext cx="9204960" cy="2227697"/>
            <a:chOff x="0" y="0"/>
            <a:chExt cx="12273280" cy="2970262"/>
          </a:xfrm>
        </p:grpSpPr>
        <p:sp>
          <p:nvSpPr>
            <p:cNvPr id="8" name="Freeform 8"/>
            <p:cNvSpPr/>
            <p:nvPr/>
          </p:nvSpPr>
          <p:spPr>
            <a:xfrm>
              <a:off x="0" y="0"/>
              <a:ext cx="12273280" cy="2970262"/>
            </a:xfrm>
            <a:custGeom>
              <a:avLst/>
              <a:gdLst/>
              <a:ahLst/>
              <a:cxnLst/>
              <a:rect l="l" t="t" r="r" b="b"/>
              <a:pathLst>
                <a:path w="12273280" h="2970262">
                  <a:moveTo>
                    <a:pt x="0" y="0"/>
                  </a:moveTo>
                  <a:lnTo>
                    <a:pt x="12273280" y="0"/>
                  </a:lnTo>
                  <a:lnTo>
                    <a:pt x="12273280" y="2970262"/>
                  </a:lnTo>
                  <a:lnTo>
                    <a:pt x="0" y="2970262"/>
                  </a:lnTo>
                  <a:close/>
                </a:path>
              </a:pathLst>
            </a:custGeom>
            <a:solidFill>
              <a:srgbClr val="000000">
                <a:alpha val="0"/>
              </a:srgbClr>
            </a:solidFill>
          </p:spPr>
        </p:sp>
        <p:sp>
          <p:nvSpPr>
            <p:cNvPr id="9" name="TextBox 9"/>
            <p:cNvSpPr txBox="1"/>
            <p:nvPr/>
          </p:nvSpPr>
          <p:spPr>
            <a:xfrm>
              <a:off x="0" y="-47625"/>
              <a:ext cx="12273280" cy="3017887"/>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2.11</a:t>
              </a:r>
            </a:p>
            <a:p>
              <a:pPr algn="l">
                <a:lnSpc>
                  <a:spcPts val="4319"/>
                </a:lnSpc>
              </a:pPr>
              <a:r>
                <a:rPr lang="en-US" sz="3999">
                  <a:solidFill>
                    <a:srgbClr val="000000"/>
                  </a:solidFill>
                  <a:latin typeface="Calibri (MS) Light"/>
                  <a:ea typeface="Calibri (MS) Light"/>
                  <a:cs typeface="Calibri (MS) Light"/>
                  <a:sym typeface="Calibri (MS) Light"/>
                </a:rPr>
                <a:t>Specific Requirements for Outpatient Behavioral and Mental Health Facilities</a:t>
              </a:r>
            </a:p>
          </p:txBody>
        </p:sp>
      </p:gr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715417" y="3040938"/>
            <a:ext cx="7699599" cy="4563510"/>
            <a:chOff x="0" y="0"/>
            <a:chExt cx="11589912" cy="6869277"/>
          </a:xfrm>
        </p:grpSpPr>
        <p:sp>
          <p:nvSpPr>
            <p:cNvPr id="14" name="Freeform 14"/>
            <p:cNvSpPr/>
            <p:nvPr/>
          </p:nvSpPr>
          <p:spPr>
            <a:xfrm>
              <a:off x="0" y="0"/>
              <a:ext cx="11589893" cy="6869271"/>
            </a:xfrm>
            <a:custGeom>
              <a:avLst/>
              <a:gdLst/>
              <a:ahLst/>
              <a:cxnLst/>
              <a:rect l="l" t="t" r="r" b="b"/>
              <a:pathLst>
                <a:path w="11589893" h="6869271">
                  <a:moveTo>
                    <a:pt x="176530" y="0"/>
                  </a:moveTo>
                  <a:lnTo>
                    <a:pt x="11413363" y="0"/>
                  </a:lnTo>
                  <a:cubicBezTo>
                    <a:pt x="11460226" y="0"/>
                    <a:pt x="11505057" y="18195"/>
                    <a:pt x="11538204" y="50721"/>
                  </a:cubicBezTo>
                  <a:cubicBezTo>
                    <a:pt x="11571351" y="83247"/>
                    <a:pt x="11589893" y="127239"/>
                    <a:pt x="11589893" y="173224"/>
                  </a:cubicBezTo>
                  <a:lnTo>
                    <a:pt x="11589893" y="6696046"/>
                  </a:lnTo>
                  <a:cubicBezTo>
                    <a:pt x="11589893" y="6742032"/>
                    <a:pt x="11571351" y="6786023"/>
                    <a:pt x="11538204" y="6818550"/>
                  </a:cubicBezTo>
                  <a:cubicBezTo>
                    <a:pt x="11505057" y="6851076"/>
                    <a:pt x="11460226" y="6869271"/>
                    <a:pt x="11413363" y="6869271"/>
                  </a:cubicBezTo>
                  <a:lnTo>
                    <a:pt x="176530" y="6869271"/>
                  </a:lnTo>
                  <a:cubicBezTo>
                    <a:pt x="129667" y="6869271"/>
                    <a:pt x="84836" y="6851076"/>
                    <a:pt x="51689" y="6818550"/>
                  </a:cubicBezTo>
                  <a:cubicBezTo>
                    <a:pt x="18542" y="6786023"/>
                    <a:pt x="0" y="6742032"/>
                    <a:pt x="0" y="6696046"/>
                  </a:cubicBezTo>
                  <a:lnTo>
                    <a:pt x="0" y="173224"/>
                  </a:lnTo>
                  <a:cubicBezTo>
                    <a:pt x="0" y="127239"/>
                    <a:pt x="18542" y="83247"/>
                    <a:pt x="51689" y="50721"/>
                  </a:cubicBezTo>
                  <a:cubicBezTo>
                    <a:pt x="84836" y="18195"/>
                    <a:pt x="129794" y="0"/>
                    <a:pt x="176530" y="0"/>
                  </a:cubicBezTo>
                  <a:close/>
                </a:path>
              </a:pathLst>
            </a:custGeom>
            <a:blipFill>
              <a:blip r:embed="rId4"/>
              <a:stretch>
                <a:fillRect l="-2683" r="-2683"/>
              </a:stretch>
            </a:blipFill>
          </p:spPr>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547688"/>
            <a:ext cx="9204960" cy="2227697"/>
            <a:chOff x="0" y="0"/>
            <a:chExt cx="12273280" cy="2970262"/>
          </a:xfrm>
        </p:grpSpPr>
        <p:sp>
          <p:nvSpPr>
            <p:cNvPr id="7" name="Freeform 7"/>
            <p:cNvSpPr/>
            <p:nvPr/>
          </p:nvSpPr>
          <p:spPr>
            <a:xfrm>
              <a:off x="0" y="0"/>
              <a:ext cx="12273280" cy="2970262"/>
            </a:xfrm>
            <a:custGeom>
              <a:avLst/>
              <a:gdLst/>
              <a:ahLst/>
              <a:cxnLst/>
              <a:rect l="l" t="t" r="r" b="b"/>
              <a:pathLst>
                <a:path w="12273280" h="2970262">
                  <a:moveTo>
                    <a:pt x="0" y="0"/>
                  </a:moveTo>
                  <a:lnTo>
                    <a:pt x="12273280" y="0"/>
                  </a:lnTo>
                  <a:lnTo>
                    <a:pt x="12273280" y="2970262"/>
                  </a:lnTo>
                  <a:lnTo>
                    <a:pt x="0" y="2970262"/>
                  </a:lnTo>
                  <a:close/>
                </a:path>
              </a:pathLst>
            </a:custGeom>
            <a:solidFill>
              <a:srgbClr val="000000">
                <a:alpha val="0"/>
              </a:srgbClr>
            </a:solidFill>
          </p:spPr>
        </p:sp>
        <p:sp>
          <p:nvSpPr>
            <p:cNvPr id="8" name="TextBox 8"/>
            <p:cNvSpPr txBox="1"/>
            <p:nvPr/>
          </p:nvSpPr>
          <p:spPr>
            <a:xfrm>
              <a:off x="0" y="-47625"/>
              <a:ext cx="12273280" cy="3017887"/>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2.11 (cont.)</a:t>
              </a:r>
            </a:p>
            <a:p>
              <a:pPr algn="l">
                <a:lnSpc>
                  <a:spcPts val="4319"/>
                </a:lnSpc>
              </a:pPr>
              <a:r>
                <a:rPr lang="en-US" sz="3999">
                  <a:solidFill>
                    <a:srgbClr val="000000"/>
                  </a:solidFill>
                  <a:latin typeface="Calibri (MS) Light"/>
                  <a:ea typeface="Calibri (MS) Light"/>
                  <a:cs typeface="Calibri (MS) Light"/>
                  <a:sym typeface="Calibri (MS) Light"/>
                </a:rPr>
                <a:t>Specific Requirements for Outpatient Behavioral and Mental Health Facilities</a:t>
              </a:r>
            </a:p>
          </p:txBody>
        </p:sp>
      </p:grpSp>
      <p:sp>
        <p:nvSpPr>
          <p:cNvPr id="9" name="TextBox 9"/>
          <p:cNvSpPr txBox="1"/>
          <p:nvPr/>
        </p:nvSpPr>
        <p:spPr>
          <a:xfrm>
            <a:off x="990600" y="2716959"/>
            <a:ext cx="9022080" cy="3324226"/>
          </a:xfrm>
          <a:prstGeom prst="rect">
            <a:avLst/>
          </a:prstGeom>
        </p:spPr>
        <p:txBody>
          <a:bodyPr lIns="0" tIns="0" rIns="0" bIns="0" rtlCol="0" anchor="t">
            <a:spAutoFit/>
          </a:bodyPr>
          <a:lstStyle/>
          <a:p>
            <a:pPr marL="633408" lvl="1" indent="-316704" algn="l">
              <a:lnSpc>
                <a:spcPts val="5249"/>
              </a:lnSpc>
              <a:buFont typeface="Arial"/>
              <a:buChar char="•"/>
            </a:pPr>
            <a:r>
              <a:rPr lang="en-US" sz="3499">
                <a:solidFill>
                  <a:srgbClr val="000000"/>
                </a:solidFill>
                <a:latin typeface="Calibri (MS)"/>
                <a:ea typeface="Calibri (MS)"/>
                <a:cs typeface="Calibri (MS)"/>
                <a:sym typeface="Calibri (MS)"/>
              </a:rPr>
              <a:t>Appendix now clarifies:</a:t>
            </a:r>
          </a:p>
          <a:p>
            <a:pPr marL="1360604" lvl="2" indent="-453535" algn="l">
              <a:lnSpc>
                <a:spcPts val="5249"/>
              </a:lnSpc>
              <a:buFont typeface="Arial"/>
              <a:buChar char="⚬"/>
            </a:pPr>
            <a:r>
              <a:rPr lang="en-US" sz="3499" b="1">
                <a:solidFill>
                  <a:srgbClr val="000000"/>
                </a:solidFill>
                <a:latin typeface="Calibri (MS) Bold"/>
                <a:ea typeface="Calibri (MS) Bold"/>
                <a:cs typeface="Calibri (MS) Bold"/>
                <a:sym typeface="Calibri (MS) Bold"/>
              </a:rPr>
              <a:t>Seclusion Room</a:t>
            </a:r>
            <a:r>
              <a:rPr lang="en-US" sz="3499">
                <a:solidFill>
                  <a:srgbClr val="000000"/>
                </a:solidFill>
                <a:latin typeface="Calibri (MS)"/>
                <a:ea typeface="Calibri (MS)"/>
                <a:cs typeface="Calibri (MS)"/>
                <a:sym typeface="Calibri (MS)"/>
              </a:rPr>
              <a:t>: A designated space for [residents/] patients requiring security and protection against self-harm or harm to others</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715417" y="3040938"/>
            <a:ext cx="7699599" cy="4563510"/>
            <a:chOff x="0" y="0"/>
            <a:chExt cx="11589912" cy="6869277"/>
          </a:xfrm>
        </p:grpSpPr>
        <p:sp>
          <p:nvSpPr>
            <p:cNvPr id="14" name="Freeform 14"/>
            <p:cNvSpPr/>
            <p:nvPr/>
          </p:nvSpPr>
          <p:spPr>
            <a:xfrm>
              <a:off x="0" y="0"/>
              <a:ext cx="11589893" cy="6869271"/>
            </a:xfrm>
            <a:custGeom>
              <a:avLst/>
              <a:gdLst/>
              <a:ahLst/>
              <a:cxnLst/>
              <a:rect l="l" t="t" r="r" b="b"/>
              <a:pathLst>
                <a:path w="11589893" h="6869271">
                  <a:moveTo>
                    <a:pt x="176530" y="0"/>
                  </a:moveTo>
                  <a:lnTo>
                    <a:pt x="11413363" y="0"/>
                  </a:lnTo>
                  <a:cubicBezTo>
                    <a:pt x="11460226" y="0"/>
                    <a:pt x="11505057" y="18195"/>
                    <a:pt x="11538204" y="50721"/>
                  </a:cubicBezTo>
                  <a:cubicBezTo>
                    <a:pt x="11571351" y="83247"/>
                    <a:pt x="11589893" y="127239"/>
                    <a:pt x="11589893" y="173224"/>
                  </a:cubicBezTo>
                  <a:lnTo>
                    <a:pt x="11589893" y="6696046"/>
                  </a:lnTo>
                  <a:cubicBezTo>
                    <a:pt x="11589893" y="6742032"/>
                    <a:pt x="11571351" y="6786023"/>
                    <a:pt x="11538204" y="6818550"/>
                  </a:cubicBezTo>
                  <a:cubicBezTo>
                    <a:pt x="11505057" y="6851076"/>
                    <a:pt x="11460226" y="6869271"/>
                    <a:pt x="11413363" y="6869271"/>
                  </a:cubicBezTo>
                  <a:lnTo>
                    <a:pt x="176530" y="6869271"/>
                  </a:lnTo>
                  <a:cubicBezTo>
                    <a:pt x="129667" y="6869271"/>
                    <a:pt x="84836" y="6851076"/>
                    <a:pt x="51689" y="6818550"/>
                  </a:cubicBezTo>
                  <a:cubicBezTo>
                    <a:pt x="18542" y="6786023"/>
                    <a:pt x="0" y="6742032"/>
                    <a:pt x="0" y="6696046"/>
                  </a:cubicBezTo>
                  <a:lnTo>
                    <a:pt x="0" y="173224"/>
                  </a:lnTo>
                  <a:cubicBezTo>
                    <a:pt x="0" y="127239"/>
                    <a:pt x="18542" y="83247"/>
                    <a:pt x="51689" y="50721"/>
                  </a:cubicBezTo>
                  <a:cubicBezTo>
                    <a:pt x="84836" y="18195"/>
                    <a:pt x="129794" y="0"/>
                    <a:pt x="176530" y="0"/>
                  </a:cubicBezTo>
                  <a:close/>
                </a:path>
              </a:pathLst>
            </a:custGeom>
            <a:blipFill>
              <a:blip r:embed="rId4"/>
              <a:stretch>
                <a:fillRect l="-2683" r="-2683"/>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A215F23-974E-33FA-0F54-E25A92CCCA41}"/>
              </a:ext>
            </a:extLst>
          </p:cNvPr>
          <p:cNvSpPr>
            <a:spLocks noGrp="1"/>
          </p:cNvSpPr>
          <p:nvPr>
            <p:ph type="body" sz="quarter" idx="12"/>
          </p:nvPr>
        </p:nvSpPr>
        <p:spPr>
          <a:xfrm>
            <a:off x="3690856" y="769145"/>
            <a:ext cx="14358938" cy="2152650"/>
          </a:xfrm>
        </p:spPr>
        <p:txBody>
          <a:bodyPr rtlCol="0"/>
          <a:lstStyle/>
          <a:p>
            <a:pPr lvl="0"/>
            <a:r>
              <a:rPr lang="en-US" b="1" dirty="0"/>
              <a:t>Identify and describe</a:t>
            </a:r>
            <a:r>
              <a:rPr lang="en-US" dirty="0"/>
              <a:t> the key 2026 revisions to the Code for both hospitals and outpatient facilities, and explain how they impact regulatory compliance and design decisions.</a:t>
            </a:r>
          </a:p>
        </p:txBody>
      </p:sp>
      <p:sp>
        <p:nvSpPr>
          <p:cNvPr id="9" name="Text Placeholder 8">
            <a:extLst>
              <a:ext uri="{FF2B5EF4-FFF2-40B4-BE49-F238E27FC236}">
                <a16:creationId xmlns:a16="http://schemas.microsoft.com/office/drawing/2014/main" id="{A631EDD4-CF32-044E-FE8E-74BD7093FB35}"/>
              </a:ext>
            </a:extLst>
          </p:cNvPr>
          <p:cNvSpPr>
            <a:spLocks noGrp="1"/>
          </p:cNvSpPr>
          <p:nvPr>
            <p:ph type="body" sz="quarter" idx="13"/>
          </p:nvPr>
        </p:nvSpPr>
        <p:spPr>
          <a:xfrm>
            <a:off x="3564733" y="2921795"/>
            <a:ext cx="14358938" cy="2152650"/>
          </a:xfrm>
        </p:spPr>
        <p:txBody>
          <a:bodyPr rtlCol="0"/>
          <a:lstStyle/>
          <a:p>
            <a:r>
              <a:rPr lang="en-US" b="1" dirty="0"/>
              <a:t>Analyze the evidence-based rationale</a:t>
            </a:r>
            <a:r>
              <a:rPr lang="en-US" dirty="0"/>
              <a:t> for changes in the Code to support safer and more efficient environments that improve patient health outcomes and operational performance </a:t>
            </a:r>
          </a:p>
        </p:txBody>
      </p:sp>
      <p:sp>
        <p:nvSpPr>
          <p:cNvPr id="10" name="Text Placeholder 9">
            <a:extLst>
              <a:ext uri="{FF2B5EF4-FFF2-40B4-BE49-F238E27FC236}">
                <a16:creationId xmlns:a16="http://schemas.microsoft.com/office/drawing/2014/main" id="{057A746C-31B2-192D-BCD4-6DF2F99F9682}"/>
              </a:ext>
            </a:extLst>
          </p:cNvPr>
          <p:cNvSpPr>
            <a:spLocks noGrp="1"/>
          </p:cNvSpPr>
          <p:nvPr>
            <p:ph type="body" sz="quarter" idx="14"/>
          </p:nvPr>
        </p:nvSpPr>
        <p:spPr>
          <a:xfrm>
            <a:off x="3564733" y="5407820"/>
            <a:ext cx="14358938" cy="2152650"/>
          </a:xfrm>
        </p:spPr>
        <p:txBody>
          <a:bodyPr rtlCol="0"/>
          <a:lstStyle/>
          <a:p>
            <a:pPr lvl="0"/>
            <a:r>
              <a:rPr lang="en-US" b="1" dirty="0"/>
              <a:t>Apply the revised Code</a:t>
            </a:r>
            <a:r>
              <a:rPr lang="en-US" dirty="0"/>
              <a:t> to real-world healthcare planning and design to ensure facilities meet updated standards for infection control, patient privacy, accessibility, staff workflow and </a:t>
            </a:r>
            <a:r>
              <a:rPr lang="en-US"/>
              <a:t>etc.</a:t>
            </a:r>
            <a:endParaRPr lang="en-US" dirty="0"/>
          </a:p>
        </p:txBody>
      </p:sp>
      <p:sp>
        <p:nvSpPr>
          <p:cNvPr id="11" name="Text Placeholder 10">
            <a:extLst>
              <a:ext uri="{FF2B5EF4-FFF2-40B4-BE49-F238E27FC236}">
                <a16:creationId xmlns:a16="http://schemas.microsoft.com/office/drawing/2014/main" id="{0A595CE4-0885-C603-1D2D-6B34713626F2}"/>
              </a:ext>
            </a:extLst>
          </p:cNvPr>
          <p:cNvSpPr>
            <a:spLocks noGrp="1"/>
          </p:cNvSpPr>
          <p:nvPr>
            <p:ph type="body" sz="quarter" idx="15"/>
          </p:nvPr>
        </p:nvSpPr>
        <p:spPr>
          <a:xfrm>
            <a:off x="3564733" y="7896225"/>
            <a:ext cx="14358938" cy="2152650"/>
          </a:xfrm>
        </p:spPr>
        <p:txBody>
          <a:bodyPr rtlCol="0"/>
          <a:lstStyle/>
          <a:p>
            <a:pPr lvl="0"/>
            <a:r>
              <a:rPr lang="en-US" b="1"/>
              <a:t>Evaluate the implications</a:t>
            </a:r>
            <a:r>
              <a:rPr lang="en-US"/>
              <a:t> of Code changes on patient’s health, safety, and welfare, and incorporate best practices into architectural design to align with these latest nationally recognized codes and data-driven recommendations of the Facility Guidelines Institute. </a:t>
            </a:r>
          </a:p>
        </p:txBody>
      </p:sp>
      <p:sp>
        <p:nvSpPr>
          <p:cNvPr id="6" name="Text Placeholder 5">
            <a:extLst>
              <a:ext uri="{FF2B5EF4-FFF2-40B4-BE49-F238E27FC236}">
                <a16:creationId xmlns:a16="http://schemas.microsoft.com/office/drawing/2014/main" id="{417028AA-BA66-FB64-9A46-462DFD60EF96}"/>
              </a:ext>
            </a:extLst>
          </p:cNvPr>
          <p:cNvSpPr>
            <a:spLocks noGrp="1"/>
          </p:cNvSpPr>
          <p:nvPr>
            <p:ph type="body" sz="quarter" idx="4294967295"/>
          </p:nvPr>
        </p:nvSpPr>
        <p:spPr>
          <a:xfrm>
            <a:off x="0" y="0"/>
            <a:ext cx="1028700" cy="10287000"/>
          </a:xfrm>
        </p:spPr>
        <p:txBody>
          <a:bodyPr vert="vert270" lIns="91440" tIns="137160" rIns="91440" bIns="137160" rtlCol="0" anchor="ctr">
            <a:normAutofit/>
          </a:bodyPr>
          <a:lstStyle/>
          <a:p>
            <a:pPr marL="0" indent="0">
              <a:buNone/>
              <a:defRPr/>
            </a:pPr>
            <a:r>
              <a:rPr lang="en-US" dirty="0">
                <a:solidFill>
                  <a:schemeClr val="bg1"/>
                </a:solidFill>
              </a:rPr>
              <a:t>AIA Learning Objectives</a:t>
            </a:r>
          </a:p>
        </p:txBody>
      </p:sp>
    </p:spTree>
    <p:extLst>
      <p:ext uri="{BB962C8B-B14F-4D97-AF65-F5344CB8AC3E}">
        <p14:creationId xmlns:p14="http://schemas.microsoft.com/office/powerpoint/2010/main" val="2473770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547688"/>
            <a:ext cx="9204960" cy="2227697"/>
            <a:chOff x="0" y="0"/>
            <a:chExt cx="12273280" cy="2970262"/>
          </a:xfrm>
        </p:grpSpPr>
        <p:sp>
          <p:nvSpPr>
            <p:cNvPr id="7" name="Freeform 7"/>
            <p:cNvSpPr/>
            <p:nvPr/>
          </p:nvSpPr>
          <p:spPr>
            <a:xfrm>
              <a:off x="0" y="0"/>
              <a:ext cx="12273280" cy="2970262"/>
            </a:xfrm>
            <a:custGeom>
              <a:avLst/>
              <a:gdLst/>
              <a:ahLst/>
              <a:cxnLst/>
              <a:rect l="l" t="t" r="r" b="b"/>
              <a:pathLst>
                <a:path w="12273280" h="2970262">
                  <a:moveTo>
                    <a:pt x="0" y="0"/>
                  </a:moveTo>
                  <a:lnTo>
                    <a:pt x="12273280" y="0"/>
                  </a:lnTo>
                  <a:lnTo>
                    <a:pt x="12273280" y="2970262"/>
                  </a:lnTo>
                  <a:lnTo>
                    <a:pt x="0" y="2970262"/>
                  </a:lnTo>
                  <a:close/>
                </a:path>
              </a:pathLst>
            </a:custGeom>
            <a:solidFill>
              <a:srgbClr val="000000">
                <a:alpha val="0"/>
              </a:srgbClr>
            </a:solidFill>
          </p:spPr>
        </p:sp>
        <p:sp>
          <p:nvSpPr>
            <p:cNvPr id="8" name="TextBox 8"/>
            <p:cNvSpPr txBox="1"/>
            <p:nvPr/>
          </p:nvSpPr>
          <p:spPr>
            <a:xfrm>
              <a:off x="0" y="-47625"/>
              <a:ext cx="12273280" cy="3017887"/>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2.11 (cont.)</a:t>
              </a:r>
            </a:p>
            <a:p>
              <a:pPr algn="l">
                <a:lnSpc>
                  <a:spcPts val="4319"/>
                </a:lnSpc>
              </a:pPr>
              <a:r>
                <a:rPr lang="en-US" sz="3999">
                  <a:solidFill>
                    <a:srgbClr val="000000"/>
                  </a:solidFill>
                  <a:latin typeface="Calibri (MS) Light"/>
                  <a:ea typeface="Calibri (MS) Light"/>
                  <a:cs typeface="Calibri (MS) Light"/>
                  <a:sym typeface="Calibri (MS) Light"/>
                </a:rPr>
                <a:t>Specific Requirements for Outpatient Behavioral and Mental Health Facilities</a:t>
              </a:r>
            </a:p>
          </p:txBody>
        </p:sp>
      </p:grpSp>
      <p:sp>
        <p:nvSpPr>
          <p:cNvPr id="9" name="TextBox 9"/>
          <p:cNvSpPr txBox="1"/>
          <p:nvPr/>
        </p:nvSpPr>
        <p:spPr>
          <a:xfrm>
            <a:off x="990600" y="2738437"/>
            <a:ext cx="9022080" cy="4638676"/>
          </a:xfrm>
          <a:prstGeom prst="rect">
            <a:avLst/>
          </a:prstGeom>
        </p:spPr>
        <p:txBody>
          <a:bodyPr lIns="0" tIns="0" rIns="0" bIns="0" rtlCol="0" anchor="t">
            <a:spAutoFit/>
          </a:bodyPr>
          <a:lstStyle/>
          <a:p>
            <a:pPr marL="632963" lvl="1" indent="-316482" algn="l">
              <a:lnSpc>
                <a:spcPts val="5249"/>
              </a:lnSpc>
              <a:buFont typeface="Arial"/>
              <a:buChar char="•"/>
            </a:pPr>
            <a:r>
              <a:rPr lang="en-US" sz="3499">
                <a:solidFill>
                  <a:srgbClr val="000000"/>
                </a:solidFill>
                <a:latin typeface="Calibri (MS)"/>
                <a:ea typeface="Calibri (MS)"/>
                <a:cs typeface="Calibri (MS)"/>
                <a:sym typeface="Calibri (MS)"/>
              </a:rPr>
              <a:t>Appendix now clarifies:</a:t>
            </a:r>
          </a:p>
          <a:p>
            <a:pPr marL="1360765" lvl="2" indent="-453588" algn="l">
              <a:lnSpc>
                <a:spcPts val="5249"/>
              </a:lnSpc>
              <a:buFont typeface="Arial"/>
              <a:buChar char="⚬"/>
            </a:pPr>
            <a:r>
              <a:rPr lang="en-US" sz="3499" b="1">
                <a:solidFill>
                  <a:srgbClr val="000000"/>
                </a:solidFill>
                <a:latin typeface="Calibri (MS) Bold"/>
                <a:ea typeface="Calibri (MS) Bold"/>
                <a:cs typeface="Calibri (MS) Bold"/>
                <a:sym typeface="Calibri (MS) Bold"/>
              </a:rPr>
              <a:t>Secure Holding Room</a:t>
            </a:r>
            <a:r>
              <a:rPr lang="en-US" sz="3499">
                <a:solidFill>
                  <a:srgbClr val="000000"/>
                </a:solidFill>
                <a:latin typeface="Calibri (MS)"/>
                <a:ea typeface="Calibri (MS)"/>
                <a:cs typeface="Calibri (MS)"/>
                <a:sym typeface="Calibri (MS)"/>
              </a:rPr>
              <a:t>: Space intended to temporarily hold patients in a secure environment until the patient’s condition supports a less restrictive level of care or the patient is transferred to another facility</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715417" y="3040938"/>
            <a:ext cx="7699599" cy="4563510"/>
            <a:chOff x="0" y="0"/>
            <a:chExt cx="11589912" cy="6869277"/>
          </a:xfrm>
        </p:grpSpPr>
        <p:sp>
          <p:nvSpPr>
            <p:cNvPr id="14" name="Freeform 14"/>
            <p:cNvSpPr/>
            <p:nvPr/>
          </p:nvSpPr>
          <p:spPr>
            <a:xfrm>
              <a:off x="0" y="0"/>
              <a:ext cx="11589893" cy="6869271"/>
            </a:xfrm>
            <a:custGeom>
              <a:avLst/>
              <a:gdLst/>
              <a:ahLst/>
              <a:cxnLst/>
              <a:rect l="l" t="t" r="r" b="b"/>
              <a:pathLst>
                <a:path w="11589893" h="6869271">
                  <a:moveTo>
                    <a:pt x="176530" y="0"/>
                  </a:moveTo>
                  <a:lnTo>
                    <a:pt x="11413363" y="0"/>
                  </a:lnTo>
                  <a:cubicBezTo>
                    <a:pt x="11460226" y="0"/>
                    <a:pt x="11505057" y="18195"/>
                    <a:pt x="11538204" y="50721"/>
                  </a:cubicBezTo>
                  <a:cubicBezTo>
                    <a:pt x="11571351" y="83247"/>
                    <a:pt x="11589893" y="127239"/>
                    <a:pt x="11589893" y="173224"/>
                  </a:cubicBezTo>
                  <a:lnTo>
                    <a:pt x="11589893" y="6696046"/>
                  </a:lnTo>
                  <a:cubicBezTo>
                    <a:pt x="11589893" y="6742032"/>
                    <a:pt x="11571351" y="6786023"/>
                    <a:pt x="11538204" y="6818550"/>
                  </a:cubicBezTo>
                  <a:cubicBezTo>
                    <a:pt x="11505057" y="6851076"/>
                    <a:pt x="11460226" y="6869271"/>
                    <a:pt x="11413363" y="6869271"/>
                  </a:cubicBezTo>
                  <a:lnTo>
                    <a:pt x="176530" y="6869271"/>
                  </a:lnTo>
                  <a:cubicBezTo>
                    <a:pt x="129667" y="6869271"/>
                    <a:pt x="84836" y="6851076"/>
                    <a:pt x="51689" y="6818550"/>
                  </a:cubicBezTo>
                  <a:cubicBezTo>
                    <a:pt x="18542" y="6786023"/>
                    <a:pt x="0" y="6742032"/>
                    <a:pt x="0" y="6696046"/>
                  </a:cubicBezTo>
                  <a:lnTo>
                    <a:pt x="0" y="173224"/>
                  </a:lnTo>
                  <a:cubicBezTo>
                    <a:pt x="0" y="127239"/>
                    <a:pt x="18542" y="83247"/>
                    <a:pt x="51689" y="50721"/>
                  </a:cubicBezTo>
                  <a:cubicBezTo>
                    <a:pt x="84836" y="18195"/>
                    <a:pt x="129794" y="0"/>
                    <a:pt x="176530" y="0"/>
                  </a:cubicBezTo>
                  <a:close/>
                </a:path>
              </a:pathLst>
            </a:custGeom>
            <a:blipFill>
              <a:blip r:embed="rId4"/>
              <a:stretch>
                <a:fillRect l="-2683" r="-2683"/>
              </a:stretch>
            </a:blipFill>
          </p:spPr>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15394786" y="455656"/>
            <a:ext cx="2199487" cy="784954"/>
            <a:chOff x="0" y="0"/>
            <a:chExt cx="2932650" cy="1046606"/>
          </a:xfrm>
        </p:grpSpPr>
        <p:sp>
          <p:nvSpPr>
            <p:cNvPr id="5" name="Freeform 5"/>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6" name="TextBox 6"/>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7" name="Group 7"/>
          <p:cNvGrpSpPr/>
          <p:nvPr/>
        </p:nvGrpSpPr>
        <p:grpSpPr>
          <a:xfrm>
            <a:off x="1028700" y="375227"/>
            <a:ext cx="15016552" cy="1988345"/>
            <a:chOff x="0" y="0"/>
            <a:chExt cx="20022069" cy="2651126"/>
          </a:xfrm>
        </p:grpSpPr>
        <p:sp>
          <p:nvSpPr>
            <p:cNvPr id="8" name="Freeform 8"/>
            <p:cNvSpPr/>
            <p:nvPr/>
          </p:nvSpPr>
          <p:spPr>
            <a:xfrm>
              <a:off x="0" y="0"/>
              <a:ext cx="20022069" cy="2651126"/>
            </a:xfrm>
            <a:custGeom>
              <a:avLst/>
              <a:gdLst/>
              <a:ahLst/>
              <a:cxnLst/>
              <a:rect l="l" t="t" r="r" b="b"/>
              <a:pathLst>
                <a:path w="20022069" h="2651126">
                  <a:moveTo>
                    <a:pt x="0" y="0"/>
                  </a:moveTo>
                  <a:lnTo>
                    <a:pt x="20022069" y="0"/>
                  </a:lnTo>
                  <a:lnTo>
                    <a:pt x="20022069" y="2651126"/>
                  </a:lnTo>
                  <a:lnTo>
                    <a:pt x="0" y="2651126"/>
                  </a:lnTo>
                  <a:close/>
                </a:path>
              </a:pathLst>
            </a:custGeom>
            <a:solidFill>
              <a:srgbClr val="000000">
                <a:alpha val="0"/>
              </a:srgbClr>
            </a:solidFill>
          </p:spPr>
        </p:sp>
        <p:sp>
          <p:nvSpPr>
            <p:cNvPr id="9" name="TextBox 9"/>
            <p:cNvSpPr txBox="1"/>
            <p:nvPr/>
          </p:nvSpPr>
          <p:spPr>
            <a:xfrm>
              <a:off x="0" y="-47625"/>
              <a:ext cx="20022069"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2.12</a:t>
              </a:r>
            </a:p>
            <a:p>
              <a:pPr algn="l">
                <a:lnSpc>
                  <a:spcPts val="4319"/>
                </a:lnSpc>
              </a:pPr>
              <a:r>
                <a:rPr lang="en-US" sz="3999">
                  <a:solidFill>
                    <a:srgbClr val="000000"/>
                  </a:solidFill>
                  <a:latin typeface="Calibri (MS)"/>
                  <a:ea typeface="Calibri (MS)"/>
                  <a:cs typeface="Calibri (MS)"/>
                  <a:sym typeface="Calibri (MS)"/>
                </a:rPr>
                <a:t>Specific Requirements for Outpatient Behavioral Health Crisis Centers</a:t>
              </a:r>
            </a:p>
          </p:txBody>
        </p:sp>
      </p:grpSp>
      <p:sp>
        <p:nvSpPr>
          <p:cNvPr id="10" name="TextBox 10"/>
          <p:cNvSpPr txBox="1"/>
          <p:nvPr/>
        </p:nvSpPr>
        <p:spPr>
          <a:xfrm>
            <a:off x="937260" y="2260405"/>
            <a:ext cx="17249069" cy="5953125"/>
          </a:xfrm>
          <a:prstGeom prst="rect">
            <a:avLst/>
          </a:prstGeom>
        </p:spPr>
        <p:txBody>
          <a:bodyPr lIns="0" tIns="0" rIns="0" bIns="0" rtlCol="0" anchor="t">
            <a:spAutoFit/>
          </a:bodyPr>
          <a:lstStyle/>
          <a:p>
            <a:pPr marL="633410" lvl="1" indent="-316705" algn="l">
              <a:lnSpc>
                <a:spcPts val="5249"/>
              </a:lnSpc>
              <a:buFont typeface="Arial"/>
              <a:buChar char="•"/>
            </a:pPr>
            <a:r>
              <a:rPr lang="en-US" sz="3499">
                <a:solidFill>
                  <a:srgbClr val="000000"/>
                </a:solidFill>
                <a:latin typeface="Calibri (MS)"/>
                <a:ea typeface="Calibri (MS)"/>
                <a:cs typeface="Calibri (MS)"/>
                <a:sym typeface="Calibri (MS)"/>
              </a:rPr>
              <a:t>New freestanding chapter </a:t>
            </a:r>
          </a:p>
          <a:p>
            <a:pPr marL="633410" lvl="1" indent="-316705" algn="l">
              <a:lnSpc>
                <a:spcPts val="5249"/>
              </a:lnSpc>
              <a:buFont typeface="Arial"/>
              <a:buChar char="•"/>
            </a:pPr>
            <a:r>
              <a:rPr lang="en-US" sz="3499">
                <a:solidFill>
                  <a:srgbClr val="000000"/>
                </a:solidFill>
                <a:latin typeface="Calibri (MS)"/>
                <a:ea typeface="Calibri (MS)"/>
                <a:cs typeface="Calibri (MS)"/>
                <a:sym typeface="Calibri (MS)"/>
              </a:rPr>
              <a:t>Carries forward much of language from Chp 2.8 with revisions:</a:t>
            </a:r>
          </a:p>
          <a:p>
            <a:pPr marL="1433507" lvl="2" indent="-477836" algn="l">
              <a:lnSpc>
                <a:spcPts val="5249"/>
              </a:lnSpc>
              <a:buFont typeface="Arial"/>
              <a:buChar char="⚬"/>
            </a:pPr>
            <a:r>
              <a:rPr lang="en-US" sz="3499">
                <a:solidFill>
                  <a:srgbClr val="000000"/>
                </a:solidFill>
                <a:latin typeface="Calibri (MS)"/>
                <a:ea typeface="Calibri (MS)"/>
                <a:cs typeface="Calibri (MS)"/>
                <a:sym typeface="Calibri (MS)"/>
              </a:rPr>
              <a:t>Clarifies that chapter applies to both Freestanding Emergency BHCCs and Community BHCCs</a:t>
            </a:r>
          </a:p>
          <a:p>
            <a:pPr marL="1433507" lvl="2" indent="-477836" algn="l">
              <a:lnSpc>
                <a:spcPts val="5249"/>
              </a:lnSpc>
              <a:buFont typeface="Arial"/>
              <a:buChar char="⚬"/>
            </a:pPr>
            <a:r>
              <a:rPr lang="en-US" sz="3499">
                <a:solidFill>
                  <a:srgbClr val="000000"/>
                </a:solidFill>
                <a:latin typeface="Calibri (MS)"/>
                <a:ea typeface="Calibri (MS)"/>
                <a:cs typeface="Calibri (MS)"/>
                <a:sym typeface="Calibri (MS)"/>
              </a:rPr>
              <a:t>Addresses concept and requirements for the Central Milieu Room including area per patient (80 SF), access to handwashing stations, patient toilets, showers, and ligature resistance </a:t>
            </a:r>
          </a:p>
          <a:p>
            <a:pPr marL="1433507" lvl="2" indent="-477836" algn="l">
              <a:lnSpc>
                <a:spcPts val="5249"/>
              </a:lnSpc>
              <a:buFont typeface="Arial"/>
              <a:buChar char="⚬"/>
            </a:pPr>
            <a:r>
              <a:rPr lang="en-US" sz="3499">
                <a:solidFill>
                  <a:srgbClr val="000000"/>
                </a:solidFill>
                <a:latin typeface="Calibri (MS)"/>
                <a:ea typeface="Calibri (MS)"/>
                <a:cs typeface="Calibri (MS)"/>
                <a:sym typeface="Calibri (MS)"/>
              </a:rPr>
              <a:t>Revises requirements for Seclusion Room to remove the 12’ max dimension, centering only on 7’ minimum clear dimension; Requires outswing door with view panel.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375227"/>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2.14</a:t>
              </a:r>
            </a:p>
            <a:p>
              <a:pPr algn="l">
                <a:lnSpc>
                  <a:spcPts val="3888"/>
                </a:lnSpc>
              </a:pPr>
              <a:r>
                <a:rPr lang="en-US" sz="3600">
                  <a:solidFill>
                    <a:srgbClr val="000000"/>
                  </a:solidFill>
                  <a:latin typeface="Calibri (MS) Light"/>
                  <a:ea typeface="Calibri (MS) Light"/>
                  <a:cs typeface="Calibri (MS) Light"/>
                  <a:sym typeface="Calibri (MS) Light"/>
                </a:rPr>
                <a:t>Specific Requirements for Dental Facilities</a:t>
              </a:r>
            </a:p>
          </p:txBody>
        </p:sp>
      </p:grpSp>
      <p:sp>
        <p:nvSpPr>
          <p:cNvPr id="9" name="TextBox 9"/>
          <p:cNvSpPr txBox="1"/>
          <p:nvPr/>
        </p:nvSpPr>
        <p:spPr>
          <a:xfrm>
            <a:off x="899160" y="2409825"/>
            <a:ext cx="9295756" cy="5295900"/>
          </a:xfrm>
          <a:prstGeom prst="rect">
            <a:avLst/>
          </a:prstGeom>
        </p:spPr>
        <p:txBody>
          <a:bodyPr lIns="0" tIns="0" rIns="0" bIns="0" rtlCol="0" anchor="t">
            <a:spAutoFit/>
          </a:bodyPr>
          <a:lstStyle/>
          <a:p>
            <a:pPr marL="633410" lvl="1" indent="-316705" algn="l">
              <a:lnSpc>
                <a:spcPts val="5249"/>
              </a:lnSpc>
              <a:buFont typeface="Arial"/>
              <a:buChar char="•"/>
            </a:pPr>
            <a:r>
              <a:rPr lang="en-US" sz="3499">
                <a:solidFill>
                  <a:srgbClr val="000000"/>
                </a:solidFill>
                <a:latin typeface="Calibri (MS)"/>
                <a:ea typeface="Calibri (MS)"/>
                <a:cs typeface="Calibri (MS)"/>
                <a:sym typeface="Calibri (MS)"/>
              </a:rPr>
              <a:t>Dental Operatory requirements updated;  1 single operatory required, remainder can be open stations</a:t>
            </a:r>
          </a:p>
          <a:p>
            <a:pPr marL="633410" lvl="1" indent="-316705" algn="l">
              <a:lnSpc>
                <a:spcPts val="5249"/>
              </a:lnSpc>
              <a:buFont typeface="Arial"/>
              <a:buChar char="•"/>
            </a:pPr>
            <a:r>
              <a:rPr lang="en-US" sz="3499">
                <a:solidFill>
                  <a:srgbClr val="000000"/>
                </a:solidFill>
                <a:latin typeface="Calibri (MS)"/>
                <a:ea typeface="Calibri (MS)"/>
                <a:cs typeface="Calibri (MS)"/>
                <a:sym typeface="Calibri (MS)"/>
              </a:rPr>
              <a:t> Operatory shall be sized to accommodate additional staff and equipment planned to be in the operatory, thus no specified min clear area</a:t>
            </a:r>
          </a:p>
          <a:p>
            <a:pPr marL="633410" lvl="1" indent="-316705" algn="l">
              <a:lnSpc>
                <a:spcPts val="5249"/>
              </a:lnSpc>
              <a:buFont typeface="Arial"/>
              <a:buChar char="•"/>
            </a:pPr>
            <a:r>
              <a:rPr lang="en-US" sz="3499">
                <a:solidFill>
                  <a:srgbClr val="000000"/>
                </a:solidFill>
                <a:latin typeface="Calibri (MS)"/>
                <a:ea typeface="Calibri (MS)"/>
                <a:cs typeface="Calibri (MS)"/>
                <a:sym typeface="Calibri (MS)"/>
              </a:rPr>
              <a:t>Sedation now requires space for post-sedation monitoring</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715417" y="3040938"/>
            <a:ext cx="7699599" cy="4563510"/>
            <a:chOff x="0" y="0"/>
            <a:chExt cx="11589912" cy="6869277"/>
          </a:xfrm>
        </p:grpSpPr>
        <p:sp>
          <p:nvSpPr>
            <p:cNvPr id="14" name="Freeform 14"/>
            <p:cNvSpPr/>
            <p:nvPr/>
          </p:nvSpPr>
          <p:spPr>
            <a:xfrm>
              <a:off x="0" y="0"/>
              <a:ext cx="11589893" cy="6869271"/>
            </a:xfrm>
            <a:custGeom>
              <a:avLst/>
              <a:gdLst/>
              <a:ahLst/>
              <a:cxnLst/>
              <a:rect l="l" t="t" r="r" b="b"/>
              <a:pathLst>
                <a:path w="11589893" h="6869271">
                  <a:moveTo>
                    <a:pt x="176530" y="0"/>
                  </a:moveTo>
                  <a:lnTo>
                    <a:pt x="11413363" y="0"/>
                  </a:lnTo>
                  <a:cubicBezTo>
                    <a:pt x="11460226" y="0"/>
                    <a:pt x="11505057" y="18195"/>
                    <a:pt x="11538204" y="50721"/>
                  </a:cubicBezTo>
                  <a:cubicBezTo>
                    <a:pt x="11571351" y="83247"/>
                    <a:pt x="11589893" y="127239"/>
                    <a:pt x="11589893" y="173224"/>
                  </a:cubicBezTo>
                  <a:lnTo>
                    <a:pt x="11589893" y="6696046"/>
                  </a:lnTo>
                  <a:cubicBezTo>
                    <a:pt x="11589893" y="6742032"/>
                    <a:pt x="11571351" y="6786023"/>
                    <a:pt x="11538204" y="6818550"/>
                  </a:cubicBezTo>
                  <a:cubicBezTo>
                    <a:pt x="11505057" y="6851076"/>
                    <a:pt x="11460226" y="6869271"/>
                    <a:pt x="11413363" y="6869271"/>
                  </a:cubicBezTo>
                  <a:lnTo>
                    <a:pt x="176530" y="6869271"/>
                  </a:lnTo>
                  <a:cubicBezTo>
                    <a:pt x="129667" y="6869271"/>
                    <a:pt x="84836" y="6851076"/>
                    <a:pt x="51689" y="6818550"/>
                  </a:cubicBezTo>
                  <a:cubicBezTo>
                    <a:pt x="18542" y="6786023"/>
                    <a:pt x="0" y="6742032"/>
                    <a:pt x="0" y="6696046"/>
                  </a:cubicBezTo>
                  <a:lnTo>
                    <a:pt x="0" y="173224"/>
                  </a:lnTo>
                  <a:cubicBezTo>
                    <a:pt x="0" y="127239"/>
                    <a:pt x="18542" y="83247"/>
                    <a:pt x="51689" y="50721"/>
                  </a:cubicBezTo>
                  <a:cubicBezTo>
                    <a:pt x="84836" y="18195"/>
                    <a:pt x="129794" y="0"/>
                    <a:pt x="176530" y="0"/>
                  </a:cubicBezTo>
                  <a:close/>
                </a:path>
              </a:pathLst>
            </a:custGeom>
            <a:blipFill>
              <a:blip r:embed="rId4"/>
              <a:stretch>
                <a:fillRect t="-6240" b="-6240"/>
              </a:stretch>
            </a:blipFill>
          </p:spPr>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375227"/>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2.14 (cont.)</a:t>
              </a:r>
            </a:p>
            <a:p>
              <a:pPr algn="l">
                <a:lnSpc>
                  <a:spcPts val="3888"/>
                </a:lnSpc>
              </a:pPr>
              <a:r>
                <a:rPr lang="en-US" sz="3600">
                  <a:solidFill>
                    <a:srgbClr val="000000"/>
                  </a:solidFill>
                  <a:latin typeface="Calibri (MS) Light"/>
                  <a:ea typeface="Calibri (MS) Light"/>
                  <a:cs typeface="Calibri (MS) Light"/>
                  <a:sym typeface="Calibri (MS) Light"/>
                </a:rPr>
                <a:t>Specific Requirements for Dental Facilities</a:t>
              </a:r>
            </a:p>
          </p:txBody>
        </p:sp>
      </p:grpSp>
      <p:sp>
        <p:nvSpPr>
          <p:cNvPr id="9" name="TextBox 9"/>
          <p:cNvSpPr txBox="1"/>
          <p:nvPr/>
        </p:nvSpPr>
        <p:spPr>
          <a:xfrm>
            <a:off x="899160" y="2381464"/>
            <a:ext cx="9022080" cy="4638675"/>
          </a:xfrm>
          <a:prstGeom prst="rect">
            <a:avLst/>
          </a:prstGeom>
        </p:spPr>
        <p:txBody>
          <a:bodyPr lIns="0" tIns="0" rIns="0" bIns="0" rtlCol="0" anchor="t">
            <a:spAutoFit/>
          </a:bodyPr>
          <a:lstStyle/>
          <a:p>
            <a:pPr marL="633410" lvl="1" indent="-316705" algn="l">
              <a:lnSpc>
                <a:spcPts val="5249"/>
              </a:lnSpc>
              <a:buFont typeface="Arial"/>
              <a:buChar char="•"/>
            </a:pPr>
            <a:r>
              <a:rPr lang="en-US" sz="3499">
                <a:solidFill>
                  <a:srgbClr val="000000"/>
                </a:solidFill>
                <a:latin typeface="Calibri (MS)"/>
                <a:ea typeface="Calibri (MS)"/>
                <a:cs typeface="Calibri (MS)"/>
                <a:sym typeface="Calibri (MS)"/>
              </a:rPr>
              <a:t>Training room requirements slightly refined based on min standards</a:t>
            </a:r>
          </a:p>
          <a:p>
            <a:pPr marL="633410" lvl="1" indent="-316705" algn="l">
              <a:lnSpc>
                <a:spcPts val="5249"/>
              </a:lnSpc>
              <a:buFont typeface="Arial"/>
              <a:buChar char="•"/>
            </a:pPr>
            <a:r>
              <a:rPr lang="en-US" sz="3499">
                <a:solidFill>
                  <a:srgbClr val="000000"/>
                </a:solidFill>
                <a:latin typeface="Calibri (MS)"/>
                <a:ea typeface="Calibri (MS)"/>
                <a:cs typeface="Calibri (MS)"/>
                <a:sym typeface="Calibri (MS)"/>
              </a:rPr>
              <a:t>Radiography / imaging requirements clarified with allowance for off-site storage of images</a:t>
            </a:r>
          </a:p>
          <a:p>
            <a:pPr marL="633410" lvl="1" indent="-316705" algn="l">
              <a:lnSpc>
                <a:spcPts val="5249"/>
              </a:lnSpc>
              <a:buFont typeface="Arial"/>
              <a:buChar char="•"/>
            </a:pPr>
            <a:r>
              <a:rPr lang="en-US" sz="3499">
                <a:solidFill>
                  <a:srgbClr val="000000"/>
                </a:solidFill>
                <a:latin typeface="Calibri (MS)"/>
                <a:ea typeface="Calibri (MS)"/>
                <a:cs typeface="Calibri (MS)"/>
                <a:sym typeface="Calibri (MS)"/>
              </a:rPr>
              <a:t>Dental prosthodontics lab updated; Calls for space for pour-up and grinding/drilling of prosthodontics</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715417" y="3040938"/>
            <a:ext cx="7699599" cy="4563510"/>
            <a:chOff x="0" y="0"/>
            <a:chExt cx="11589912" cy="6869277"/>
          </a:xfrm>
        </p:grpSpPr>
        <p:sp>
          <p:nvSpPr>
            <p:cNvPr id="14" name="Freeform 14"/>
            <p:cNvSpPr/>
            <p:nvPr/>
          </p:nvSpPr>
          <p:spPr>
            <a:xfrm>
              <a:off x="0" y="0"/>
              <a:ext cx="11589893" cy="6869271"/>
            </a:xfrm>
            <a:custGeom>
              <a:avLst/>
              <a:gdLst/>
              <a:ahLst/>
              <a:cxnLst/>
              <a:rect l="l" t="t" r="r" b="b"/>
              <a:pathLst>
                <a:path w="11589893" h="6869271">
                  <a:moveTo>
                    <a:pt x="176530" y="0"/>
                  </a:moveTo>
                  <a:lnTo>
                    <a:pt x="11413363" y="0"/>
                  </a:lnTo>
                  <a:cubicBezTo>
                    <a:pt x="11460226" y="0"/>
                    <a:pt x="11505057" y="18195"/>
                    <a:pt x="11538204" y="50721"/>
                  </a:cubicBezTo>
                  <a:cubicBezTo>
                    <a:pt x="11571351" y="83247"/>
                    <a:pt x="11589893" y="127239"/>
                    <a:pt x="11589893" y="173224"/>
                  </a:cubicBezTo>
                  <a:lnTo>
                    <a:pt x="11589893" y="6696046"/>
                  </a:lnTo>
                  <a:cubicBezTo>
                    <a:pt x="11589893" y="6742032"/>
                    <a:pt x="11571351" y="6786023"/>
                    <a:pt x="11538204" y="6818550"/>
                  </a:cubicBezTo>
                  <a:cubicBezTo>
                    <a:pt x="11505057" y="6851076"/>
                    <a:pt x="11460226" y="6869271"/>
                    <a:pt x="11413363" y="6869271"/>
                  </a:cubicBezTo>
                  <a:lnTo>
                    <a:pt x="176530" y="6869271"/>
                  </a:lnTo>
                  <a:cubicBezTo>
                    <a:pt x="129667" y="6869271"/>
                    <a:pt x="84836" y="6851076"/>
                    <a:pt x="51689" y="6818550"/>
                  </a:cubicBezTo>
                  <a:cubicBezTo>
                    <a:pt x="18542" y="6786023"/>
                    <a:pt x="0" y="6742032"/>
                    <a:pt x="0" y="6696046"/>
                  </a:cubicBezTo>
                  <a:lnTo>
                    <a:pt x="0" y="173224"/>
                  </a:lnTo>
                  <a:cubicBezTo>
                    <a:pt x="0" y="127239"/>
                    <a:pt x="18542" y="83247"/>
                    <a:pt x="51689" y="50721"/>
                  </a:cubicBezTo>
                  <a:cubicBezTo>
                    <a:pt x="84836" y="18195"/>
                    <a:pt x="129794" y="0"/>
                    <a:pt x="176530" y="0"/>
                  </a:cubicBezTo>
                  <a:close/>
                </a:path>
              </a:pathLst>
            </a:custGeom>
            <a:blipFill>
              <a:blip r:embed="rId4"/>
              <a:stretch>
                <a:fillRect t="-6240" b="-6240"/>
              </a:stretch>
            </a:blipFill>
          </p:spPr>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89635" y="375227"/>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2.15</a:t>
              </a:r>
            </a:p>
            <a:p>
              <a:pPr algn="l">
                <a:lnSpc>
                  <a:spcPts val="3888"/>
                </a:lnSpc>
              </a:pPr>
              <a:r>
                <a:rPr lang="en-US" sz="3600">
                  <a:solidFill>
                    <a:srgbClr val="000000"/>
                  </a:solidFill>
                  <a:latin typeface="Calibri (MS) Light"/>
                  <a:ea typeface="Calibri (MS) Light"/>
                  <a:cs typeface="Calibri (MS) Light"/>
                  <a:sym typeface="Calibri (MS) Light"/>
                </a:rPr>
                <a:t>Specific Requirements for Short Stay Centers</a:t>
              </a:r>
            </a:p>
          </p:txBody>
        </p:sp>
      </p:grpSp>
      <p:sp>
        <p:nvSpPr>
          <p:cNvPr id="9" name="TextBox 9"/>
          <p:cNvSpPr txBox="1"/>
          <p:nvPr/>
        </p:nvSpPr>
        <p:spPr>
          <a:xfrm>
            <a:off x="1028700" y="4231005"/>
            <a:ext cx="9022080" cy="1777365"/>
          </a:xfrm>
          <a:prstGeom prst="rect">
            <a:avLst/>
          </a:prstGeom>
        </p:spPr>
        <p:txBody>
          <a:bodyPr lIns="0" tIns="0" rIns="0" bIns="0" rtlCol="0" anchor="t">
            <a:spAutoFit/>
          </a:bodyPr>
          <a:lstStyle/>
          <a:p>
            <a:pPr algn="l">
              <a:lnSpc>
                <a:spcPts val="6480"/>
              </a:lnSpc>
            </a:pPr>
            <a:r>
              <a:rPr lang="en-US" sz="6000" i="1">
                <a:solidFill>
                  <a:srgbClr val="808080"/>
                </a:solidFill>
                <a:latin typeface="Calibri (MS) Italics"/>
                <a:ea typeface="Calibri (MS) Italics"/>
                <a:cs typeface="Calibri (MS) Italics"/>
                <a:sym typeface="Calibri (MS) Italics"/>
              </a:rPr>
              <a:t>Stay tuned for the </a:t>
            </a:r>
          </a:p>
          <a:p>
            <a:pPr algn="l">
              <a:lnSpc>
                <a:spcPts val="6480"/>
              </a:lnSpc>
            </a:pPr>
            <a:r>
              <a:rPr lang="en-US" sz="6000" i="1">
                <a:solidFill>
                  <a:srgbClr val="808080"/>
                </a:solidFill>
                <a:latin typeface="Calibri (MS) Italics"/>
                <a:ea typeface="Calibri (MS) Italics"/>
                <a:cs typeface="Calibri (MS) Italics"/>
                <a:sym typeface="Calibri (MS) Italics"/>
              </a:rPr>
              <a:t>1 PM presentation!</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715417" y="3040938"/>
            <a:ext cx="7699599" cy="4563510"/>
            <a:chOff x="0" y="0"/>
            <a:chExt cx="11589912" cy="6869277"/>
          </a:xfrm>
        </p:grpSpPr>
        <p:sp>
          <p:nvSpPr>
            <p:cNvPr id="14" name="Freeform 14"/>
            <p:cNvSpPr/>
            <p:nvPr/>
          </p:nvSpPr>
          <p:spPr>
            <a:xfrm>
              <a:off x="0" y="0"/>
              <a:ext cx="11589893" cy="6869271"/>
            </a:xfrm>
            <a:custGeom>
              <a:avLst/>
              <a:gdLst/>
              <a:ahLst/>
              <a:cxnLst/>
              <a:rect l="l" t="t" r="r" b="b"/>
              <a:pathLst>
                <a:path w="11589893" h="6869271">
                  <a:moveTo>
                    <a:pt x="176530" y="0"/>
                  </a:moveTo>
                  <a:lnTo>
                    <a:pt x="11413363" y="0"/>
                  </a:lnTo>
                  <a:cubicBezTo>
                    <a:pt x="11460226" y="0"/>
                    <a:pt x="11505057" y="18195"/>
                    <a:pt x="11538204" y="50721"/>
                  </a:cubicBezTo>
                  <a:cubicBezTo>
                    <a:pt x="11571351" y="83247"/>
                    <a:pt x="11589893" y="127239"/>
                    <a:pt x="11589893" y="173224"/>
                  </a:cubicBezTo>
                  <a:lnTo>
                    <a:pt x="11589893" y="6696046"/>
                  </a:lnTo>
                  <a:cubicBezTo>
                    <a:pt x="11589893" y="6742032"/>
                    <a:pt x="11571351" y="6786023"/>
                    <a:pt x="11538204" y="6818550"/>
                  </a:cubicBezTo>
                  <a:cubicBezTo>
                    <a:pt x="11505057" y="6851076"/>
                    <a:pt x="11460226" y="6869271"/>
                    <a:pt x="11413363" y="6869271"/>
                  </a:cubicBezTo>
                  <a:lnTo>
                    <a:pt x="176530" y="6869271"/>
                  </a:lnTo>
                  <a:cubicBezTo>
                    <a:pt x="129667" y="6869271"/>
                    <a:pt x="84836" y="6851076"/>
                    <a:pt x="51689" y="6818550"/>
                  </a:cubicBezTo>
                  <a:cubicBezTo>
                    <a:pt x="18542" y="6786023"/>
                    <a:pt x="0" y="6742032"/>
                    <a:pt x="0" y="6696046"/>
                  </a:cubicBezTo>
                  <a:lnTo>
                    <a:pt x="0" y="173224"/>
                  </a:lnTo>
                  <a:cubicBezTo>
                    <a:pt x="0" y="127239"/>
                    <a:pt x="18542" y="83247"/>
                    <a:pt x="51689" y="50721"/>
                  </a:cubicBezTo>
                  <a:cubicBezTo>
                    <a:pt x="84836" y="18195"/>
                    <a:pt x="129794" y="0"/>
                    <a:pt x="176530" y="0"/>
                  </a:cubicBezTo>
                  <a:close/>
                </a:path>
              </a:pathLst>
            </a:custGeom>
            <a:blipFill>
              <a:blip r:embed="rId4"/>
              <a:stretch>
                <a:fillRect t="-25862" b="-25862"/>
              </a:stretch>
            </a:blipFill>
          </p:spPr>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375227"/>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2.16</a:t>
              </a:r>
            </a:p>
            <a:p>
              <a:pPr algn="l">
                <a:lnSpc>
                  <a:spcPts val="3499"/>
                </a:lnSpc>
              </a:pPr>
              <a:r>
                <a:rPr lang="en-US" sz="3240">
                  <a:solidFill>
                    <a:srgbClr val="000000"/>
                  </a:solidFill>
                  <a:latin typeface="Calibri (MS) Light"/>
                  <a:ea typeface="Calibri (MS) Light"/>
                  <a:cs typeface="Calibri (MS) Light"/>
                  <a:sym typeface="Calibri (MS) Light"/>
                </a:rPr>
                <a:t>Specific Requirements for Sleep Disorders Centers</a:t>
              </a:r>
            </a:p>
          </p:txBody>
        </p:sp>
      </p:grpSp>
      <p:sp>
        <p:nvSpPr>
          <p:cNvPr id="9" name="TextBox 9"/>
          <p:cNvSpPr txBox="1"/>
          <p:nvPr/>
        </p:nvSpPr>
        <p:spPr>
          <a:xfrm>
            <a:off x="990600" y="2427185"/>
            <a:ext cx="9022080" cy="3981450"/>
          </a:xfrm>
          <a:prstGeom prst="rect">
            <a:avLst/>
          </a:prstGeom>
        </p:spPr>
        <p:txBody>
          <a:bodyPr lIns="0" tIns="0" rIns="0" bIns="0" rtlCol="0" anchor="t">
            <a:spAutoFit/>
          </a:bodyPr>
          <a:lstStyle/>
          <a:p>
            <a:pPr marL="633412" lvl="1" indent="-316706" algn="l">
              <a:lnSpc>
                <a:spcPts val="5249"/>
              </a:lnSpc>
              <a:buFont typeface="Arial"/>
              <a:buChar char="•"/>
            </a:pPr>
            <a:r>
              <a:rPr lang="en-US" sz="3499">
                <a:solidFill>
                  <a:srgbClr val="000000"/>
                </a:solidFill>
                <a:latin typeface="Calibri (MS)"/>
                <a:ea typeface="Calibri (MS)"/>
                <a:cs typeface="Calibri (MS)"/>
                <a:sym typeface="Calibri (MS)"/>
              </a:rPr>
              <a:t>New chapter for 2026</a:t>
            </a:r>
          </a:p>
          <a:p>
            <a:pPr marL="633412" lvl="1" indent="-316706" algn="l">
              <a:lnSpc>
                <a:spcPts val="5249"/>
              </a:lnSpc>
              <a:buFont typeface="Arial"/>
              <a:buChar char="•"/>
            </a:pPr>
            <a:r>
              <a:rPr lang="en-US" sz="3499">
                <a:solidFill>
                  <a:srgbClr val="000000"/>
                </a:solidFill>
                <a:latin typeface="Calibri (MS)"/>
                <a:ea typeface="Calibri (MS)"/>
                <a:cs typeface="Calibri (MS)"/>
                <a:sym typeface="Calibri (MS)"/>
              </a:rPr>
              <a:t>Defines requirements for Sleep Testing Room, Control Room, and key support areas</a:t>
            </a:r>
          </a:p>
          <a:p>
            <a:pPr marL="632967" lvl="1" indent="-316484" algn="l">
              <a:lnSpc>
                <a:spcPts val="5249"/>
              </a:lnSpc>
              <a:buFont typeface="Arial"/>
              <a:buChar char="•"/>
            </a:pPr>
            <a:r>
              <a:rPr lang="en-US" sz="3499">
                <a:solidFill>
                  <a:srgbClr val="000000"/>
                </a:solidFill>
                <a:latin typeface="Calibri (MS)"/>
                <a:ea typeface="Calibri (MS)"/>
                <a:cs typeface="Calibri (MS)"/>
                <a:sym typeface="Calibri (MS)"/>
              </a:rPr>
              <a:t>Patient room min is 120 SF with clearances of 3’ on all sides of the bed – less restrictive than traditional patient room</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715417" y="3040938"/>
            <a:ext cx="7699599" cy="4563510"/>
            <a:chOff x="0" y="0"/>
            <a:chExt cx="11589912" cy="6869277"/>
          </a:xfrm>
        </p:grpSpPr>
        <p:sp>
          <p:nvSpPr>
            <p:cNvPr id="14" name="Freeform 14"/>
            <p:cNvSpPr/>
            <p:nvPr/>
          </p:nvSpPr>
          <p:spPr>
            <a:xfrm>
              <a:off x="0" y="0"/>
              <a:ext cx="11589893" cy="6869271"/>
            </a:xfrm>
            <a:custGeom>
              <a:avLst/>
              <a:gdLst/>
              <a:ahLst/>
              <a:cxnLst/>
              <a:rect l="l" t="t" r="r" b="b"/>
              <a:pathLst>
                <a:path w="11589893" h="6869271">
                  <a:moveTo>
                    <a:pt x="176530" y="0"/>
                  </a:moveTo>
                  <a:lnTo>
                    <a:pt x="11413363" y="0"/>
                  </a:lnTo>
                  <a:cubicBezTo>
                    <a:pt x="11460226" y="0"/>
                    <a:pt x="11505057" y="18195"/>
                    <a:pt x="11538204" y="50721"/>
                  </a:cubicBezTo>
                  <a:cubicBezTo>
                    <a:pt x="11571351" y="83247"/>
                    <a:pt x="11589893" y="127239"/>
                    <a:pt x="11589893" y="173224"/>
                  </a:cubicBezTo>
                  <a:lnTo>
                    <a:pt x="11589893" y="6696046"/>
                  </a:lnTo>
                  <a:cubicBezTo>
                    <a:pt x="11589893" y="6742032"/>
                    <a:pt x="11571351" y="6786023"/>
                    <a:pt x="11538204" y="6818550"/>
                  </a:cubicBezTo>
                  <a:cubicBezTo>
                    <a:pt x="11505057" y="6851076"/>
                    <a:pt x="11460226" y="6869271"/>
                    <a:pt x="11413363" y="6869271"/>
                  </a:cubicBezTo>
                  <a:lnTo>
                    <a:pt x="176530" y="6869271"/>
                  </a:lnTo>
                  <a:cubicBezTo>
                    <a:pt x="129667" y="6869271"/>
                    <a:pt x="84836" y="6851076"/>
                    <a:pt x="51689" y="6818550"/>
                  </a:cubicBezTo>
                  <a:cubicBezTo>
                    <a:pt x="18542" y="6786023"/>
                    <a:pt x="0" y="6742032"/>
                    <a:pt x="0" y="6696046"/>
                  </a:cubicBezTo>
                  <a:lnTo>
                    <a:pt x="0" y="173224"/>
                  </a:lnTo>
                  <a:cubicBezTo>
                    <a:pt x="0" y="127239"/>
                    <a:pt x="18542" y="83247"/>
                    <a:pt x="51689" y="50721"/>
                  </a:cubicBezTo>
                  <a:cubicBezTo>
                    <a:pt x="84836" y="18195"/>
                    <a:pt x="129794" y="0"/>
                    <a:pt x="176530" y="0"/>
                  </a:cubicBezTo>
                  <a:close/>
                </a:path>
              </a:pathLst>
            </a:custGeom>
            <a:blipFill>
              <a:blip r:embed="rId4"/>
              <a:stretch>
                <a:fillRect t="-13270" b="-13270"/>
              </a:stretch>
            </a:blipFill>
          </p:spPr>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375227"/>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Chapter 2.16 (cont.)</a:t>
              </a:r>
            </a:p>
            <a:p>
              <a:pPr algn="l">
                <a:lnSpc>
                  <a:spcPts val="3499"/>
                </a:lnSpc>
              </a:pPr>
              <a:r>
                <a:rPr lang="en-US" sz="3240">
                  <a:solidFill>
                    <a:srgbClr val="000000"/>
                  </a:solidFill>
                  <a:latin typeface="Calibri (MS) Light"/>
                  <a:ea typeface="Calibri (MS) Light"/>
                  <a:cs typeface="Calibri (MS) Light"/>
                  <a:sym typeface="Calibri (MS) Light"/>
                </a:rPr>
                <a:t>Specific Requirements for Sleep Disorders Centers</a:t>
              </a:r>
            </a:p>
          </p:txBody>
        </p:sp>
      </p:grpSp>
      <p:sp>
        <p:nvSpPr>
          <p:cNvPr id="9" name="TextBox 9"/>
          <p:cNvSpPr txBox="1"/>
          <p:nvPr/>
        </p:nvSpPr>
        <p:spPr>
          <a:xfrm>
            <a:off x="990600" y="2427185"/>
            <a:ext cx="9022080" cy="3324225"/>
          </a:xfrm>
          <a:prstGeom prst="rect">
            <a:avLst/>
          </a:prstGeom>
        </p:spPr>
        <p:txBody>
          <a:bodyPr lIns="0" tIns="0" rIns="0" bIns="0" rtlCol="0" anchor="t">
            <a:spAutoFit/>
          </a:bodyPr>
          <a:lstStyle/>
          <a:p>
            <a:pPr marL="632967" lvl="1" indent="-316484" algn="l">
              <a:lnSpc>
                <a:spcPts val="5249"/>
              </a:lnSpc>
              <a:buFont typeface="Arial"/>
              <a:buChar char="•"/>
            </a:pPr>
            <a:r>
              <a:rPr lang="en-US" sz="3499">
                <a:solidFill>
                  <a:srgbClr val="000000"/>
                </a:solidFill>
                <a:latin typeface="Calibri (MS)"/>
                <a:ea typeface="Calibri (MS)"/>
                <a:cs typeface="Calibri (MS)"/>
                <a:sym typeface="Calibri (MS)"/>
              </a:rPr>
              <a:t>Min support areas include patient toilet (may be shared), staff toilet, staff lounge, soiled holding room, and EVS</a:t>
            </a:r>
          </a:p>
          <a:p>
            <a:pPr marL="633412" lvl="1" indent="-316706" algn="l">
              <a:lnSpc>
                <a:spcPts val="5249"/>
              </a:lnSpc>
              <a:buFont typeface="Arial"/>
              <a:buChar char="•"/>
            </a:pPr>
            <a:r>
              <a:rPr lang="en-US" sz="3499">
                <a:solidFill>
                  <a:srgbClr val="000000"/>
                </a:solidFill>
                <a:latin typeface="Calibri (MS)"/>
                <a:ea typeface="Calibri (MS)"/>
                <a:cs typeface="Calibri (MS)"/>
                <a:sym typeface="Calibri (MS)"/>
              </a:rPr>
              <a:t>Public and admin spaces are dictated by functional program</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715417" y="3040938"/>
            <a:ext cx="7699599" cy="4563510"/>
            <a:chOff x="0" y="0"/>
            <a:chExt cx="11589912" cy="6869277"/>
          </a:xfrm>
        </p:grpSpPr>
        <p:sp>
          <p:nvSpPr>
            <p:cNvPr id="14" name="Freeform 14"/>
            <p:cNvSpPr/>
            <p:nvPr/>
          </p:nvSpPr>
          <p:spPr>
            <a:xfrm>
              <a:off x="0" y="0"/>
              <a:ext cx="11589893" cy="6869271"/>
            </a:xfrm>
            <a:custGeom>
              <a:avLst/>
              <a:gdLst/>
              <a:ahLst/>
              <a:cxnLst/>
              <a:rect l="l" t="t" r="r" b="b"/>
              <a:pathLst>
                <a:path w="11589893" h="6869271">
                  <a:moveTo>
                    <a:pt x="176530" y="0"/>
                  </a:moveTo>
                  <a:lnTo>
                    <a:pt x="11413363" y="0"/>
                  </a:lnTo>
                  <a:cubicBezTo>
                    <a:pt x="11460226" y="0"/>
                    <a:pt x="11505057" y="18195"/>
                    <a:pt x="11538204" y="50721"/>
                  </a:cubicBezTo>
                  <a:cubicBezTo>
                    <a:pt x="11571351" y="83247"/>
                    <a:pt x="11589893" y="127239"/>
                    <a:pt x="11589893" y="173224"/>
                  </a:cubicBezTo>
                  <a:lnTo>
                    <a:pt x="11589893" y="6696046"/>
                  </a:lnTo>
                  <a:cubicBezTo>
                    <a:pt x="11589893" y="6742032"/>
                    <a:pt x="11571351" y="6786023"/>
                    <a:pt x="11538204" y="6818550"/>
                  </a:cubicBezTo>
                  <a:cubicBezTo>
                    <a:pt x="11505057" y="6851076"/>
                    <a:pt x="11460226" y="6869271"/>
                    <a:pt x="11413363" y="6869271"/>
                  </a:cubicBezTo>
                  <a:lnTo>
                    <a:pt x="176530" y="6869271"/>
                  </a:lnTo>
                  <a:cubicBezTo>
                    <a:pt x="129667" y="6869271"/>
                    <a:pt x="84836" y="6851076"/>
                    <a:pt x="51689" y="6818550"/>
                  </a:cubicBezTo>
                  <a:cubicBezTo>
                    <a:pt x="18542" y="6786023"/>
                    <a:pt x="0" y="6742032"/>
                    <a:pt x="0" y="6696046"/>
                  </a:cubicBezTo>
                  <a:lnTo>
                    <a:pt x="0" y="173224"/>
                  </a:lnTo>
                  <a:cubicBezTo>
                    <a:pt x="0" y="127239"/>
                    <a:pt x="18542" y="83247"/>
                    <a:pt x="51689" y="50721"/>
                  </a:cubicBezTo>
                  <a:cubicBezTo>
                    <a:pt x="84836" y="18195"/>
                    <a:pt x="129794" y="0"/>
                    <a:pt x="176530" y="0"/>
                  </a:cubicBezTo>
                  <a:close/>
                </a:path>
              </a:pathLst>
            </a:custGeom>
            <a:blipFill>
              <a:blip r:embed="rId4"/>
              <a:stretch>
                <a:fillRect t="-13270" b="-13270"/>
              </a:stretch>
            </a:blipFill>
          </p:spPr>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sp>
      </p:grpSp>
      <p:grpSp>
        <p:nvGrpSpPr>
          <p:cNvPr id="4" name="Group 4"/>
          <p:cNvGrpSpPr/>
          <p:nvPr/>
        </p:nvGrpSpPr>
        <p:grpSpPr>
          <a:xfrm>
            <a:off x="6258792" y="3296601"/>
            <a:ext cx="3230624" cy="417944"/>
            <a:chOff x="0" y="0"/>
            <a:chExt cx="1017521" cy="131636"/>
          </a:xfrm>
        </p:grpSpPr>
        <p:sp>
          <p:nvSpPr>
            <p:cNvPr id="5" name="Freeform 5"/>
            <p:cNvSpPr/>
            <p:nvPr/>
          </p:nvSpPr>
          <p:spPr>
            <a:xfrm>
              <a:off x="0" y="0"/>
              <a:ext cx="1017521" cy="131636"/>
            </a:xfrm>
            <a:custGeom>
              <a:avLst/>
              <a:gdLst/>
              <a:ahLst/>
              <a:cxnLst/>
              <a:rect l="l" t="t" r="r" b="b"/>
              <a:pathLst>
                <a:path w="1017521" h="131636">
                  <a:moveTo>
                    <a:pt x="0" y="0"/>
                  </a:moveTo>
                  <a:lnTo>
                    <a:pt x="1017521" y="0"/>
                  </a:lnTo>
                  <a:lnTo>
                    <a:pt x="1017521" y="131636"/>
                  </a:lnTo>
                  <a:lnTo>
                    <a:pt x="0" y="131636"/>
                  </a:lnTo>
                  <a:close/>
                </a:path>
              </a:pathLst>
            </a:custGeom>
            <a:solidFill>
              <a:srgbClr val="FFFFFF"/>
            </a:solidFill>
          </p:spPr>
        </p:sp>
        <p:sp>
          <p:nvSpPr>
            <p:cNvPr id="6" name="TextBox 6"/>
            <p:cNvSpPr txBox="1"/>
            <p:nvPr/>
          </p:nvSpPr>
          <p:spPr>
            <a:xfrm>
              <a:off x="0" y="-95250"/>
              <a:ext cx="1017521" cy="226886"/>
            </a:xfrm>
            <a:prstGeom prst="rect">
              <a:avLst/>
            </a:prstGeom>
          </p:spPr>
          <p:txBody>
            <a:bodyPr lIns="50800" tIns="50800" rIns="50800" bIns="50800" rtlCol="0" anchor="ctr"/>
            <a:lstStyle/>
            <a:p>
              <a:pPr algn="ctr">
                <a:lnSpc>
                  <a:spcPts val="3499"/>
                </a:lnSpc>
              </a:pPr>
              <a:endParaRPr/>
            </a:p>
          </p:txBody>
        </p:sp>
      </p:grpSp>
      <p:grpSp>
        <p:nvGrpSpPr>
          <p:cNvPr id="7" name="Group 7"/>
          <p:cNvGrpSpPr/>
          <p:nvPr/>
        </p:nvGrpSpPr>
        <p:grpSpPr>
          <a:xfrm>
            <a:off x="8324379" y="3505573"/>
            <a:ext cx="3230624" cy="417944"/>
            <a:chOff x="0" y="0"/>
            <a:chExt cx="1017521" cy="131636"/>
          </a:xfrm>
        </p:grpSpPr>
        <p:sp>
          <p:nvSpPr>
            <p:cNvPr id="8" name="Freeform 8"/>
            <p:cNvSpPr/>
            <p:nvPr/>
          </p:nvSpPr>
          <p:spPr>
            <a:xfrm>
              <a:off x="0" y="0"/>
              <a:ext cx="1017521" cy="131636"/>
            </a:xfrm>
            <a:custGeom>
              <a:avLst/>
              <a:gdLst/>
              <a:ahLst/>
              <a:cxnLst/>
              <a:rect l="l" t="t" r="r" b="b"/>
              <a:pathLst>
                <a:path w="1017521" h="131636">
                  <a:moveTo>
                    <a:pt x="0" y="0"/>
                  </a:moveTo>
                  <a:lnTo>
                    <a:pt x="1017521" y="0"/>
                  </a:lnTo>
                  <a:lnTo>
                    <a:pt x="1017521" y="131636"/>
                  </a:lnTo>
                  <a:lnTo>
                    <a:pt x="0" y="131636"/>
                  </a:lnTo>
                  <a:close/>
                </a:path>
              </a:pathLst>
            </a:custGeom>
            <a:solidFill>
              <a:srgbClr val="FFFFFF"/>
            </a:solidFill>
          </p:spPr>
        </p:sp>
        <p:sp>
          <p:nvSpPr>
            <p:cNvPr id="9" name="TextBox 9"/>
            <p:cNvSpPr txBox="1"/>
            <p:nvPr/>
          </p:nvSpPr>
          <p:spPr>
            <a:xfrm>
              <a:off x="0" y="-95250"/>
              <a:ext cx="1017521" cy="226886"/>
            </a:xfrm>
            <a:prstGeom prst="rect">
              <a:avLst/>
            </a:prstGeom>
          </p:spPr>
          <p:txBody>
            <a:bodyPr lIns="50800" tIns="50800" rIns="50800" bIns="50800" rtlCol="0" anchor="ctr"/>
            <a:lstStyle/>
            <a:p>
              <a:pPr algn="ctr">
                <a:lnSpc>
                  <a:spcPts val="3499"/>
                </a:lnSpc>
              </a:pPr>
              <a:endParaRPr/>
            </a:p>
          </p:txBody>
        </p:sp>
      </p:grpSp>
      <p:grpSp>
        <p:nvGrpSpPr>
          <p:cNvPr id="10" name="Group 10"/>
          <p:cNvGrpSpPr/>
          <p:nvPr/>
        </p:nvGrpSpPr>
        <p:grpSpPr>
          <a:xfrm>
            <a:off x="7044361" y="5659871"/>
            <a:ext cx="1113433" cy="760388"/>
            <a:chOff x="0" y="0"/>
            <a:chExt cx="350688" cy="239493"/>
          </a:xfrm>
        </p:grpSpPr>
        <p:sp>
          <p:nvSpPr>
            <p:cNvPr id="11" name="Freeform 11"/>
            <p:cNvSpPr/>
            <p:nvPr/>
          </p:nvSpPr>
          <p:spPr>
            <a:xfrm>
              <a:off x="0" y="0"/>
              <a:ext cx="350688" cy="239493"/>
            </a:xfrm>
            <a:custGeom>
              <a:avLst/>
              <a:gdLst/>
              <a:ahLst/>
              <a:cxnLst/>
              <a:rect l="l" t="t" r="r" b="b"/>
              <a:pathLst>
                <a:path w="350688" h="239493">
                  <a:moveTo>
                    <a:pt x="0" y="0"/>
                  </a:moveTo>
                  <a:lnTo>
                    <a:pt x="350688" y="0"/>
                  </a:lnTo>
                  <a:lnTo>
                    <a:pt x="350688" y="239493"/>
                  </a:lnTo>
                  <a:lnTo>
                    <a:pt x="0" y="239493"/>
                  </a:lnTo>
                  <a:close/>
                </a:path>
              </a:pathLst>
            </a:custGeom>
            <a:solidFill>
              <a:srgbClr val="FFFFFF"/>
            </a:solidFill>
          </p:spPr>
        </p:sp>
        <p:sp>
          <p:nvSpPr>
            <p:cNvPr id="12" name="TextBox 12"/>
            <p:cNvSpPr txBox="1"/>
            <p:nvPr/>
          </p:nvSpPr>
          <p:spPr>
            <a:xfrm>
              <a:off x="0" y="-95250"/>
              <a:ext cx="350688" cy="334743"/>
            </a:xfrm>
            <a:prstGeom prst="rect">
              <a:avLst/>
            </a:prstGeom>
          </p:spPr>
          <p:txBody>
            <a:bodyPr lIns="50800" tIns="50800" rIns="50800" bIns="50800" rtlCol="0" anchor="ctr"/>
            <a:lstStyle/>
            <a:p>
              <a:pPr algn="ctr">
                <a:lnSpc>
                  <a:spcPts val="3499"/>
                </a:lnSpc>
              </a:pPr>
              <a:endParaRPr/>
            </a:p>
          </p:txBody>
        </p:sp>
      </p:grpSp>
      <p:grpSp>
        <p:nvGrpSpPr>
          <p:cNvPr id="13" name="Group 13"/>
          <p:cNvGrpSpPr/>
          <p:nvPr/>
        </p:nvGrpSpPr>
        <p:grpSpPr>
          <a:xfrm>
            <a:off x="8563027" y="5491719"/>
            <a:ext cx="1492359" cy="760388"/>
            <a:chOff x="0" y="0"/>
            <a:chExt cx="470035" cy="239493"/>
          </a:xfrm>
        </p:grpSpPr>
        <p:sp>
          <p:nvSpPr>
            <p:cNvPr id="14" name="Freeform 14"/>
            <p:cNvSpPr/>
            <p:nvPr/>
          </p:nvSpPr>
          <p:spPr>
            <a:xfrm>
              <a:off x="0" y="0"/>
              <a:ext cx="470035" cy="239493"/>
            </a:xfrm>
            <a:custGeom>
              <a:avLst/>
              <a:gdLst/>
              <a:ahLst/>
              <a:cxnLst/>
              <a:rect l="l" t="t" r="r" b="b"/>
              <a:pathLst>
                <a:path w="470035" h="239493">
                  <a:moveTo>
                    <a:pt x="0" y="0"/>
                  </a:moveTo>
                  <a:lnTo>
                    <a:pt x="470035" y="0"/>
                  </a:lnTo>
                  <a:lnTo>
                    <a:pt x="470035" y="239493"/>
                  </a:lnTo>
                  <a:lnTo>
                    <a:pt x="0" y="239493"/>
                  </a:lnTo>
                  <a:close/>
                </a:path>
              </a:pathLst>
            </a:custGeom>
            <a:solidFill>
              <a:srgbClr val="FFFFFF"/>
            </a:solidFill>
          </p:spPr>
        </p:sp>
        <p:sp>
          <p:nvSpPr>
            <p:cNvPr id="15" name="TextBox 15"/>
            <p:cNvSpPr txBox="1"/>
            <p:nvPr/>
          </p:nvSpPr>
          <p:spPr>
            <a:xfrm>
              <a:off x="0" y="-95250"/>
              <a:ext cx="470035" cy="334743"/>
            </a:xfrm>
            <a:prstGeom prst="rect">
              <a:avLst/>
            </a:prstGeom>
          </p:spPr>
          <p:txBody>
            <a:bodyPr lIns="50800" tIns="50800" rIns="50800" bIns="50800" rtlCol="0" anchor="ctr"/>
            <a:lstStyle/>
            <a:p>
              <a:pPr algn="ctr">
                <a:lnSpc>
                  <a:spcPts val="3499"/>
                </a:lnSpc>
              </a:pPr>
              <a:endParaRPr/>
            </a:p>
          </p:txBody>
        </p:sp>
      </p:grpSp>
      <p:sp>
        <p:nvSpPr>
          <p:cNvPr id="16" name="Freeform 16"/>
          <p:cNvSpPr/>
          <p:nvPr/>
        </p:nvSpPr>
        <p:spPr>
          <a:xfrm>
            <a:off x="5732157" y="2364049"/>
            <a:ext cx="7206233" cy="6775963"/>
          </a:xfrm>
          <a:custGeom>
            <a:avLst/>
            <a:gdLst/>
            <a:ahLst/>
            <a:cxnLst/>
            <a:rect l="l" t="t" r="r" b="b"/>
            <a:pathLst>
              <a:path w="7206233" h="6775963">
                <a:moveTo>
                  <a:pt x="0" y="0"/>
                </a:moveTo>
                <a:lnTo>
                  <a:pt x="7206233" y="0"/>
                </a:lnTo>
                <a:lnTo>
                  <a:pt x="7206233" y="6775963"/>
                </a:lnTo>
                <a:lnTo>
                  <a:pt x="0" y="6775963"/>
                </a:lnTo>
                <a:lnTo>
                  <a:pt x="0" y="0"/>
                </a:lnTo>
                <a:close/>
              </a:path>
            </a:pathLst>
          </a:custGeom>
          <a:blipFill>
            <a:blip r:embed="rId4"/>
            <a:stretch>
              <a:fillRect t="-3153" b="-3329"/>
            </a:stretch>
          </a:blipFill>
        </p:spPr>
      </p:sp>
      <p:sp>
        <p:nvSpPr>
          <p:cNvPr id="17" name="Freeform 17"/>
          <p:cNvSpPr/>
          <p:nvPr/>
        </p:nvSpPr>
        <p:spPr>
          <a:xfrm>
            <a:off x="5525868" y="3526330"/>
            <a:ext cx="2798511" cy="863888"/>
          </a:xfrm>
          <a:custGeom>
            <a:avLst/>
            <a:gdLst/>
            <a:ahLst/>
            <a:cxnLst/>
            <a:rect l="l" t="t" r="r" b="b"/>
            <a:pathLst>
              <a:path w="2798511" h="863888">
                <a:moveTo>
                  <a:pt x="0" y="0"/>
                </a:moveTo>
                <a:lnTo>
                  <a:pt x="2798511" y="0"/>
                </a:lnTo>
                <a:lnTo>
                  <a:pt x="2798511" y="863888"/>
                </a:lnTo>
                <a:lnTo>
                  <a:pt x="0" y="863888"/>
                </a:lnTo>
                <a:lnTo>
                  <a:pt x="0" y="0"/>
                </a:lnTo>
                <a:close/>
              </a:path>
            </a:pathLst>
          </a:custGeom>
          <a:blipFill>
            <a:blip r:embed="rId5"/>
            <a:stretch>
              <a:fillRect/>
            </a:stretch>
          </a:blipFill>
        </p:spPr>
      </p:sp>
      <p:sp>
        <p:nvSpPr>
          <p:cNvPr id="18" name="Freeform 18"/>
          <p:cNvSpPr/>
          <p:nvPr/>
        </p:nvSpPr>
        <p:spPr>
          <a:xfrm rot="699982">
            <a:off x="9880498" y="6036474"/>
            <a:ext cx="2959256" cy="1428571"/>
          </a:xfrm>
          <a:custGeom>
            <a:avLst/>
            <a:gdLst/>
            <a:ahLst/>
            <a:cxnLst/>
            <a:rect l="l" t="t" r="r" b="b"/>
            <a:pathLst>
              <a:path w="2959256" h="1428571">
                <a:moveTo>
                  <a:pt x="0" y="0"/>
                </a:moveTo>
                <a:lnTo>
                  <a:pt x="2959257" y="0"/>
                </a:lnTo>
                <a:lnTo>
                  <a:pt x="2959257" y="1428570"/>
                </a:lnTo>
                <a:lnTo>
                  <a:pt x="0" y="1428570"/>
                </a:lnTo>
                <a:lnTo>
                  <a:pt x="0" y="0"/>
                </a:lnTo>
                <a:close/>
              </a:path>
            </a:pathLst>
          </a:custGeom>
          <a:blipFill>
            <a:blip r:embed="rId6"/>
            <a:stretch>
              <a:fillRect r="-2445"/>
            </a:stretch>
          </a:blipFill>
        </p:spPr>
      </p:sp>
      <p:sp>
        <p:nvSpPr>
          <p:cNvPr id="19" name="TextBox 19"/>
          <p:cNvSpPr txBox="1"/>
          <p:nvPr/>
        </p:nvSpPr>
        <p:spPr>
          <a:xfrm>
            <a:off x="1193907" y="1262218"/>
            <a:ext cx="16230600" cy="958851"/>
          </a:xfrm>
          <a:prstGeom prst="rect">
            <a:avLst/>
          </a:prstGeom>
        </p:spPr>
        <p:txBody>
          <a:bodyPr lIns="0" tIns="0" rIns="0" bIns="0" rtlCol="0" anchor="t">
            <a:spAutoFit/>
          </a:bodyPr>
          <a:lstStyle/>
          <a:p>
            <a:pPr algn="l">
              <a:lnSpc>
                <a:spcPts val="6999"/>
              </a:lnSpc>
              <a:spcBef>
                <a:spcPct val="0"/>
              </a:spcBef>
            </a:pPr>
            <a:r>
              <a:rPr lang="en-US" sz="4999">
                <a:solidFill>
                  <a:srgbClr val="000000"/>
                </a:solidFill>
                <a:latin typeface="Calibri (MS)"/>
                <a:ea typeface="Calibri (MS)"/>
                <a:cs typeface="Calibri (MS)"/>
                <a:sym typeface="Calibri (MS)"/>
              </a:rPr>
              <a:t>Your involvement in 2030! </a:t>
            </a:r>
          </a:p>
        </p:txBody>
      </p:sp>
      <p:sp>
        <p:nvSpPr>
          <p:cNvPr id="20" name="TextBox 20"/>
          <p:cNvSpPr txBox="1"/>
          <p:nvPr/>
        </p:nvSpPr>
        <p:spPr>
          <a:xfrm>
            <a:off x="1028699" y="426138"/>
            <a:ext cx="6572379" cy="1152525"/>
          </a:xfrm>
          <a:prstGeom prst="rect">
            <a:avLst/>
          </a:prstGeom>
        </p:spPr>
        <p:txBody>
          <a:bodyPr lIns="0" tIns="0" rIns="0" bIns="0" rtlCol="0" anchor="t">
            <a:spAutoFit/>
          </a:bodyPr>
          <a:lstStyle/>
          <a:p>
            <a:pPr algn="l">
              <a:lnSpc>
                <a:spcPts val="8400"/>
              </a:lnSpc>
              <a:spcBef>
                <a:spcPct val="0"/>
              </a:spcBef>
            </a:pPr>
            <a:r>
              <a:rPr lang="en-US" sz="6000" b="1">
                <a:solidFill>
                  <a:srgbClr val="000000"/>
                </a:solidFill>
                <a:latin typeface="Calibri (MS) Bold"/>
                <a:ea typeface="Calibri (MS) Bold"/>
                <a:cs typeface="Calibri (MS) Bold"/>
                <a:sym typeface="Calibri (MS) Bold"/>
              </a:rPr>
              <a:t>What’s next?</a:t>
            </a:r>
          </a:p>
        </p:txBody>
      </p:sp>
      <p:sp>
        <p:nvSpPr>
          <p:cNvPr id="21" name="TextBox 21"/>
          <p:cNvSpPr txBox="1"/>
          <p:nvPr/>
        </p:nvSpPr>
        <p:spPr>
          <a:xfrm>
            <a:off x="783533" y="3191826"/>
            <a:ext cx="5199302" cy="1537931"/>
          </a:xfrm>
          <a:prstGeom prst="rect">
            <a:avLst/>
          </a:prstGeom>
        </p:spPr>
        <p:txBody>
          <a:bodyPr lIns="0" tIns="0" rIns="0" bIns="0" rtlCol="0" anchor="t">
            <a:spAutoFit/>
          </a:bodyPr>
          <a:lstStyle/>
          <a:p>
            <a:pPr algn="ctr">
              <a:lnSpc>
                <a:spcPts val="3980"/>
              </a:lnSpc>
            </a:pPr>
            <a:r>
              <a:rPr lang="en-US" sz="2843">
                <a:solidFill>
                  <a:srgbClr val="000000"/>
                </a:solidFill>
                <a:latin typeface="Calibri (MS)"/>
                <a:ea typeface="Calibri (MS)"/>
                <a:cs typeface="Calibri (MS)"/>
                <a:sym typeface="Calibri (MS)"/>
              </a:rPr>
              <a:t>Write a proposal to</a:t>
            </a:r>
          </a:p>
          <a:p>
            <a:pPr algn="ctr">
              <a:lnSpc>
                <a:spcPts val="3980"/>
              </a:lnSpc>
            </a:pPr>
            <a:r>
              <a:rPr lang="en-US" sz="2843">
                <a:solidFill>
                  <a:srgbClr val="000000"/>
                </a:solidFill>
                <a:latin typeface="Calibri (MS)"/>
                <a:ea typeface="Calibri (MS)"/>
                <a:cs typeface="Calibri (MS)"/>
                <a:sym typeface="Calibri (MS)"/>
              </a:rPr>
              <a:t>help improve the code </a:t>
            </a:r>
          </a:p>
          <a:p>
            <a:pPr algn="ctr">
              <a:lnSpc>
                <a:spcPts val="3980"/>
              </a:lnSpc>
            </a:pPr>
            <a:r>
              <a:rPr lang="en-US" sz="2843">
                <a:solidFill>
                  <a:srgbClr val="000000"/>
                </a:solidFill>
                <a:latin typeface="Calibri (MS)"/>
                <a:ea typeface="Calibri (MS)"/>
                <a:cs typeface="Calibri (MS)"/>
                <a:sym typeface="Calibri (MS)"/>
              </a:rPr>
              <a:t>and health care environments! </a:t>
            </a:r>
          </a:p>
        </p:txBody>
      </p:sp>
      <p:sp>
        <p:nvSpPr>
          <p:cNvPr id="22" name="TextBox 22"/>
          <p:cNvSpPr txBox="1"/>
          <p:nvPr/>
        </p:nvSpPr>
        <p:spPr>
          <a:xfrm>
            <a:off x="12534652" y="6180301"/>
            <a:ext cx="4136626" cy="1036140"/>
          </a:xfrm>
          <a:prstGeom prst="rect">
            <a:avLst/>
          </a:prstGeom>
        </p:spPr>
        <p:txBody>
          <a:bodyPr lIns="0" tIns="0" rIns="0" bIns="0" rtlCol="0" anchor="t">
            <a:spAutoFit/>
          </a:bodyPr>
          <a:lstStyle/>
          <a:p>
            <a:pPr algn="ctr">
              <a:lnSpc>
                <a:spcPts val="3980"/>
              </a:lnSpc>
            </a:pPr>
            <a:r>
              <a:rPr lang="en-US" sz="2843">
                <a:solidFill>
                  <a:srgbClr val="000000"/>
                </a:solidFill>
                <a:latin typeface="Calibri (MS)"/>
                <a:ea typeface="Calibri (MS)"/>
                <a:cs typeface="Calibri (MS)"/>
                <a:sym typeface="Calibri (MS)"/>
              </a:rPr>
              <a:t>Review the draft and provide comments.</a:t>
            </a:r>
          </a:p>
        </p:txBody>
      </p:sp>
      <p:sp>
        <p:nvSpPr>
          <p:cNvPr id="23" name="Freeform 23"/>
          <p:cNvSpPr/>
          <p:nvPr/>
        </p:nvSpPr>
        <p:spPr>
          <a:xfrm>
            <a:off x="15292231" y="664263"/>
            <a:ext cx="1967069" cy="926352"/>
          </a:xfrm>
          <a:custGeom>
            <a:avLst/>
            <a:gdLst/>
            <a:ahLst/>
            <a:cxnLst/>
            <a:rect l="l" t="t" r="r" b="b"/>
            <a:pathLst>
              <a:path w="1967069" h="926352">
                <a:moveTo>
                  <a:pt x="0" y="0"/>
                </a:moveTo>
                <a:lnTo>
                  <a:pt x="1967069" y="0"/>
                </a:lnTo>
                <a:lnTo>
                  <a:pt x="1967069" y="926352"/>
                </a:lnTo>
                <a:lnTo>
                  <a:pt x="0" y="926352"/>
                </a:lnTo>
                <a:lnTo>
                  <a:pt x="0" y="0"/>
                </a:lnTo>
                <a:close/>
              </a:path>
            </a:pathLst>
          </a:custGeom>
          <a:blipFill>
            <a:blip r:embed="rId7"/>
            <a:stretch>
              <a:fillRect/>
            </a:stretch>
          </a:blipFill>
        </p:spPr>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sp>
      </p:grpSp>
      <p:grpSp>
        <p:nvGrpSpPr>
          <p:cNvPr id="4" name="Group 4"/>
          <p:cNvGrpSpPr/>
          <p:nvPr/>
        </p:nvGrpSpPr>
        <p:grpSpPr>
          <a:xfrm>
            <a:off x="1168004" y="2872244"/>
            <a:ext cx="2720498" cy="2720498"/>
            <a:chOff x="0" y="0"/>
            <a:chExt cx="812800" cy="812800"/>
          </a:xfrm>
        </p:grpSpPr>
        <p:sp>
          <p:nvSpPr>
            <p:cNvPr id="5" name="Freeform 5"/>
            <p:cNvSpPr/>
            <p:nvPr/>
          </p:nvSpPr>
          <p:spPr>
            <a:xfrm>
              <a:off x="0" y="0"/>
              <a:ext cx="812800" cy="812800"/>
            </a:xfrm>
            <a:custGeom>
              <a:avLst/>
              <a:gdLst/>
              <a:ahLst/>
              <a:cxnLst/>
              <a:rect l="l" t="t" r="r" b="b"/>
              <a:pathLst>
                <a:path w="812800" h="812800">
                  <a:moveTo>
                    <a:pt x="71144" y="0"/>
                  </a:moveTo>
                  <a:lnTo>
                    <a:pt x="741656" y="0"/>
                  </a:lnTo>
                  <a:cubicBezTo>
                    <a:pt x="780948" y="0"/>
                    <a:pt x="812800" y="31852"/>
                    <a:pt x="812800" y="71144"/>
                  </a:cubicBezTo>
                  <a:lnTo>
                    <a:pt x="812800" y="741656"/>
                  </a:lnTo>
                  <a:cubicBezTo>
                    <a:pt x="812800" y="780948"/>
                    <a:pt x="780948" y="812800"/>
                    <a:pt x="741656" y="812800"/>
                  </a:cubicBezTo>
                  <a:lnTo>
                    <a:pt x="71144" y="812800"/>
                  </a:lnTo>
                  <a:cubicBezTo>
                    <a:pt x="31852" y="812800"/>
                    <a:pt x="0" y="780948"/>
                    <a:pt x="0" y="741656"/>
                  </a:cubicBezTo>
                  <a:lnTo>
                    <a:pt x="0" y="71144"/>
                  </a:lnTo>
                  <a:cubicBezTo>
                    <a:pt x="0" y="31852"/>
                    <a:pt x="31852" y="0"/>
                    <a:pt x="71144" y="0"/>
                  </a:cubicBezTo>
                  <a:close/>
                </a:path>
              </a:pathLst>
            </a:custGeom>
            <a:blipFill>
              <a:blip r:embed="rId4"/>
              <a:stretch>
                <a:fillRect/>
              </a:stretch>
            </a:blipFill>
            <a:ln w="95250" cap="rnd">
              <a:solidFill>
                <a:srgbClr val="6EC1D9"/>
              </a:solidFill>
              <a:prstDash val="solid"/>
              <a:round/>
            </a:ln>
          </p:spPr>
        </p:sp>
      </p:grpSp>
      <p:grpSp>
        <p:nvGrpSpPr>
          <p:cNvPr id="6" name="Group 6"/>
          <p:cNvGrpSpPr/>
          <p:nvPr/>
        </p:nvGrpSpPr>
        <p:grpSpPr>
          <a:xfrm>
            <a:off x="4340713" y="2872244"/>
            <a:ext cx="2720498" cy="2720498"/>
            <a:chOff x="0" y="0"/>
            <a:chExt cx="812800" cy="812800"/>
          </a:xfrm>
        </p:grpSpPr>
        <p:sp>
          <p:nvSpPr>
            <p:cNvPr id="7" name="Freeform 7"/>
            <p:cNvSpPr/>
            <p:nvPr/>
          </p:nvSpPr>
          <p:spPr>
            <a:xfrm>
              <a:off x="0" y="0"/>
              <a:ext cx="812800" cy="812800"/>
            </a:xfrm>
            <a:custGeom>
              <a:avLst/>
              <a:gdLst/>
              <a:ahLst/>
              <a:cxnLst/>
              <a:rect l="l" t="t" r="r" b="b"/>
              <a:pathLst>
                <a:path w="812800" h="812800">
                  <a:moveTo>
                    <a:pt x="71144" y="0"/>
                  </a:moveTo>
                  <a:lnTo>
                    <a:pt x="741656" y="0"/>
                  </a:lnTo>
                  <a:cubicBezTo>
                    <a:pt x="780948" y="0"/>
                    <a:pt x="812800" y="31852"/>
                    <a:pt x="812800" y="71144"/>
                  </a:cubicBezTo>
                  <a:lnTo>
                    <a:pt x="812800" y="741656"/>
                  </a:lnTo>
                  <a:cubicBezTo>
                    <a:pt x="812800" y="780948"/>
                    <a:pt x="780948" y="812800"/>
                    <a:pt x="741656" y="812800"/>
                  </a:cubicBezTo>
                  <a:lnTo>
                    <a:pt x="71144" y="812800"/>
                  </a:lnTo>
                  <a:cubicBezTo>
                    <a:pt x="31852" y="812800"/>
                    <a:pt x="0" y="780948"/>
                    <a:pt x="0" y="741656"/>
                  </a:cubicBezTo>
                  <a:lnTo>
                    <a:pt x="0" y="71144"/>
                  </a:lnTo>
                  <a:cubicBezTo>
                    <a:pt x="0" y="31852"/>
                    <a:pt x="31852" y="0"/>
                    <a:pt x="71144" y="0"/>
                  </a:cubicBezTo>
                  <a:close/>
                </a:path>
              </a:pathLst>
            </a:custGeom>
            <a:blipFill>
              <a:blip r:embed="rId5"/>
              <a:stretch>
                <a:fillRect l="-11538" r="-11538"/>
              </a:stretch>
            </a:blipFill>
            <a:ln w="95250" cap="rnd">
              <a:solidFill>
                <a:srgbClr val="6EC1D9"/>
              </a:solidFill>
              <a:prstDash val="solid"/>
              <a:round/>
            </a:ln>
          </p:spPr>
        </p:sp>
      </p:grpSp>
      <p:grpSp>
        <p:nvGrpSpPr>
          <p:cNvPr id="8" name="Group 8"/>
          <p:cNvGrpSpPr/>
          <p:nvPr/>
        </p:nvGrpSpPr>
        <p:grpSpPr>
          <a:xfrm>
            <a:off x="7513423" y="2872244"/>
            <a:ext cx="2824773" cy="2824773"/>
            <a:chOff x="0" y="0"/>
            <a:chExt cx="812800" cy="812800"/>
          </a:xfrm>
        </p:grpSpPr>
        <p:sp>
          <p:nvSpPr>
            <p:cNvPr id="9" name="Freeform 9"/>
            <p:cNvSpPr/>
            <p:nvPr/>
          </p:nvSpPr>
          <p:spPr>
            <a:xfrm>
              <a:off x="0" y="0"/>
              <a:ext cx="812800" cy="812800"/>
            </a:xfrm>
            <a:custGeom>
              <a:avLst/>
              <a:gdLst/>
              <a:ahLst/>
              <a:cxnLst/>
              <a:rect l="l" t="t" r="r" b="b"/>
              <a:pathLst>
                <a:path w="812800" h="812800">
                  <a:moveTo>
                    <a:pt x="109629" y="0"/>
                  </a:moveTo>
                  <a:lnTo>
                    <a:pt x="703171" y="0"/>
                  </a:lnTo>
                  <a:cubicBezTo>
                    <a:pt x="763717" y="0"/>
                    <a:pt x="812800" y="49083"/>
                    <a:pt x="812800" y="109629"/>
                  </a:cubicBezTo>
                  <a:lnTo>
                    <a:pt x="812800" y="703171"/>
                  </a:lnTo>
                  <a:cubicBezTo>
                    <a:pt x="812800" y="763717"/>
                    <a:pt x="763717" y="812800"/>
                    <a:pt x="703171" y="812800"/>
                  </a:cubicBezTo>
                  <a:lnTo>
                    <a:pt x="109629" y="812800"/>
                  </a:lnTo>
                  <a:cubicBezTo>
                    <a:pt x="49083" y="812800"/>
                    <a:pt x="0" y="763717"/>
                    <a:pt x="0" y="703171"/>
                  </a:cubicBezTo>
                  <a:lnTo>
                    <a:pt x="0" y="109629"/>
                  </a:lnTo>
                  <a:cubicBezTo>
                    <a:pt x="0" y="49083"/>
                    <a:pt x="49083" y="0"/>
                    <a:pt x="109629" y="0"/>
                  </a:cubicBezTo>
                  <a:close/>
                </a:path>
              </a:pathLst>
            </a:custGeom>
            <a:blipFill>
              <a:blip r:embed="rId6"/>
              <a:stretch>
                <a:fillRect l="-5220" r="-5220"/>
              </a:stretch>
            </a:blipFill>
            <a:ln w="95250" cap="rnd">
              <a:solidFill>
                <a:srgbClr val="6EC1D9"/>
              </a:solidFill>
              <a:prstDash val="solid"/>
              <a:round/>
            </a:ln>
          </p:spPr>
        </p:sp>
      </p:grpSp>
      <p:grpSp>
        <p:nvGrpSpPr>
          <p:cNvPr id="10" name="Group 10"/>
          <p:cNvGrpSpPr/>
          <p:nvPr/>
        </p:nvGrpSpPr>
        <p:grpSpPr>
          <a:xfrm>
            <a:off x="10785870" y="2872244"/>
            <a:ext cx="2720498" cy="2720498"/>
            <a:chOff x="0" y="0"/>
            <a:chExt cx="812800" cy="812800"/>
          </a:xfrm>
        </p:grpSpPr>
        <p:sp>
          <p:nvSpPr>
            <p:cNvPr id="11" name="Freeform 11"/>
            <p:cNvSpPr/>
            <p:nvPr/>
          </p:nvSpPr>
          <p:spPr>
            <a:xfrm>
              <a:off x="0" y="0"/>
              <a:ext cx="812800" cy="812800"/>
            </a:xfrm>
            <a:custGeom>
              <a:avLst/>
              <a:gdLst/>
              <a:ahLst/>
              <a:cxnLst/>
              <a:rect l="l" t="t" r="r" b="b"/>
              <a:pathLst>
                <a:path w="812800" h="812800">
                  <a:moveTo>
                    <a:pt x="71144" y="0"/>
                  </a:moveTo>
                  <a:lnTo>
                    <a:pt x="741656" y="0"/>
                  </a:lnTo>
                  <a:cubicBezTo>
                    <a:pt x="780948" y="0"/>
                    <a:pt x="812800" y="31852"/>
                    <a:pt x="812800" y="71144"/>
                  </a:cubicBezTo>
                  <a:lnTo>
                    <a:pt x="812800" y="741656"/>
                  </a:lnTo>
                  <a:cubicBezTo>
                    <a:pt x="812800" y="780948"/>
                    <a:pt x="780948" y="812800"/>
                    <a:pt x="741656" y="812800"/>
                  </a:cubicBezTo>
                  <a:lnTo>
                    <a:pt x="71144" y="812800"/>
                  </a:lnTo>
                  <a:cubicBezTo>
                    <a:pt x="31852" y="812800"/>
                    <a:pt x="0" y="780948"/>
                    <a:pt x="0" y="741656"/>
                  </a:cubicBezTo>
                  <a:lnTo>
                    <a:pt x="0" y="71144"/>
                  </a:lnTo>
                  <a:cubicBezTo>
                    <a:pt x="0" y="31852"/>
                    <a:pt x="31852" y="0"/>
                    <a:pt x="71144" y="0"/>
                  </a:cubicBezTo>
                  <a:close/>
                </a:path>
              </a:pathLst>
            </a:custGeom>
            <a:blipFill>
              <a:blip r:embed="rId7"/>
              <a:stretch>
                <a:fillRect r="-2080" b="-36335"/>
              </a:stretch>
            </a:blipFill>
            <a:ln w="95250" cap="rnd">
              <a:solidFill>
                <a:srgbClr val="6EC1D9"/>
              </a:solidFill>
              <a:prstDash val="solid"/>
              <a:round/>
            </a:ln>
          </p:spPr>
        </p:sp>
      </p:grpSp>
      <p:grpSp>
        <p:nvGrpSpPr>
          <p:cNvPr id="12" name="Group 12"/>
          <p:cNvGrpSpPr/>
          <p:nvPr/>
        </p:nvGrpSpPr>
        <p:grpSpPr>
          <a:xfrm>
            <a:off x="13954044" y="2872244"/>
            <a:ext cx="2720498" cy="2720498"/>
            <a:chOff x="0" y="0"/>
            <a:chExt cx="812800" cy="812800"/>
          </a:xfrm>
        </p:grpSpPr>
        <p:sp>
          <p:nvSpPr>
            <p:cNvPr id="13" name="Freeform 13"/>
            <p:cNvSpPr/>
            <p:nvPr/>
          </p:nvSpPr>
          <p:spPr>
            <a:xfrm>
              <a:off x="0" y="0"/>
              <a:ext cx="812800" cy="812800"/>
            </a:xfrm>
            <a:custGeom>
              <a:avLst/>
              <a:gdLst/>
              <a:ahLst/>
              <a:cxnLst/>
              <a:rect l="l" t="t" r="r" b="b"/>
              <a:pathLst>
                <a:path w="812800" h="812800">
                  <a:moveTo>
                    <a:pt x="71144" y="0"/>
                  </a:moveTo>
                  <a:lnTo>
                    <a:pt x="741656" y="0"/>
                  </a:lnTo>
                  <a:cubicBezTo>
                    <a:pt x="780948" y="0"/>
                    <a:pt x="812800" y="31852"/>
                    <a:pt x="812800" y="71144"/>
                  </a:cubicBezTo>
                  <a:lnTo>
                    <a:pt x="812800" y="741656"/>
                  </a:lnTo>
                  <a:cubicBezTo>
                    <a:pt x="812800" y="780948"/>
                    <a:pt x="780948" y="812800"/>
                    <a:pt x="741656" y="812800"/>
                  </a:cubicBezTo>
                  <a:lnTo>
                    <a:pt x="71144" y="812800"/>
                  </a:lnTo>
                  <a:cubicBezTo>
                    <a:pt x="31852" y="812800"/>
                    <a:pt x="0" y="780948"/>
                    <a:pt x="0" y="741656"/>
                  </a:cubicBezTo>
                  <a:lnTo>
                    <a:pt x="0" y="71144"/>
                  </a:lnTo>
                  <a:cubicBezTo>
                    <a:pt x="0" y="31852"/>
                    <a:pt x="31852" y="0"/>
                    <a:pt x="71144" y="0"/>
                  </a:cubicBezTo>
                  <a:close/>
                </a:path>
              </a:pathLst>
            </a:custGeom>
            <a:blipFill>
              <a:blip r:embed="rId8"/>
              <a:stretch>
                <a:fillRect l="-13259" r="-13259"/>
              </a:stretch>
            </a:blipFill>
            <a:ln w="95250" cap="rnd">
              <a:solidFill>
                <a:srgbClr val="6EC1D9"/>
              </a:solidFill>
              <a:prstDash val="solid"/>
              <a:round/>
            </a:ln>
          </p:spPr>
        </p:sp>
      </p:grpSp>
      <p:sp>
        <p:nvSpPr>
          <p:cNvPr id="14" name="Freeform 14"/>
          <p:cNvSpPr/>
          <p:nvPr/>
        </p:nvSpPr>
        <p:spPr>
          <a:xfrm>
            <a:off x="5905265" y="1890119"/>
            <a:ext cx="1608158" cy="1608158"/>
          </a:xfrm>
          <a:custGeom>
            <a:avLst/>
            <a:gdLst/>
            <a:ahLst/>
            <a:cxnLst/>
            <a:rect l="l" t="t" r="r" b="b"/>
            <a:pathLst>
              <a:path w="1608158" h="1608158">
                <a:moveTo>
                  <a:pt x="0" y="0"/>
                </a:moveTo>
                <a:lnTo>
                  <a:pt x="1608158" y="0"/>
                </a:lnTo>
                <a:lnTo>
                  <a:pt x="1608158" y="1608157"/>
                </a:lnTo>
                <a:lnTo>
                  <a:pt x="0" y="16081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2321396" y="1890119"/>
            <a:ext cx="1632648" cy="1608158"/>
          </a:xfrm>
          <a:custGeom>
            <a:avLst/>
            <a:gdLst/>
            <a:ahLst/>
            <a:cxnLst/>
            <a:rect l="l" t="t" r="r" b="b"/>
            <a:pathLst>
              <a:path w="1632648" h="1608158">
                <a:moveTo>
                  <a:pt x="0" y="0"/>
                </a:moveTo>
                <a:lnTo>
                  <a:pt x="1632648" y="0"/>
                </a:lnTo>
                <a:lnTo>
                  <a:pt x="1632648" y="1608157"/>
                </a:lnTo>
                <a:lnTo>
                  <a:pt x="0" y="16081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TextBox 16"/>
          <p:cNvSpPr txBox="1"/>
          <p:nvPr/>
        </p:nvSpPr>
        <p:spPr>
          <a:xfrm>
            <a:off x="1028699" y="426138"/>
            <a:ext cx="13155769" cy="1152525"/>
          </a:xfrm>
          <a:prstGeom prst="rect">
            <a:avLst/>
          </a:prstGeom>
        </p:spPr>
        <p:txBody>
          <a:bodyPr lIns="0" tIns="0" rIns="0" bIns="0" rtlCol="0" anchor="t">
            <a:spAutoFit/>
          </a:bodyPr>
          <a:lstStyle/>
          <a:p>
            <a:pPr algn="l">
              <a:lnSpc>
                <a:spcPts val="8400"/>
              </a:lnSpc>
              <a:spcBef>
                <a:spcPct val="0"/>
              </a:spcBef>
            </a:pPr>
            <a:r>
              <a:rPr lang="en-US" sz="6000" b="1">
                <a:solidFill>
                  <a:srgbClr val="000000"/>
                </a:solidFill>
                <a:latin typeface="Calibri (MS) Bold"/>
                <a:ea typeface="Calibri (MS) Bold"/>
                <a:cs typeface="Calibri (MS) Bold"/>
                <a:sym typeface="Calibri (MS) Bold"/>
              </a:rPr>
              <a:t>Continue learning with FGI  </a:t>
            </a:r>
          </a:p>
        </p:txBody>
      </p:sp>
      <p:sp>
        <p:nvSpPr>
          <p:cNvPr id="17" name="TextBox 17"/>
          <p:cNvSpPr txBox="1"/>
          <p:nvPr/>
        </p:nvSpPr>
        <p:spPr>
          <a:xfrm>
            <a:off x="1028700" y="6214937"/>
            <a:ext cx="3068034" cy="1609725"/>
          </a:xfrm>
          <a:prstGeom prst="rect">
            <a:avLst/>
          </a:prstGeom>
        </p:spPr>
        <p:txBody>
          <a:bodyPr lIns="0" tIns="0" rIns="0" bIns="0" rtlCol="0" anchor="t">
            <a:spAutoFit/>
          </a:bodyPr>
          <a:lstStyle/>
          <a:p>
            <a:pPr algn="ctr">
              <a:lnSpc>
                <a:spcPts val="4199"/>
              </a:lnSpc>
            </a:pPr>
            <a:r>
              <a:rPr lang="en-US" sz="2999" b="1" i="1">
                <a:solidFill>
                  <a:srgbClr val="000000"/>
                </a:solidFill>
                <a:latin typeface="Calibri (MS) Bold Italics"/>
                <a:ea typeface="Calibri (MS) Bold Italics"/>
                <a:cs typeface="Calibri (MS) Bold Italics"/>
                <a:sym typeface="Calibri (MS) Bold Italics"/>
              </a:rPr>
              <a:t>Between </a:t>
            </a:r>
          </a:p>
          <a:p>
            <a:pPr algn="ctr">
              <a:lnSpc>
                <a:spcPts val="4199"/>
              </a:lnSpc>
              <a:spcBef>
                <a:spcPct val="0"/>
              </a:spcBef>
            </a:pPr>
            <a:r>
              <a:rPr lang="en-US" sz="2999" b="1" i="1">
                <a:solidFill>
                  <a:srgbClr val="000000"/>
                </a:solidFill>
                <a:latin typeface="Calibri (MS) Bold Italics"/>
                <a:ea typeface="Calibri (MS) Bold Italics"/>
                <a:cs typeface="Calibri (MS) Bold Italics"/>
                <a:sym typeface="Calibri (MS) Bold Italics"/>
              </a:rPr>
              <a:t>the Lines with FGI</a:t>
            </a:r>
            <a:r>
              <a:rPr lang="en-US" sz="2999" b="1">
                <a:solidFill>
                  <a:srgbClr val="000000"/>
                </a:solidFill>
                <a:latin typeface="Calibri (MS) Bold"/>
                <a:ea typeface="Calibri (MS) Bold"/>
                <a:cs typeface="Calibri (MS) Bold"/>
                <a:sym typeface="Calibri (MS) Bold"/>
              </a:rPr>
              <a:t> Podcast </a:t>
            </a:r>
          </a:p>
        </p:txBody>
      </p:sp>
      <p:sp>
        <p:nvSpPr>
          <p:cNvPr id="18" name="TextBox 18"/>
          <p:cNvSpPr txBox="1"/>
          <p:nvPr/>
        </p:nvSpPr>
        <p:spPr>
          <a:xfrm>
            <a:off x="4340713" y="6214937"/>
            <a:ext cx="3033281" cy="1085850"/>
          </a:xfrm>
          <a:prstGeom prst="rect">
            <a:avLst/>
          </a:prstGeom>
        </p:spPr>
        <p:txBody>
          <a:bodyPr lIns="0" tIns="0" rIns="0" bIns="0" rtlCol="0" anchor="t">
            <a:spAutoFit/>
          </a:bodyPr>
          <a:lstStyle/>
          <a:p>
            <a:pPr algn="ctr">
              <a:lnSpc>
                <a:spcPts val="4199"/>
              </a:lnSpc>
            </a:pPr>
            <a:r>
              <a:rPr lang="en-US" sz="2999" b="1">
                <a:solidFill>
                  <a:srgbClr val="000000"/>
                </a:solidFill>
                <a:latin typeface="Calibri (MS) Bold"/>
                <a:ea typeface="Calibri (MS) Bold"/>
                <a:cs typeface="Calibri (MS) Bold"/>
                <a:sym typeface="Calibri (MS) Bold"/>
              </a:rPr>
              <a:t>FGI’s</a:t>
            </a:r>
          </a:p>
          <a:p>
            <a:pPr algn="ctr">
              <a:lnSpc>
                <a:spcPts val="4199"/>
              </a:lnSpc>
              <a:spcBef>
                <a:spcPct val="0"/>
              </a:spcBef>
            </a:pPr>
            <a:r>
              <a:rPr lang="en-US" sz="2999" b="1">
                <a:solidFill>
                  <a:srgbClr val="000000"/>
                </a:solidFill>
                <a:latin typeface="Calibri (MS) Bold"/>
                <a:ea typeface="Calibri (MS) Bold"/>
                <a:cs typeface="Calibri (MS) Bold"/>
                <a:sym typeface="Calibri (MS) Bold"/>
              </a:rPr>
              <a:t>Education Platform </a:t>
            </a:r>
          </a:p>
        </p:txBody>
      </p:sp>
      <p:sp>
        <p:nvSpPr>
          <p:cNvPr id="19" name="TextBox 19"/>
          <p:cNvSpPr txBox="1"/>
          <p:nvPr/>
        </p:nvSpPr>
        <p:spPr>
          <a:xfrm>
            <a:off x="7565560" y="6214937"/>
            <a:ext cx="2720498" cy="1609725"/>
          </a:xfrm>
          <a:prstGeom prst="rect">
            <a:avLst/>
          </a:prstGeom>
        </p:spPr>
        <p:txBody>
          <a:bodyPr lIns="0" tIns="0" rIns="0" bIns="0" rtlCol="0" anchor="t">
            <a:spAutoFit/>
          </a:bodyPr>
          <a:lstStyle/>
          <a:p>
            <a:pPr algn="ctr">
              <a:lnSpc>
                <a:spcPts val="4199"/>
              </a:lnSpc>
            </a:pPr>
            <a:r>
              <a:rPr lang="en-US" sz="2999" b="1">
                <a:solidFill>
                  <a:srgbClr val="000000"/>
                </a:solidFill>
                <a:latin typeface="Calibri (MS) Bold"/>
                <a:ea typeface="Calibri (MS) Bold"/>
                <a:cs typeface="Calibri (MS) Bold"/>
                <a:sym typeface="Calibri (MS) Bold"/>
              </a:rPr>
              <a:t>FGI’s</a:t>
            </a:r>
          </a:p>
          <a:p>
            <a:pPr algn="ctr">
              <a:lnSpc>
                <a:spcPts val="4199"/>
              </a:lnSpc>
              <a:spcBef>
                <a:spcPct val="0"/>
              </a:spcBef>
            </a:pPr>
            <a:r>
              <a:rPr lang="en-US" sz="2999" b="1">
                <a:solidFill>
                  <a:srgbClr val="000000"/>
                </a:solidFill>
                <a:latin typeface="Calibri (MS) Bold"/>
                <a:ea typeface="Calibri (MS) Bold"/>
                <a:cs typeface="Calibri (MS) Bold"/>
                <a:sym typeface="Calibri (MS) Bold"/>
              </a:rPr>
              <a:t>Subscription Platform </a:t>
            </a:r>
          </a:p>
        </p:txBody>
      </p:sp>
      <p:sp>
        <p:nvSpPr>
          <p:cNvPr id="20" name="TextBox 20"/>
          <p:cNvSpPr txBox="1"/>
          <p:nvPr/>
        </p:nvSpPr>
        <p:spPr>
          <a:xfrm>
            <a:off x="10790883" y="6214937"/>
            <a:ext cx="2720498" cy="2133600"/>
          </a:xfrm>
          <a:prstGeom prst="rect">
            <a:avLst/>
          </a:prstGeom>
        </p:spPr>
        <p:txBody>
          <a:bodyPr lIns="0" tIns="0" rIns="0" bIns="0" rtlCol="0" anchor="t">
            <a:spAutoFit/>
          </a:bodyPr>
          <a:lstStyle/>
          <a:p>
            <a:pPr algn="ctr">
              <a:lnSpc>
                <a:spcPts val="4199"/>
              </a:lnSpc>
              <a:spcBef>
                <a:spcPct val="0"/>
              </a:spcBef>
            </a:pPr>
            <a:r>
              <a:rPr lang="en-US" sz="2999" b="1">
                <a:solidFill>
                  <a:srgbClr val="000000"/>
                </a:solidFill>
                <a:latin typeface="Calibri (MS) Bold"/>
                <a:ea typeface="Calibri (MS) Bold"/>
                <a:cs typeface="Calibri (MS) Bold"/>
                <a:sym typeface="Calibri (MS) Bold"/>
              </a:rPr>
              <a:t>2026 </a:t>
            </a:r>
            <a:r>
              <a:rPr lang="en-US" sz="2999" b="1" i="1">
                <a:solidFill>
                  <a:srgbClr val="000000"/>
                </a:solidFill>
                <a:latin typeface="Calibri (MS) Bold Italics"/>
                <a:ea typeface="Calibri (MS) Bold Italics"/>
                <a:cs typeface="Calibri (MS) Bold Italics"/>
                <a:sym typeface="Calibri (MS) Bold Italics"/>
              </a:rPr>
              <a:t>FGI Codes</a:t>
            </a:r>
            <a:r>
              <a:rPr lang="en-US" sz="2999" b="1">
                <a:solidFill>
                  <a:srgbClr val="000000"/>
                </a:solidFill>
                <a:latin typeface="Calibri (MS) Bold"/>
                <a:ea typeface="Calibri (MS) Bold"/>
                <a:cs typeface="Calibri (MS) Bold"/>
                <a:sym typeface="Calibri (MS) Bold"/>
              </a:rPr>
              <a:t> and </a:t>
            </a:r>
            <a:r>
              <a:rPr lang="en-US" sz="2999" b="1" i="1">
                <a:solidFill>
                  <a:srgbClr val="000000"/>
                </a:solidFill>
                <a:latin typeface="Calibri (MS) Bold Italics"/>
                <a:ea typeface="Calibri (MS) Bold Italics"/>
                <a:cs typeface="Calibri (MS) Bold Italics"/>
                <a:sym typeface="Calibri (MS) Bold Italics"/>
              </a:rPr>
              <a:t>Handbooks</a:t>
            </a:r>
            <a:r>
              <a:rPr lang="en-US" sz="2999" b="1">
                <a:solidFill>
                  <a:srgbClr val="000000"/>
                </a:solidFill>
                <a:latin typeface="Calibri (MS) Bold"/>
                <a:ea typeface="Calibri (MS) Bold"/>
                <a:cs typeface="Calibri (MS) Bold"/>
                <a:sym typeface="Calibri (MS) Bold"/>
              </a:rPr>
              <a:t> to be released in Spring 2026 </a:t>
            </a:r>
          </a:p>
        </p:txBody>
      </p:sp>
      <p:sp>
        <p:nvSpPr>
          <p:cNvPr id="21" name="TextBox 21"/>
          <p:cNvSpPr txBox="1"/>
          <p:nvPr/>
        </p:nvSpPr>
        <p:spPr>
          <a:xfrm>
            <a:off x="14016206" y="6214937"/>
            <a:ext cx="2720498" cy="1609725"/>
          </a:xfrm>
          <a:prstGeom prst="rect">
            <a:avLst/>
          </a:prstGeom>
        </p:spPr>
        <p:txBody>
          <a:bodyPr lIns="0" tIns="0" rIns="0" bIns="0" rtlCol="0" anchor="t">
            <a:spAutoFit/>
          </a:bodyPr>
          <a:lstStyle/>
          <a:p>
            <a:pPr algn="ctr">
              <a:lnSpc>
                <a:spcPts val="4199"/>
              </a:lnSpc>
            </a:pPr>
            <a:r>
              <a:rPr lang="en-US" sz="2999" b="1">
                <a:solidFill>
                  <a:srgbClr val="000000"/>
                </a:solidFill>
                <a:latin typeface="Calibri (MS) Bold"/>
                <a:ea typeface="Calibri (MS) Bold"/>
                <a:cs typeface="Calibri (MS) Bold"/>
                <a:sym typeface="Calibri (MS) Bold"/>
              </a:rPr>
              <a:t>FGI’s </a:t>
            </a:r>
          </a:p>
          <a:p>
            <a:pPr algn="ctr">
              <a:lnSpc>
                <a:spcPts val="4199"/>
              </a:lnSpc>
              <a:spcBef>
                <a:spcPct val="0"/>
              </a:spcBef>
            </a:pPr>
            <a:r>
              <a:rPr lang="en-US" sz="2999" b="1">
                <a:solidFill>
                  <a:srgbClr val="000000"/>
                </a:solidFill>
                <a:latin typeface="Calibri (MS) Bold"/>
                <a:ea typeface="Calibri (MS) Bold"/>
                <a:cs typeface="Calibri (MS) Bold"/>
                <a:sym typeface="Calibri (MS) Bold"/>
              </a:rPr>
              <a:t>Interactive Adoption Map</a:t>
            </a:r>
          </a:p>
        </p:txBody>
      </p:sp>
      <p:grpSp>
        <p:nvGrpSpPr>
          <p:cNvPr id="22" name="Group 22"/>
          <p:cNvGrpSpPr/>
          <p:nvPr/>
        </p:nvGrpSpPr>
        <p:grpSpPr>
          <a:xfrm>
            <a:off x="15394786" y="455656"/>
            <a:ext cx="2199487" cy="784954"/>
            <a:chOff x="0" y="0"/>
            <a:chExt cx="2932650" cy="1046606"/>
          </a:xfrm>
        </p:grpSpPr>
        <p:sp>
          <p:nvSpPr>
            <p:cNvPr id="23" name="Freeform 23"/>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13"/>
              <a:stretch>
                <a:fillRect t="-250" r="1" b="-250"/>
              </a:stretch>
            </a:blipFill>
          </p:spPr>
        </p:sp>
      </p:grpSp>
      <p:sp>
        <p:nvSpPr>
          <p:cNvPr id="24" name="TextBox 24"/>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sp>
      </p:grpSp>
      <p:sp>
        <p:nvSpPr>
          <p:cNvPr id="4" name="Freeform 4"/>
          <p:cNvSpPr/>
          <p:nvPr/>
        </p:nvSpPr>
        <p:spPr>
          <a:xfrm>
            <a:off x="7106766" y="4160857"/>
            <a:ext cx="948372" cy="948372"/>
          </a:xfrm>
          <a:custGeom>
            <a:avLst/>
            <a:gdLst/>
            <a:ahLst/>
            <a:cxnLst/>
            <a:rect l="l" t="t" r="r" b="b"/>
            <a:pathLst>
              <a:path w="948372" h="948372">
                <a:moveTo>
                  <a:pt x="0" y="0"/>
                </a:moveTo>
                <a:lnTo>
                  <a:pt x="948372" y="0"/>
                </a:lnTo>
                <a:lnTo>
                  <a:pt x="948372" y="948373"/>
                </a:lnTo>
                <a:lnTo>
                  <a:pt x="0" y="9483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106767" y="2183785"/>
            <a:ext cx="948372" cy="948372"/>
          </a:xfrm>
          <a:custGeom>
            <a:avLst/>
            <a:gdLst/>
            <a:ahLst/>
            <a:cxnLst/>
            <a:rect l="l" t="t" r="r" b="b"/>
            <a:pathLst>
              <a:path w="948372" h="948372">
                <a:moveTo>
                  <a:pt x="0" y="0"/>
                </a:moveTo>
                <a:lnTo>
                  <a:pt x="948372" y="0"/>
                </a:lnTo>
                <a:lnTo>
                  <a:pt x="948372" y="948372"/>
                </a:lnTo>
                <a:lnTo>
                  <a:pt x="0" y="9483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106766" y="6137930"/>
            <a:ext cx="830913" cy="1117193"/>
          </a:xfrm>
          <a:custGeom>
            <a:avLst/>
            <a:gdLst/>
            <a:ahLst/>
            <a:cxnLst/>
            <a:rect l="l" t="t" r="r" b="b"/>
            <a:pathLst>
              <a:path w="830913" h="1117193">
                <a:moveTo>
                  <a:pt x="0" y="0"/>
                </a:moveTo>
                <a:lnTo>
                  <a:pt x="830913" y="0"/>
                </a:lnTo>
                <a:lnTo>
                  <a:pt x="830913" y="1117193"/>
                </a:lnTo>
                <a:lnTo>
                  <a:pt x="0" y="11171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028700" y="2183785"/>
            <a:ext cx="5238412" cy="5238412"/>
          </a:xfrm>
          <a:custGeom>
            <a:avLst/>
            <a:gdLst/>
            <a:ahLst/>
            <a:cxnLst/>
            <a:rect l="l" t="t" r="r" b="b"/>
            <a:pathLst>
              <a:path w="5238412" h="5238412">
                <a:moveTo>
                  <a:pt x="0" y="0"/>
                </a:moveTo>
                <a:lnTo>
                  <a:pt x="5238412" y="0"/>
                </a:lnTo>
                <a:lnTo>
                  <a:pt x="5238412" y="5238412"/>
                </a:lnTo>
                <a:lnTo>
                  <a:pt x="0" y="5238412"/>
                </a:lnTo>
                <a:lnTo>
                  <a:pt x="0" y="0"/>
                </a:lnTo>
                <a:close/>
              </a:path>
            </a:pathLst>
          </a:custGeom>
          <a:blipFill>
            <a:blip r:embed="rId10"/>
            <a:stretch>
              <a:fillRect/>
            </a:stretch>
          </a:blipFill>
          <a:ln w="114300" cap="sq">
            <a:solidFill>
              <a:srgbClr val="6EC1D9"/>
            </a:solidFill>
            <a:prstDash val="solid"/>
            <a:miter/>
          </a:ln>
        </p:spPr>
      </p:sp>
      <p:sp>
        <p:nvSpPr>
          <p:cNvPr id="8" name="TextBox 8"/>
          <p:cNvSpPr txBox="1"/>
          <p:nvPr/>
        </p:nvSpPr>
        <p:spPr>
          <a:xfrm>
            <a:off x="9045357" y="2194421"/>
            <a:ext cx="3939436" cy="765175"/>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Calibri (MS)"/>
                <a:ea typeface="Calibri (MS)"/>
                <a:cs typeface="Calibri (MS)"/>
                <a:sym typeface="Calibri (MS)"/>
              </a:rPr>
              <a:t>FGIGuidelines.org</a:t>
            </a:r>
          </a:p>
        </p:txBody>
      </p:sp>
      <p:sp>
        <p:nvSpPr>
          <p:cNvPr id="9" name="TextBox 9"/>
          <p:cNvSpPr txBox="1"/>
          <p:nvPr/>
        </p:nvSpPr>
        <p:spPr>
          <a:xfrm>
            <a:off x="1028699" y="333375"/>
            <a:ext cx="12608417" cy="1152525"/>
          </a:xfrm>
          <a:prstGeom prst="rect">
            <a:avLst/>
          </a:prstGeom>
        </p:spPr>
        <p:txBody>
          <a:bodyPr lIns="0" tIns="0" rIns="0" bIns="0" rtlCol="0" anchor="t">
            <a:spAutoFit/>
          </a:bodyPr>
          <a:lstStyle/>
          <a:p>
            <a:pPr algn="l">
              <a:lnSpc>
                <a:spcPts val="8400"/>
              </a:lnSpc>
              <a:spcBef>
                <a:spcPct val="0"/>
              </a:spcBef>
            </a:pPr>
            <a:r>
              <a:rPr lang="en-US" sz="6000" b="1">
                <a:solidFill>
                  <a:srgbClr val="000000"/>
                </a:solidFill>
                <a:latin typeface="Calibri (MS) Bold"/>
                <a:ea typeface="Calibri (MS) Bold"/>
                <a:cs typeface="Calibri (MS) Bold"/>
                <a:sym typeface="Calibri (MS) Bold"/>
              </a:rPr>
              <a:t>Connect with us </a:t>
            </a:r>
          </a:p>
        </p:txBody>
      </p:sp>
      <p:sp>
        <p:nvSpPr>
          <p:cNvPr id="10" name="TextBox 10"/>
          <p:cNvSpPr txBox="1"/>
          <p:nvPr/>
        </p:nvSpPr>
        <p:spPr>
          <a:xfrm>
            <a:off x="9045357" y="4171494"/>
            <a:ext cx="3939436" cy="765175"/>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Calibri (MS)"/>
                <a:ea typeface="Calibri (MS)"/>
                <a:cs typeface="Calibri (MS)"/>
                <a:sym typeface="Calibri (MS)"/>
              </a:rPr>
              <a:t>FGI </a:t>
            </a:r>
            <a:r>
              <a:rPr lang="en-US" sz="3999" i="1">
                <a:solidFill>
                  <a:srgbClr val="000000"/>
                </a:solidFill>
                <a:latin typeface="Calibri (MS) Italics"/>
                <a:ea typeface="Calibri (MS) Italics"/>
                <a:cs typeface="Calibri (MS) Italics"/>
                <a:sym typeface="Calibri (MS) Italics"/>
              </a:rPr>
              <a:t>Guidelines</a:t>
            </a:r>
          </a:p>
        </p:txBody>
      </p:sp>
      <p:sp>
        <p:nvSpPr>
          <p:cNvPr id="11" name="TextBox 11"/>
          <p:cNvSpPr txBox="1"/>
          <p:nvPr/>
        </p:nvSpPr>
        <p:spPr>
          <a:xfrm>
            <a:off x="9045357" y="6232976"/>
            <a:ext cx="8761956" cy="765175"/>
          </a:xfrm>
          <a:prstGeom prst="rect">
            <a:avLst/>
          </a:prstGeom>
        </p:spPr>
        <p:txBody>
          <a:bodyPr lIns="0" tIns="0" rIns="0" bIns="0" rtlCol="0" anchor="t">
            <a:spAutoFit/>
          </a:bodyPr>
          <a:lstStyle/>
          <a:p>
            <a:pPr algn="l">
              <a:lnSpc>
                <a:spcPts val="5599"/>
              </a:lnSpc>
              <a:spcBef>
                <a:spcPct val="0"/>
              </a:spcBef>
            </a:pPr>
            <a:r>
              <a:rPr lang="en-US" sz="3999" i="1">
                <a:solidFill>
                  <a:srgbClr val="000000"/>
                </a:solidFill>
                <a:latin typeface="Calibri (MS) Italics"/>
                <a:ea typeface="Calibri (MS) Italics"/>
                <a:cs typeface="Calibri (MS) Italics"/>
                <a:sym typeface="Calibri (MS) Italics"/>
              </a:rPr>
              <a:t>Between the Lines with FGI </a:t>
            </a:r>
            <a:r>
              <a:rPr lang="en-US" sz="3999">
                <a:solidFill>
                  <a:srgbClr val="000000"/>
                </a:solidFill>
                <a:latin typeface="Calibri (MS)"/>
                <a:ea typeface="Calibri (MS)"/>
                <a:cs typeface="Calibri (MS)"/>
                <a:sym typeface="Calibri (MS)"/>
              </a:rPr>
              <a:t>Podcast </a:t>
            </a:r>
          </a:p>
        </p:txBody>
      </p:sp>
      <p:grpSp>
        <p:nvGrpSpPr>
          <p:cNvPr id="12" name="Group 12"/>
          <p:cNvGrpSpPr/>
          <p:nvPr/>
        </p:nvGrpSpPr>
        <p:grpSpPr>
          <a:xfrm>
            <a:off x="15394786" y="455656"/>
            <a:ext cx="2199487" cy="784954"/>
            <a:chOff x="0" y="0"/>
            <a:chExt cx="2932650" cy="1046606"/>
          </a:xfrm>
        </p:grpSpPr>
        <p:sp>
          <p:nvSpPr>
            <p:cNvPr id="13" name="Freeform 13"/>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11"/>
              <a:stretch>
                <a:fillRect t="-250" r="1" b="-250"/>
              </a:stretch>
            </a:blipFill>
          </p:spPr>
        </p:sp>
      </p:grpSp>
      <p:sp>
        <p:nvSpPr>
          <p:cNvPr id="14" name="TextBox 14"/>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sp>
        <p:nvSpPr>
          <p:cNvPr id="4" name="TextBox 4"/>
          <p:cNvSpPr txBox="1"/>
          <p:nvPr/>
        </p:nvSpPr>
        <p:spPr>
          <a:xfrm>
            <a:off x="1028699" y="333375"/>
            <a:ext cx="16230600" cy="1152525"/>
          </a:xfrm>
          <a:prstGeom prst="rect">
            <a:avLst/>
          </a:prstGeom>
        </p:spPr>
        <p:txBody>
          <a:bodyPr lIns="0" tIns="0" rIns="0" bIns="0" rtlCol="0" anchor="t">
            <a:spAutoFit/>
          </a:bodyPr>
          <a:lstStyle/>
          <a:p>
            <a:pPr algn="l">
              <a:lnSpc>
                <a:spcPts val="8400"/>
              </a:lnSpc>
              <a:spcBef>
                <a:spcPct val="0"/>
              </a:spcBef>
            </a:pPr>
            <a:r>
              <a:rPr lang="en-US" sz="6000" b="1">
                <a:solidFill>
                  <a:srgbClr val="000000"/>
                </a:solidFill>
                <a:latin typeface="Calibri (MS) Bold"/>
                <a:ea typeface="Calibri (MS) Bold"/>
                <a:cs typeface="Calibri (MS) Bold"/>
                <a:sym typeface="Calibri (MS) Bold"/>
              </a:rPr>
              <a:t>Meet your experts </a:t>
            </a:r>
          </a:p>
        </p:txBody>
      </p:sp>
      <p:grpSp>
        <p:nvGrpSpPr>
          <p:cNvPr id="5" name="Group 5"/>
          <p:cNvGrpSpPr/>
          <p:nvPr/>
        </p:nvGrpSpPr>
        <p:grpSpPr>
          <a:xfrm>
            <a:off x="7374828" y="1866591"/>
            <a:ext cx="4045078" cy="4045078"/>
            <a:chOff x="0" y="0"/>
            <a:chExt cx="812800" cy="812800"/>
          </a:xfrm>
        </p:grpSpPr>
        <p:sp>
          <p:nvSpPr>
            <p:cNvPr id="6" name="Freeform 6"/>
            <p:cNvSpPr/>
            <p:nvPr/>
          </p:nvSpPr>
          <p:spPr>
            <a:xfrm>
              <a:off x="0" y="0"/>
              <a:ext cx="812800" cy="812800"/>
            </a:xfrm>
            <a:custGeom>
              <a:avLst/>
              <a:gdLst/>
              <a:ahLst/>
              <a:cxnLst/>
              <a:rect l="l" t="t" r="r" b="b"/>
              <a:pathLst>
                <a:path w="812800" h="812800">
                  <a:moveTo>
                    <a:pt x="47848" y="0"/>
                  </a:moveTo>
                  <a:lnTo>
                    <a:pt x="764952" y="0"/>
                  </a:lnTo>
                  <a:cubicBezTo>
                    <a:pt x="777642" y="0"/>
                    <a:pt x="789812" y="5041"/>
                    <a:pt x="798786" y="14014"/>
                  </a:cubicBezTo>
                  <a:cubicBezTo>
                    <a:pt x="807759" y="22987"/>
                    <a:pt x="812800" y="35158"/>
                    <a:pt x="812800" y="47848"/>
                  </a:cubicBezTo>
                  <a:lnTo>
                    <a:pt x="812800" y="764952"/>
                  </a:lnTo>
                  <a:cubicBezTo>
                    <a:pt x="812800" y="777642"/>
                    <a:pt x="807759" y="789812"/>
                    <a:pt x="798786" y="798786"/>
                  </a:cubicBezTo>
                  <a:cubicBezTo>
                    <a:pt x="789812" y="807759"/>
                    <a:pt x="777642" y="812800"/>
                    <a:pt x="764952" y="812800"/>
                  </a:cubicBezTo>
                  <a:lnTo>
                    <a:pt x="47848" y="812800"/>
                  </a:lnTo>
                  <a:cubicBezTo>
                    <a:pt x="35158" y="812800"/>
                    <a:pt x="22987" y="807759"/>
                    <a:pt x="14014" y="798786"/>
                  </a:cubicBezTo>
                  <a:cubicBezTo>
                    <a:pt x="5041" y="789812"/>
                    <a:pt x="0" y="777642"/>
                    <a:pt x="0" y="764952"/>
                  </a:cubicBezTo>
                  <a:lnTo>
                    <a:pt x="0" y="47848"/>
                  </a:lnTo>
                  <a:cubicBezTo>
                    <a:pt x="0" y="35158"/>
                    <a:pt x="5041" y="22987"/>
                    <a:pt x="14014" y="14014"/>
                  </a:cubicBezTo>
                  <a:cubicBezTo>
                    <a:pt x="22987" y="5041"/>
                    <a:pt x="35158" y="0"/>
                    <a:pt x="47848" y="0"/>
                  </a:cubicBezTo>
                  <a:close/>
                </a:path>
              </a:pathLst>
            </a:custGeom>
            <a:blipFill>
              <a:blip r:embed="rId3"/>
              <a:stretch>
                <a:fillRect l="-10975" r="-10975"/>
              </a:stretch>
            </a:blipFill>
            <a:ln w="95250" cap="rnd">
              <a:solidFill>
                <a:srgbClr val="6EC1D9"/>
              </a:solidFill>
              <a:prstDash val="solid"/>
              <a:round/>
            </a:ln>
          </p:spPr>
        </p:sp>
      </p:grpSp>
      <p:sp>
        <p:nvSpPr>
          <p:cNvPr id="7" name="Freeform 7"/>
          <p:cNvSpPr/>
          <p:nvPr/>
        </p:nvSpPr>
        <p:spPr>
          <a:xfrm>
            <a:off x="15292231" y="664263"/>
            <a:ext cx="1967069" cy="926352"/>
          </a:xfrm>
          <a:custGeom>
            <a:avLst/>
            <a:gdLst/>
            <a:ahLst/>
            <a:cxnLst/>
            <a:rect l="l" t="t" r="r" b="b"/>
            <a:pathLst>
              <a:path w="1967069" h="926352">
                <a:moveTo>
                  <a:pt x="0" y="0"/>
                </a:moveTo>
                <a:lnTo>
                  <a:pt x="1967069" y="0"/>
                </a:lnTo>
                <a:lnTo>
                  <a:pt x="1967069" y="926352"/>
                </a:lnTo>
                <a:lnTo>
                  <a:pt x="0" y="926352"/>
                </a:lnTo>
                <a:lnTo>
                  <a:pt x="0" y="0"/>
                </a:lnTo>
                <a:close/>
              </a:path>
            </a:pathLst>
          </a:custGeom>
          <a:blipFill>
            <a:blip r:embed="rId4"/>
            <a:stretch>
              <a:fillRect/>
            </a:stretch>
          </a:blipFill>
        </p:spPr>
      </p:sp>
      <p:sp>
        <p:nvSpPr>
          <p:cNvPr id="8" name="TextBox 8"/>
          <p:cNvSpPr txBox="1"/>
          <p:nvPr/>
        </p:nvSpPr>
        <p:spPr>
          <a:xfrm>
            <a:off x="7374829" y="6002964"/>
            <a:ext cx="9079541" cy="2417445"/>
          </a:xfrm>
          <a:prstGeom prst="rect">
            <a:avLst/>
          </a:prstGeom>
        </p:spPr>
        <p:txBody>
          <a:bodyPr lIns="0" tIns="0" rIns="0" bIns="0" rtlCol="0" anchor="t">
            <a:spAutoFit/>
          </a:bodyPr>
          <a:lstStyle/>
          <a:p>
            <a:pPr algn="just">
              <a:lnSpc>
                <a:spcPts val="3780"/>
              </a:lnSpc>
            </a:pPr>
            <a:r>
              <a:rPr lang="en-US" sz="2700" b="1">
                <a:solidFill>
                  <a:srgbClr val="000000"/>
                </a:solidFill>
                <a:latin typeface="Calibri (MS) Bold"/>
                <a:ea typeface="Calibri (MS) Bold"/>
                <a:cs typeface="Calibri (MS) Bold"/>
                <a:sym typeface="Calibri (MS) Bold"/>
              </a:rPr>
              <a:t>John L. Williams</a:t>
            </a:r>
          </a:p>
          <a:p>
            <a:pPr algn="just">
              <a:lnSpc>
                <a:spcPts val="3780"/>
              </a:lnSpc>
            </a:pPr>
            <a:r>
              <a:rPr lang="en-US" sz="2700">
                <a:solidFill>
                  <a:srgbClr val="000000"/>
                </a:solidFill>
                <a:latin typeface="Calibri (MS)"/>
                <a:ea typeface="Calibri (MS)"/>
                <a:cs typeface="Calibri (MS)"/>
                <a:sym typeface="Calibri (MS)"/>
              </a:rPr>
              <a:t>VP, content and outreach, FGI</a:t>
            </a:r>
          </a:p>
          <a:p>
            <a:pPr algn="just">
              <a:lnSpc>
                <a:spcPts val="3780"/>
              </a:lnSpc>
            </a:pPr>
            <a:r>
              <a:rPr lang="en-US" sz="2700">
                <a:solidFill>
                  <a:srgbClr val="000000"/>
                </a:solidFill>
                <a:latin typeface="Calibri (MS)"/>
                <a:ea typeface="Calibri (MS)"/>
                <a:cs typeface="Calibri (MS)"/>
                <a:sym typeface="Calibri (MS)"/>
              </a:rPr>
              <a:t>Executive director, Construction and Facilities Licensing,​</a:t>
            </a:r>
          </a:p>
          <a:p>
            <a:pPr algn="just">
              <a:lnSpc>
                <a:spcPts val="3780"/>
              </a:lnSpc>
            </a:pPr>
            <a:r>
              <a:rPr lang="en-US" sz="2700">
                <a:solidFill>
                  <a:srgbClr val="000000"/>
                </a:solidFill>
                <a:latin typeface="Calibri (MS)"/>
                <a:ea typeface="Calibri (MS)"/>
                <a:cs typeface="Calibri (MS)"/>
                <a:sym typeface="Calibri (MS)"/>
              </a:rPr>
              <a:t>Washington Department of Health​</a:t>
            </a:r>
          </a:p>
          <a:p>
            <a:pPr algn="just">
              <a:lnSpc>
                <a:spcPts val="3780"/>
              </a:lnSpc>
            </a:pPr>
            <a:r>
              <a:rPr lang="en-US" sz="2700" b="1">
                <a:solidFill>
                  <a:srgbClr val="000000"/>
                </a:solidFill>
                <a:latin typeface="Calibri (MS) Bold"/>
                <a:ea typeface="Calibri (MS) Bold"/>
                <a:cs typeface="Calibri (MS) Bold"/>
                <a:sym typeface="Calibri (MS) Bold"/>
              </a:rPr>
              <a:t>Chair, HGRC​ 2026</a:t>
            </a:r>
          </a:p>
        </p:txBody>
      </p:sp>
      <p:grpSp>
        <p:nvGrpSpPr>
          <p:cNvPr id="9" name="Group 9"/>
          <p:cNvGrpSpPr/>
          <p:nvPr/>
        </p:nvGrpSpPr>
        <p:grpSpPr>
          <a:xfrm>
            <a:off x="1028699" y="1866591"/>
            <a:ext cx="4032071" cy="4045078"/>
            <a:chOff x="0" y="0"/>
            <a:chExt cx="4224528" cy="4238156"/>
          </a:xfrm>
        </p:grpSpPr>
        <p:sp>
          <p:nvSpPr>
            <p:cNvPr id="10" name="Freeform 10" descr="A person in a suit smiling  AI-generated content may be incorrect."/>
            <p:cNvSpPr/>
            <p:nvPr/>
          </p:nvSpPr>
          <p:spPr>
            <a:xfrm>
              <a:off x="0" y="0"/>
              <a:ext cx="4224528" cy="4238117"/>
            </a:xfrm>
            <a:custGeom>
              <a:avLst/>
              <a:gdLst/>
              <a:ahLst/>
              <a:cxnLst/>
              <a:rect l="l" t="t" r="r" b="b"/>
              <a:pathLst>
                <a:path w="4224528" h="4238117">
                  <a:moveTo>
                    <a:pt x="139715" y="0"/>
                  </a:moveTo>
                  <a:lnTo>
                    <a:pt x="4084813" y="0"/>
                  </a:lnTo>
                  <a:cubicBezTo>
                    <a:pt x="4121868" y="0"/>
                    <a:pt x="4157405" y="14720"/>
                    <a:pt x="4183607" y="40922"/>
                  </a:cubicBezTo>
                  <a:cubicBezTo>
                    <a:pt x="4209808" y="67123"/>
                    <a:pt x="4224528" y="102660"/>
                    <a:pt x="4224528" y="139715"/>
                  </a:cubicBezTo>
                  <a:lnTo>
                    <a:pt x="4224528" y="4098402"/>
                  </a:lnTo>
                  <a:cubicBezTo>
                    <a:pt x="4224528" y="4135456"/>
                    <a:pt x="4209808" y="4170994"/>
                    <a:pt x="4183607" y="4197195"/>
                  </a:cubicBezTo>
                  <a:cubicBezTo>
                    <a:pt x="4157405" y="4223397"/>
                    <a:pt x="4121868" y="4238117"/>
                    <a:pt x="4084813" y="4238117"/>
                  </a:cubicBezTo>
                  <a:lnTo>
                    <a:pt x="139715" y="4238117"/>
                  </a:lnTo>
                  <a:cubicBezTo>
                    <a:pt x="102660" y="4238117"/>
                    <a:pt x="67123" y="4223397"/>
                    <a:pt x="40922" y="4197195"/>
                  </a:cubicBezTo>
                  <a:cubicBezTo>
                    <a:pt x="14720" y="4170994"/>
                    <a:pt x="0" y="4135456"/>
                    <a:pt x="0" y="4098402"/>
                  </a:cubicBezTo>
                  <a:lnTo>
                    <a:pt x="0" y="139715"/>
                  </a:lnTo>
                  <a:cubicBezTo>
                    <a:pt x="0" y="102660"/>
                    <a:pt x="14720" y="67123"/>
                    <a:pt x="40922" y="40922"/>
                  </a:cubicBezTo>
                  <a:cubicBezTo>
                    <a:pt x="67123" y="14720"/>
                    <a:pt x="102660" y="0"/>
                    <a:pt x="139715" y="0"/>
                  </a:cubicBezTo>
                  <a:close/>
                </a:path>
              </a:pathLst>
            </a:custGeom>
            <a:blipFill>
              <a:blip r:embed="rId5"/>
              <a:stretch>
                <a:fillRect l="-4810" t="-1464" r="-3213" b="-6560"/>
              </a:stretch>
            </a:blipFill>
            <a:ln w="95250" cap="sq">
              <a:solidFill>
                <a:srgbClr val="26AAC4"/>
              </a:solidFill>
              <a:prstDash val="solid"/>
              <a:miter/>
            </a:ln>
          </p:spPr>
        </p:sp>
      </p:grpSp>
      <p:sp>
        <p:nvSpPr>
          <p:cNvPr id="11" name="TextBox 11"/>
          <p:cNvSpPr txBox="1"/>
          <p:nvPr/>
        </p:nvSpPr>
        <p:spPr>
          <a:xfrm>
            <a:off x="1028699" y="6002964"/>
            <a:ext cx="8501315" cy="2417445"/>
          </a:xfrm>
          <a:prstGeom prst="rect">
            <a:avLst/>
          </a:prstGeom>
        </p:spPr>
        <p:txBody>
          <a:bodyPr lIns="0" tIns="0" rIns="0" bIns="0" rtlCol="0" anchor="t">
            <a:spAutoFit/>
          </a:bodyPr>
          <a:lstStyle/>
          <a:p>
            <a:pPr algn="just">
              <a:lnSpc>
                <a:spcPts val="3780"/>
              </a:lnSpc>
            </a:pPr>
            <a:r>
              <a:rPr lang="en-US" sz="2700" b="1">
                <a:solidFill>
                  <a:srgbClr val="000000"/>
                </a:solidFill>
                <a:latin typeface="Calibri (MS) Bold"/>
                <a:ea typeface="Calibri (MS) Bold"/>
                <a:cs typeface="Calibri (MS) Bold"/>
                <a:sym typeface="Calibri (MS) Bold"/>
              </a:rPr>
              <a:t>Kevin Matuszewski​, AIA</a:t>
            </a:r>
          </a:p>
          <a:p>
            <a:pPr algn="just">
              <a:lnSpc>
                <a:spcPts val="3780"/>
              </a:lnSpc>
            </a:pPr>
            <a:r>
              <a:rPr lang="en-US" sz="2700">
                <a:solidFill>
                  <a:srgbClr val="000000"/>
                </a:solidFill>
                <a:latin typeface="Calibri (MS)"/>
                <a:ea typeface="Calibri (MS)"/>
                <a:cs typeface="Calibri (MS)"/>
                <a:sym typeface="Calibri (MS)"/>
              </a:rPr>
              <a:t>Director of Architecture + Planning ​</a:t>
            </a:r>
          </a:p>
          <a:p>
            <a:pPr algn="just">
              <a:lnSpc>
                <a:spcPts val="3780"/>
              </a:lnSpc>
            </a:pPr>
            <a:r>
              <a:rPr lang="en-US" sz="2700">
                <a:solidFill>
                  <a:srgbClr val="000000"/>
                </a:solidFill>
                <a:latin typeface="Calibri (MS)"/>
                <a:ea typeface="Calibri (MS)"/>
                <a:cs typeface="Calibri (MS)"/>
                <a:sym typeface="Calibri (MS)"/>
              </a:rPr>
              <a:t>Johns Hopkins Health System​</a:t>
            </a:r>
          </a:p>
          <a:p>
            <a:pPr algn="just">
              <a:lnSpc>
                <a:spcPts val="3780"/>
              </a:lnSpc>
            </a:pPr>
            <a:r>
              <a:rPr lang="en-US" sz="2700" b="1">
                <a:solidFill>
                  <a:srgbClr val="000000"/>
                </a:solidFill>
                <a:latin typeface="Calibri (MS) Bold"/>
                <a:ea typeface="Calibri (MS) Bold"/>
                <a:cs typeface="Calibri (MS) Bold"/>
                <a:sym typeface="Calibri (MS) Bold"/>
              </a:rPr>
              <a:t>Chair, Outpatient Document HGRC​</a:t>
            </a:r>
          </a:p>
          <a:p>
            <a:pPr algn="just">
              <a:lnSpc>
                <a:spcPts val="3780"/>
              </a:lnSpc>
            </a:pPr>
            <a:r>
              <a:rPr lang="en-US" sz="2700" b="1">
                <a:solidFill>
                  <a:srgbClr val="000000"/>
                </a:solidFill>
                <a:latin typeface="Calibri (MS) Bold"/>
                <a:ea typeface="Calibri (MS) Bold"/>
                <a:cs typeface="Calibri (MS) Bold"/>
                <a:sym typeface="Calibri (MS) Bold"/>
              </a:rPr>
              <a:t>Chair, Glossary Committee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130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sp>
        <p:nvSpPr>
          <p:cNvPr id="4" name="Freeform 4"/>
          <p:cNvSpPr/>
          <p:nvPr/>
        </p:nvSpPr>
        <p:spPr>
          <a:xfrm>
            <a:off x="5632842" y="664263"/>
            <a:ext cx="7022317" cy="7239502"/>
          </a:xfrm>
          <a:custGeom>
            <a:avLst/>
            <a:gdLst/>
            <a:ahLst/>
            <a:cxnLst/>
            <a:rect l="l" t="t" r="r" b="b"/>
            <a:pathLst>
              <a:path w="7022317" h="7239502">
                <a:moveTo>
                  <a:pt x="0" y="0"/>
                </a:moveTo>
                <a:lnTo>
                  <a:pt x="7022316" y="0"/>
                </a:lnTo>
                <a:lnTo>
                  <a:pt x="7022316" y="7239502"/>
                </a:lnTo>
                <a:lnTo>
                  <a:pt x="0" y="72395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5394786" y="455656"/>
            <a:ext cx="2199487" cy="784954"/>
            <a:chOff x="0" y="0"/>
            <a:chExt cx="2932650" cy="1046606"/>
          </a:xfrm>
        </p:grpSpPr>
        <p:sp>
          <p:nvSpPr>
            <p:cNvPr id="6" name="Freeform 6"/>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5"/>
              <a:stretch>
                <a:fillRect t="-250" r="1" b="-250"/>
              </a:stretch>
            </a:blipFill>
          </p:spPr>
        </p:sp>
      </p:grpSp>
      <p:sp>
        <p:nvSpPr>
          <p:cNvPr id="7" name="TextBox 7"/>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sp>
        <p:nvSpPr>
          <p:cNvPr id="4" name="Freeform 4"/>
          <p:cNvSpPr/>
          <p:nvPr/>
        </p:nvSpPr>
        <p:spPr>
          <a:xfrm>
            <a:off x="-19050" y="-9144"/>
            <a:ext cx="18325338" cy="1417320"/>
          </a:xfrm>
          <a:custGeom>
            <a:avLst/>
            <a:gdLst/>
            <a:ahLst/>
            <a:cxnLst/>
            <a:rect l="l" t="t" r="r" b="b"/>
            <a:pathLst>
              <a:path w="18325338" h="1417320">
                <a:moveTo>
                  <a:pt x="0" y="0"/>
                </a:moveTo>
                <a:lnTo>
                  <a:pt x="18325338" y="0"/>
                </a:lnTo>
                <a:lnTo>
                  <a:pt x="18325338" y="1417320"/>
                </a:lnTo>
                <a:lnTo>
                  <a:pt x="0" y="1417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5684561" y="136260"/>
            <a:ext cx="2199487" cy="784954"/>
            <a:chOff x="0" y="0"/>
            <a:chExt cx="2932650" cy="1046606"/>
          </a:xfrm>
        </p:grpSpPr>
        <p:sp>
          <p:nvSpPr>
            <p:cNvPr id="6" name="Freeform 6"/>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5"/>
              <a:stretch>
                <a:fillRect t="-250" r="1" b="-250"/>
              </a:stretch>
            </a:blipFill>
          </p:spPr>
        </p:sp>
      </p:grpSp>
      <p:sp>
        <p:nvSpPr>
          <p:cNvPr id="7" name="TextBox 7"/>
          <p:cNvSpPr txBox="1"/>
          <p:nvPr/>
        </p:nvSpPr>
        <p:spPr>
          <a:xfrm>
            <a:off x="15611310" y="919309"/>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8" name="Group 8"/>
          <p:cNvGrpSpPr/>
          <p:nvPr/>
        </p:nvGrpSpPr>
        <p:grpSpPr>
          <a:xfrm>
            <a:off x="1028700" y="4501686"/>
            <a:ext cx="9618406" cy="1809579"/>
            <a:chOff x="0" y="0"/>
            <a:chExt cx="12824542" cy="2412772"/>
          </a:xfrm>
        </p:grpSpPr>
        <p:sp>
          <p:nvSpPr>
            <p:cNvPr id="9" name="Freeform 9"/>
            <p:cNvSpPr/>
            <p:nvPr/>
          </p:nvSpPr>
          <p:spPr>
            <a:xfrm>
              <a:off x="0" y="0"/>
              <a:ext cx="12824542" cy="2412772"/>
            </a:xfrm>
            <a:custGeom>
              <a:avLst/>
              <a:gdLst/>
              <a:ahLst/>
              <a:cxnLst/>
              <a:rect l="l" t="t" r="r" b="b"/>
              <a:pathLst>
                <a:path w="12824542" h="2412772">
                  <a:moveTo>
                    <a:pt x="0" y="0"/>
                  </a:moveTo>
                  <a:lnTo>
                    <a:pt x="12824542" y="0"/>
                  </a:lnTo>
                  <a:lnTo>
                    <a:pt x="12824542" y="2412772"/>
                  </a:lnTo>
                  <a:lnTo>
                    <a:pt x="0" y="2412772"/>
                  </a:lnTo>
                  <a:close/>
                </a:path>
              </a:pathLst>
            </a:custGeom>
            <a:solidFill>
              <a:srgbClr val="000000">
                <a:alpha val="0"/>
              </a:srgbClr>
            </a:solidFill>
          </p:spPr>
        </p:sp>
        <p:sp>
          <p:nvSpPr>
            <p:cNvPr id="10" name="TextBox 10"/>
            <p:cNvSpPr txBox="1"/>
            <p:nvPr/>
          </p:nvSpPr>
          <p:spPr>
            <a:xfrm>
              <a:off x="0" y="-85725"/>
              <a:ext cx="12824542" cy="2498497"/>
            </a:xfrm>
            <a:prstGeom prst="rect">
              <a:avLst/>
            </a:prstGeom>
          </p:spPr>
          <p:txBody>
            <a:bodyPr lIns="0" tIns="0" rIns="0" bIns="0" rtlCol="0" anchor="b"/>
            <a:lstStyle/>
            <a:p>
              <a:pPr algn="l">
                <a:lnSpc>
                  <a:spcPts val="9720"/>
                </a:lnSpc>
              </a:pPr>
              <a:r>
                <a:rPr lang="en-US" sz="9000" b="1">
                  <a:solidFill>
                    <a:srgbClr val="000000"/>
                  </a:solidFill>
                  <a:latin typeface="Calibri (MS) Bold"/>
                  <a:ea typeface="Calibri (MS) Bold"/>
                  <a:cs typeface="Calibri (MS) Bold"/>
                  <a:sym typeface="Calibri (MS) Bold"/>
                </a:rPr>
                <a:t>Common Revisions</a:t>
              </a:r>
            </a:p>
          </p:txBody>
        </p:sp>
      </p:grpSp>
      <p:sp>
        <p:nvSpPr>
          <p:cNvPr id="11" name="TextBox 11"/>
          <p:cNvSpPr txBox="1"/>
          <p:nvPr/>
        </p:nvSpPr>
        <p:spPr>
          <a:xfrm>
            <a:off x="1178043" y="5954686"/>
            <a:ext cx="14908215" cy="1599438"/>
          </a:xfrm>
          <a:prstGeom prst="rect">
            <a:avLst/>
          </a:prstGeom>
        </p:spPr>
        <p:txBody>
          <a:bodyPr lIns="0" tIns="0" rIns="0" bIns="0" rtlCol="0" anchor="t">
            <a:spAutoFit/>
          </a:bodyPr>
          <a:lstStyle/>
          <a:p>
            <a:pPr algn="l">
              <a:lnSpc>
                <a:spcPts val="3996"/>
              </a:lnSpc>
            </a:pPr>
            <a:r>
              <a:rPr lang="en-US" sz="3700">
                <a:solidFill>
                  <a:srgbClr val="000000"/>
                </a:solidFill>
                <a:latin typeface="Calibri (MS)"/>
                <a:ea typeface="Calibri (MS)"/>
                <a:cs typeface="Calibri (MS)"/>
                <a:sym typeface="Calibri (MS)"/>
              </a:rPr>
              <a:t>2026 </a:t>
            </a:r>
            <a:r>
              <a:rPr lang="en-US" sz="3700" i="1">
                <a:solidFill>
                  <a:srgbClr val="000000"/>
                </a:solidFill>
                <a:latin typeface="Calibri (MS) Italics"/>
                <a:ea typeface="Calibri (MS) Italics"/>
                <a:cs typeface="Calibri (MS) Italics"/>
                <a:sym typeface="Calibri (MS) Italics"/>
              </a:rPr>
              <a:t>FGI Code for Planning and Design of Hospitals</a:t>
            </a:r>
          </a:p>
          <a:p>
            <a:pPr algn="l">
              <a:lnSpc>
                <a:spcPts val="3996"/>
              </a:lnSpc>
            </a:pPr>
            <a:r>
              <a:rPr lang="en-US" sz="3700">
                <a:solidFill>
                  <a:srgbClr val="000000"/>
                </a:solidFill>
                <a:latin typeface="Calibri (MS)"/>
                <a:ea typeface="Calibri (MS)"/>
                <a:cs typeface="Calibri (MS)"/>
                <a:sym typeface="Calibri (MS)"/>
              </a:rPr>
              <a:t>2026 </a:t>
            </a:r>
            <a:r>
              <a:rPr lang="en-US" sz="3700" i="1">
                <a:solidFill>
                  <a:srgbClr val="000000"/>
                </a:solidFill>
                <a:latin typeface="Calibri (MS) Italics"/>
                <a:ea typeface="Calibri (MS) Italics"/>
                <a:cs typeface="Calibri (MS) Italics"/>
                <a:sym typeface="Calibri (MS) Italics"/>
              </a:rPr>
              <a:t>FGI Code for Planning and Design of Outpatient Settings</a:t>
            </a:r>
          </a:p>
          <a:p>
            <a:pPr algn="l">
              <a:lnSpc>
                <a:spcPts val="3996"/>
              </a:lnSpc>
            </a:pPr>
            <a:endParaRPr lang="en-US" sz="3700" i="1">
              <a:solidFill>
                <a:srgbClr val="000000"/>
              </a:solidFill>
              <a:latin typeface="Calibri (MS) Italics"/>
              <a:ea typeface="Calibri (MS) Italics"/>
              <a:cs typeface="Calibri (MS) Italics"/>
              <a:sym typeface="Calibri (MS) Italics"/>
            </a:endParaRPr>
          </a:p>
        </p:txBody>
      </p:sp>
      <p:sp>
        <p:nvSpPr>
          <p:cNvPr id="12" name="Freeform 12"/>
          <p:cNvSpPr/>
          <p:nvPr/>
        </p:nvSpPr>
        <p:spPr>
          <a:xfrm>
            <a:off x="11293920" y="1408176"/>
            <a:ext cx="3556252" cy="4848419"/>
          </a:xfrm>
          <a:custGeom>
            <a:avLst/>
            <a:gdLst/>
            <a:ahLst/>
            <a:cxnLst/>
            <a:rect l="l" t="t" r="r" b="b"/>
            <a:pathLst>
              <a:path w="3556252" h="4848419">
                <a:moveTo>
                  <a:pt x="0" y="0"/>
                </a:moveTo>
                <a:lnTo>
                  <a:pt x="3556252" y="0"/>
                </a:lnTo>
                <a:lnTo>
                  <a:pt x="3556252" y="4848419"/>
                </a:lnTo>
                <a:lnTo>
                  <a:pt x="0" y="4848419"/>
                </a:lnTo>
                <a:lnTo>
                  <a:pt x="0" y="0"/>
                </a:lnTo>
                <a:close/>
              </a:path>
            </a:pathLst>
          </a:custGeom>
          <a:blipFill>
            <a:blip r:embed="rId6"/>
            <a:stretch>
              <a:fillRect r="-2080"/>
            </a:stretch>
          </a:blipFill>
        </p:spPr>
      </p:sp>
      <p:sp>
        <p:nvSpPr>
          <p:cNvPr id="13" name="Freeform 13"/>
          <p:cNvSpPr/>
          <p:nvPr/>
        </p:nvSpPr>
        <p:spPr>
          <a:xfrm>
            <a:off x="13163498" y="3636153"/>
            <a:ext cx="3456116" cy="4694216"/>
          </a:xfrm>
          <a:custGeom>
            <a:avLst/>
            <a:gdLst/>
            <a:ahLst/>
            <a:cxnLst/>
            <a:rect l="l" t="t" r="r" b="b"/>
            <a:pathLst>
              <a:path w="3456116" h="4694216">
                <a:moveTo>
                  <a:pt x="0" y="0"/>
                </a:moveTo>
                <a:lnTo>
                  <a:pt x="3456116" y="0"/>
                </a:lnTo>
                <a:lnTo>
                  <a:pt x="3456116" y="4694216"/>
                </a:lnTo>
                <a:lnTo>
                  <a:pt x="0" y="4694216"/>
                </a:lnTo>
                <a:lnTo>
                  <a:pt x="0" y="0"/>
                </a:lnTo>
                <a:close/>
              </a:path>
            </a:pathLst>
          </a:custGeom>
          <a:blipFill>
            <a:blip r:embed="rId7"/>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784860" y="547688"/>
            <a:ext cx="9319260" cy="1988345"/>
            <a:chOff x="0" y="0"/>
            <a:chExt cx="12425680" cy="2651126"/>
          </a:xfrm>
        </p:grpSpPr>
        <p:sp>
          <p:nvSpPr>
            <p:cNvPr id="7" name="Freeform 7"/>
            <p:cNvSpPr/>
            <p:nvPr/>
          </p:nvSpPr>
          <p:spPr>
            <a:xfrm>
              <a:off x="0" y="0"/>
              <a:ext cx="12425680" cy="2651126"/>
            </a:xfrm>
            <a:custGeom>
              <a:avLst/>
              <a:gdLst/>
              <a:ahLst/>
              <a:cxnLst/>
              <a:rect l="l" t="t" r="r" b="b"/>
              <a:pathLst>
                <a:path w="12425680" h="2651126">
                  <a:moveTo>
                    <a:pt x="0" y="0"/>
                  </a:moveTo>
                  <a:lnTo>
                    <a:pt x="12425680" y="0"/>
                  </a:lnTo>
                  <a:lnTo>
                    <a:pt x="12425680" y="2651126"/>
                  </a:lnTo>
                  <a:lnTo>
                    <a:pt x="0" y="2651126"/>
                  </a:lnTo>
                  <a:close/>
                </a:path>
              </a:pathLst>
            </a:custGeom>
            <a:solidFill>
              <a:srgbClr val="000000">
                <a:alpha val="0"/>
              </a:srgbClr>
            </a:solidFill>
          </p:spPr>
        </p:sp>
        <p:sp>
          <p:nvSpPr>
            <p:cNvPr id="8" name="TextBox 8"/>
            <p:cNvSpPr txBox="1"/>
            <p:nvPr/>
          </p:nvSpPr>
          <p:spPr>
            <a:xfrm>
              <a:off x="0" y="-47625"/>
              <a:ext cx="124256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Part 1 Reorganization</a:t>
              </a:r>
            </a:p>
          </p:txBody>
        </p:sp>
      </p:grpSp>
      <p:grpSp>
        <p:nvGrpSpPr>
          <p:cNvPr id="9" name="Group 9"/>
          <p:cNvGrpSpPr/>
          <p:nvPr/>
        </p:nvGrpSpPr>
        <p:grpSpPr>
          <a:xfrm>
            <a:off x="899161" y="2536032"/>
            <a:ext cx="9319260" cy="4903736"/>
            <a:chOff x="0" y="0"/>
            <a:chExt cx="12425680" cy="6538314"/>
          </a:xfrm>
        </p:grpSpPr>
        <p:sp>
          <p:nvSpPr>
            <p:cNvPr id="10" name="Freeform 10"/>
            <p:cNvSpPr/>
            <p:nvPr/>
          </p:nvSpPr>
          <p:spPr>
            <a:xfrm>
              <a:off x="0" y="0"/>
              <a:ext cx="12425680" cy="6538341"/>
            </a:xfrm>
            <a:custGeom>
              <a:avLst/>
              <a:gdLst/>
              <a:ahLst/>
              <a:cxnLst/>
              <a:rect l="l" t="t" r="r" b="b"/>
              <a:pathLst>
                <a:path w="12425680" h="6538341">
                  <a:moveTo>
                    <a:pt x="0" y="0"/>
                  </a:moveTo>
                  <a:lnTo>
                    <a:pt x="12425680" y="0"/>
                  </a:lnTo>
                  <a:lnTo>
                    <a:pt x="12425680" y="6538341"/>
                  </a:lnTo>
                  <a:lnTo>
                    <a:pt x="0" y="6538341"/>
                  </a:lnTo>
                  <a:lnTo>
                    <a:pt x="0" y="0"/>
                  </a:lnTo>
                  <a:close/>
                </a:path>
              </a:pathLst>
            </a:custGeom>
            <a:blipFill>
              <a:blip r:embed="rId3"/>
              <a:stretch>
                <a:fillRect t="-803" b="-803"/>
              </a:stretch>
            </a:blipFill>
          </p:spPr>
        </p:sp>
        <p:sp>
          <p:nvSpPr>
            <p:cNvPr id="11" name="TextBox 11"/>
            <p:cNvSpPr txBox="1"/>
            <p:nvPr/>
          </p:nvSpPr>
          <p:spPr>
            <a:xfrm>
              <a:off x="0" y="-57150"/>
              <a:ext cx="12425680" cy="6595464"/>
            </a:xfrm>
            <a:prstGeom prst="rect">
              <a:avLst/>
            </a:prstGeom>
          </p:spPr>
          <p:txBody>
            <a:bodyPr lIns="50800" tIns="50800" rIns="50800" bIns="50800" rtlCol="0" anchor="t"/>
            <a:lstStyle/>
            <a:p>
              <a:pPr algn="l">
                <a:lnSpc>
                  <a:spcPts val="3240"/>
                </a:lnSpc>
              </a:pPr>
              <a:r>
                <a:rPr lang="en-US" sz="2700">
                  <a:solidFill>
                    <a:srgbClr val="000000"/>
                  </a:solidFill>
                  <a:latin typeface="Calibri (MS)"/>
                  <a:ea typeface="Calibri (MS)"/>
                  <a:cs typeface="Calibri (MS)"/>
                  <a:sym typeface="Calibri (MS)"/>
                </a:rPr>
                <a:t>v</a:t>
              </a:r>
            </a:p>
          </p:txBody>
        </p:sp>
      </p:grpSp>
      <p:grpSp>
        <p:nvGrpSpPr>
          <p:cNvPr id="12" name="Group 12"/>
          <p:cNvGrpSpPr/>
          <p:nvPr/>
        </p:nvGrpSpPr>
        <p:grpSpPr>
          <a:xfrm>
            <a:off x="10896406" y="2536032"/>
            <a:ext cx="6697868" cy="4896120"/>
            <a:chOff x="0" y="0"/>
            <a:chExt cx="8930490" cy="6528160"/>
          </a:xfrm>
        </p:grpSpPr>
        <p:sp>
          <p:nvSpPr>
            <p:cNvPr id="13" name="Freeform 13"/>
            <p:cNvSpPr/>
            <p:nvPr/>
          </p:nvSpPr>
          <p:spPr>
            <a:xfrm>
              <a:off x="0" y="0"/>
              <a:ext cx="8930513" cy="6528181"/>
            </a:xfrm>
            <a:custGeom>
              <a:avLst/>
              <a:gdLst/>
              <a:ahLst/>
              <a:cxnLst/>
              <a:rect l="l" t="t" r="r" b="b"/>
              <a:pathLst>
                <a:path w="8930513" h="6528181">
                  <a:moveTo>
                    <a:pt x="137414" y="0"/>
                  </a:moveTo>
                  <a:lnTo>
                    <a:pt x="8793099" y="0"/>
                  </a:lnTo>
                  <a:cubicBezTo>
                    <a:pt x="8829548" y="0"/>
                    <a:pt x="8864473" y="17780"/>
                    <a:pt x="8890254" y="49530"/>
                  </a:cubicBezTo>
                  <a:cubicBezTo>
                    <a:pt x="8916035" y="81280"/>
                    <a:pt x="8930513" y="124333"/>
                    <a:pt x="8930513" y="169291"/>
                  </a:cubicBezTo>
                  <a:lnTo>
                    <a:pt x="8930513" y="6358890"/>
                  </a:lnTo>
                  <a:cubicBezTo>
                    <a:pt x="8930513" y="6452362"/>
                    <a:pt x="8869045" y="6528181"/>
                    <a:pt x="8793099" y="6528181"/>
                  </a:cubicBezTo>
                  <a:lnTo>
                    <a:pt x="137414" y="6528181"/>
                  </a:lnTo>
                  <a:cubicBezTo>
                    <a:pt x="61468" y="6528181"/>
                    <a:pt x="0" y="6452362"/>
                    <a:pt x="0" y="6358890"/>
                  </a:cubicBezTo>
                  <a:lnTo>
                    <a:pt x="0" y="169291"/>
                  </a:lnTo>
                  <a:cubicBezTo>
                    <a:pt x="0" y="75819"/>
                    <a:pt x="61468" y="0"/>
                    <a:pt x="137414" y="0"/>
                  </a:cubicBezTo>
                  <a:close/>
                </a:path>
              </a:pathLst>
            </a:custGeom>
            <a:blipFill>
              <a:blip r:embed="rId4"/>
              <a:stretch>
                <a:fillRect l="-11613" r="-11613"/>
              </a:stretch>
            </a:blipFill>
          </p:spPr>
        </p:sp>
      </p:grpSp>
      <p:grpSp>
        <p:nvGrpSpPr>
          <p:cNvPr id="14" name="Group 14"/>
          <p:cNvGrpSpPr/>
          <p:nvPr/>
        </p:nvGrpSpPr>
        <p:grpSpPr>
          <a:xfrm>
            <a:off x="15394786" y="455656"/>
            <a:ext cx="2199487" cy="784954"/>
            <a:chOff x="0" y="0"/>
            <a:chExt cx="2932650" cy="1046606"/>
          </a:xfrm>
        </p:grpSpPr>
        <p:sp>
          <p:nvSpPr>
            <p:cNvPr id="15" name="Freeform 15"/>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5"/>
              <a:stretch>
                <a:fillRect t="-250" r="1" b="-250"/>
              </a:stretch>
            </a:blipFill>
          </p:spPr>
        </p:sp>
      </p:grpSp>
      <p:sp>
        <p:nvSpPr>
          <p:cNvPr id="16" name="TextBox 16"/>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0" y="0"/>
            <a:ext cx="12929911" cy="9391458"/>
            <a:chOff x="0" y="0"/>
            <a:chExt cx="17239881" cy="12521944"/>
          </a:xfrm>
        </p:grpSpPr>
        <p:sp>
          <p:nvSpPr>
            <p:cNvPr id="5" name="Freeform 5"/>
            <p:cNvSpPr/>
            <p:nvPr/>
          </p:nvSpPr>
          <p:spPr>
            <a:xfrm>
              <a:off x="0" y="0"/>
              <a:ext cx="17239881" cy="12521947"/>
            </a:xfrm>
            <a:custGeom>
              <a:avLst/>
              <a:gdLst/>
              <a:ahLst/>
              <a:cxnLst/>
              <a:rect l="l" t="t" r="r" b="b"/>
              <a:pathLst>
                <a:path w="17239881" h="12521947">
                  <a:moveTo>
                    <a:pt x="0" y="0"/>
                  </a:moveTo>
                  <a:lnTo>
                    <a:pt x="17239881" y="0"/>
                  </a:lnTo>
                  <a:lnTo>
                    <a:pt x="17239881" y="12521947"/>
                  </a:lnTo>
                  <a:lnTo>
                    <a:pt x="0" y="12521947"/>
                  </a:lnTo>
                  <a:close/>
                </a:path>
              </a:pathLst>
            </a:custGeom>
            <a:solidFill>
              <a:srgbClr val="D5F1F7"/>
            </a:solidFill>
          </p:spPr>
        </p:sp>
      </p:grpSp>
      <p:grpSp>
        <p:nvGrpSpPr>
          <p:cNvPr id="6" name="Group 6"/>
          <p:cNvGrpSpPr/>
          <p:nvPr/>
        </p:nvGrpSpPr>
        <p:grpSpPr>
          <a:xfrm>
            <a:off x="899160" y="547688"/>
            <a:ext cx="9204960" cy="1988345"/>
            <a:chOff x="0" y="0"/>
            <a:chExt cx="12273280" cy="2651126"/>
          </a:xfrm>
        </p:grpSpPr>
        <p:sp>
          <p:nvSpPr>
            <p:cNvPr id="7" name="Freeform 7"/>
            <p:cNvSpPr/>
            <p:nvPr/>
          </p:nvSpPr>
          <p:spPr>
            <a:xfrm>
              <a:off x="0" y="0"/>
              <a:ext cx="12273280" cy="2651126"/>
            </a:xfrm>
            <a:custGeom>
              <a:avLst/>
              <a:gdLst/>
              <a:ahLst/>
              <a:cxnLst/>
              <a:rect l="l" t="t" r="r" b="b"/>
              <a:pathLst>
                <a:path w="12273280" h="2651126">
                  <a:moveTo>
                    <a:pt x="0" y="0"/>
                  </a:moveTo>
                  <a:lnTo>
                    <a:pt x="12273280" y="0"/>
                  </a:lnTo>
                  <a:lnTo>
                    <a:pt x="12273280" y="2651126"/>
                  </a:lnTo>
                  <a:lnTo>
                    <a:pt x="0" y="2651126"/>
                  </a:lnTo>
                  <a:close/>
                </a:path>
              </a:pathLst>
            </a:custGeom>
            <a:solidFill>
              <a:srgbClr val="000000">
                <a:alpha val="0"/>
              </a:srgbClr>
            </a:solidFill>
          </p:spPr>
        </p:sp>
        <p:sp>
          <p:nvSpPr>
            <p:cNvPr id="8" name="TextBox 8"/>
            <p:cNvSpPr txBox="1"/>
            <p:nvPr/>
          </p:nvSpPr>
          <p:spPr>
            <a:xfrm>
              <a:off x="0" y="-47625"/>
              <a:ext cx="12273280"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IPTG: Surfaces</a:t>
              </a:r>
            </a:p>
          </p:txBody>
        </p:sp>
      </p:grpSp>
      <p:sp>
        <p:nvSpPr>
          <p:cNvPr id="9" name="TextBox 9"/>
          <p:cNvSpPr txBox="1"/>
          <p:nvPr/>
        </p:nvSpPr>
        <p:spPr>
          <a:xfrm>
            <a:off x="754380" y="2160117"/>
            <a:ext cx="9022080" cy="2463165"/>
          </a:xfrm>
          <a:prstGeom prst="rect">
            <a:avLst/>
          </a:prstGeom>
        </p:spPr>
        <p:txBody>
          <a:bodyPr lIns="0" tIns="0" rIns="0" bIns="0" rtlCol="0" anchor="t">
            <a:spAutoFit/>
          </a:bodyPr>
          <a:lstStyle/>
          <a:p>
            <a:pPr marL="633416" lvl="1" indent="-316708" algn="l">
              <a:lnSpc>
                <a:spcPts val="3780"/>
              </a:lnSpc>
              <a:buFont typeface="Arial"/>
              <a:buChar char="•"/>
            </a:pPr>
            <a:r>
              <a:rPr lang="en-US" sz="3500">
                <a:solidFill>
                  <a:srgbClr val="000000"/>
                </a:solidFill>
                <a:latin typeface="Calibri (MS)"/>
                <a:ea typeface="Calibri (MS)"/>
                <a:cs typeface="Calibri (MS)"/>
                <a:sym typeface="Calibri (MS)"/>
              </a:rPr>
              <a:t>Proliferation of terms such as washable, scrubbable, etc. removed across all documents</a:t>
            </a:r>
          </a:p>
          <a:p>
            <a:pPr marL="633416" lvl="1" indent="-316708" algn="l">
              <a:lnSpc>
                <a:spcPts val="3780"/>
              </a:lnSpc>
              <a:buFont typeface="Arial"/>
              <a:buChar char="•"/>
            </a:pPr>
            <a:r>
              <a:rPr lang="en-US" sz="3500">
                <a:solidFill>
                  <a:srgbClr val="000000"/>
                </a:solidFill>
                <a:latin typeface="Calibri (MS)"/>
                <a:ea typeface="Calibri (MS)"/>
                <a:cs typeface="Calibri (MS)"/>
                <a:sym typeface="Calibri (MS)"/>
              </a:rPr>
              <a:t>New standard requirement: “…able to be cleaned and disinfected”</a:t>
            </a:r>
          </a:p>
        </p:txBody>
      </p:sp>
      <p:grpSp>
        <p:nvGrpSpPr>
          <p:cNvPr id="10" name="Group 10"/>
          <p:cNvGrpSpPr/>
          <p:nvPr/>
        </p:nvGrpSpPr>
        <p:grpSpPr>
          <a:xfrm>
            <a:off x="15394786" y="455656"/>
            <a:ext cx="2199487" cy="784954"/>
            <a:chOff x="0" y="0"/>
            <a:chExt cx="2932650" cy="1046606"/>
          </a:xfrm>
        </p:grpSpPr>
        <p:sp>
          <p:nvSpPr>
            <p:cNvPr id="11" name="Freeform 11"/>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2" name="TextBox 12"/>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grpSp>
        <p:nvGrpSpPr>
          <p:cNvPr id="13" name="Group 13"/>
          <p:cNvGrpSpPr/>
          <p:nvPr/>
        </p:nvGrpSpPr>
        <p:grpSpPr>
          <a:xfrm>
            <a:off x="10900650" y="3053332"/>
            <a:ext cx="7514366" cy="4538721"/>
            <a:chOff x="0" y="0"/>
            <a:chExt cx="11589912" cy="7000374"/>
          </a:xfrm>
        </p:grpSpPr>
        <p:sp>
          <p:nvSpPr>
            <p:cNvPr id="14" name="Freeform 14"/>
            <p:cNvSpPr/>
            <p:nvPr/>
          </p:nvSpPr>
          <p:spPr>
            <a:xfrm>
              <a:off x="0" y="0"/>
              <a:ext cx="11589893" cy="7000367"/>
            </a:xfrm>
            <a:custGeom>
              <a:avLst/>
              <a:gdLst/>
              <a:ahLst/>
              <a:cxnLst/>
              <a:rect l="l" t="t" r="r" b="b"/>
              <a:pathLst>
                <a:path w="11589893" h="7000367">
                  <a:moveTo>
                    <a:pt x="176530" y="0"/>
                  </a:moveTo>
                  <a:lnTo>
                    <a:pt x="11413363" y="0"/>
                  </a:lnTo>
                  <a:cubicBezTo>
                    <a:pt x="11460226" y="0"/>
                    <a:pt x="11505057" y="18542"/>
                    <a:pt x="11538204" y="51689"/>
                  </a:cubicBezTo>
                  <a:cubicBezTo>
                    <a:pt x="11571351" y="84836"/>
                    <a:pt x="11589893" y="129667"/>
                    <a:pt x="11589893" y="176530"/>
                  </a:cubicBezTo>
                  <a:lnTo>
                    <a:pt x="11589893" y="6823837"/>
                  </a:lnTo>
                  <a:cubicBezTo>
                    <a:pt x="11589893" y="6870700"/>
                    <a:pt x="11571351" y="6915531"/>
                    <a:pt x="11538204" y="6948678"/>
                  </a:cubicBezTo>
                  <a:cubicBezTo>
                    <a:pt x="11505057" y="6981825"/>
                    <a:pt x="11460226" y="7000367"/>
                    <a:pt x="11413363" y="7000367"/>
                  </a:cubicBezTo>
                  <a:lnTo>
                    <a:pt x="176530" y="7000367"/>
                  </a:lnTo>
                  <a:cubicBezTo>
                    <a:pt x="129667" y="7000367"/>
                    <a:pt x="84836" y="6981825"/>
                    <a:pt x="51689" y="6948678"/>
                  </a:cubicBezTo>
                  <a:cubicBezTo>
                    <a:pt x="18542" y="6915531"/>
                    <a:pt x="0" y="6870700"/>
                    <a:pt x="0" y="6823837"/>
                  </a:cubicBezTo>
                  <a:lnTo>
                    <a:pt x="0" y="176530"/>
                  </a:lnTo>
                  <a:cubicBezTo>
                    <a:pt x="0" y="129667"/>
                    <a:pt x="18542" y="84836"/>
                    <a:pt x="51689" y="51689"/>
                  </a:cubicBezTo>
                  <a:cubicBezTo>
                    <a:pt x="84836" y="18542"/>
                    <a:pt x="129794" y="0"/>
                    <a:pt x="176530" y="0"/>
                  </a:cubicBezTo>
                  <a:close/>
                </a:path>
              </a:pathLst>
            </a:custGeom>
            <a:blipFill>
              <a:blip r:embed="rId4"/>
              <a:stretch>
                <a:fillRect l="-10400" r="-10400"/>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sp>
      </p:grpSp>
      <p:grpSp>
        <p:nvGrpSpPr>
          <p:cNvPr id="4" name="Group 4"/>
          <p:cNvGrpSpPr/>
          <p:nvPr/>
        </p:nvGrpSpPr>
        <p:grpSpPr>
          <a:xfrm>
            <a:off x="1259682" y="547688"/>
            <a:ext cx="12811259" cy="1988345"/>
            <a:chOff x="0" y="0"/>
            <a:chExt cx="17081679" cy="2651126"/>
          </a:xfrm>
        </p:grpSpPr>
        <p:sp>
          <p:nvSpPr>
            <p:cNvPr id="5" name="Freeform 5"/>
            <p:cNvSpPr/>
            <p:nvPr/>
          </p:nvSpPr>
          <p:spPr>
            <a:xfrm>
              <a:off x="0" y="0"/>
              <a:ext cx="17081678" cy="2651126"/>
            </a:xfrm>
            <a:custGeom>
              <a:avLst/>
              <a:gdLst/>
              <a:ahLst/>
              <a:cxnLst/>
              <a:rect l="l" t="t" r="r" b="b"/>
              <a:pathLst>
                <a:path w="17081678" h="2651126">
                  <a:moveTo>
                    <a:pt x="0" y="0"/>
                  </a:moveTo>
                  <a:lnTo>
                    <a:pt x="17081678" y="0"/>
                  </a:lnTo>
                  <a:lnTo>
                    <a:pt x="17081678" y="2651126"/>
                  </a:lnTo>
                  <a:lnTo>
                    <a:pt x="0" y="2651126"/>
                  </a:lnTo>
                  <a:close/>
                </a:path>
              </a:pathLst>
            </a:custGeom>
            <a:solidFill>
              <a:srgbClr val="000000">
                <a:alpha val="0"/>
              </a:srgbClr>
            </a:solidFill>
          </p:spPr>
        </p:sp>
        <p:sp>
          <p:nvSpPr>
            <p:cNvPr id="6" name="TextBox 6"/>
            <p:cNvSpPr txBox="1"/>
            <p:nvPr/>
          </p:nvSpPr>
          <p:spPr>
            <a:xfrm>
              <a:off x="0" y="-47625"/>
              <a:ext cx="17081679" cy="2698751"/>
            </a:xfrm>
            <a:prstGeom prst="rect">
              <a:avLst/>
            </a:prstGeom>
          </p:spPr>
          <p:txBody>
            <a:bodyPr lIns="0" tIns="0" rIns="0" bIns="0" rtlCol="0" anchor="ctr"/>
            <a:lstStyle/>
            <a:p>
              <a:pPr algn="l">
                <a:lnSpc>
                  <a:spcPts val="6480"/>
                </a:lnSpc>
              </a:pPr>
              <a:r>
                <a:rPr lang="en-US" sz="6000" b="1">
                  <a:solidFill>
                    <a:srgbClr val="000000"/>
                  </a:solidFill>
                  <a:latin typeface="Calibri (MS) Bold"/>
                  <a:ea typeface="Calibri (MS) Bold"/>
                  <a:cs typeface="Calibri (MS) Bold"/>
                  <a:sym typeface="Calibri (MS) Bold"/>
                </a:rPr>
                <a:t>Sink Terminology</a:t>
              </a:r>
            </a:p>
          </p:txBody>
        </p:sp>
      </p:grpSp>
      <p:graphicFrame>
        <p:nvGraphicFramePr>
          <p:cNvPr id="7" name="Table 7"/>
          <p:cNvGraphicFramePr>
            <a:graphicFrameLocks noGrp="1"/>
          </p:cNvGraphicFramePr>
          <p:nvPr/>
        </p:nvGraphicFramePr>
        <p:xfrm>
          <a:off x="1259682" y="2000835"/>
          <a:ext cx="7543800" cy="7049032"/>
        </p:xfrm>
        <a:graphic>
          <a:graphicData uri="http://schemas.openxmlformats.org/drawingml/2006/table">
            <a:tbl>
              <a:tblPr/>
              <a:tblGrid>
                <a:gridCol w="7543800">
                  <a:extLst>
                    <a:ext uri="{9D8B030D-6E8A-4147-A177-3AD203B41FA5}">
                      <a16:colId xmlns:a16="http://schemas.microsoft.com/office/drawing/2014/main" val="20000"/>
                    </a:ext>
                  </a:extLst>
                </a:gridCol>
              </a:tblGrid>
              <a:tr h="1535716">
                <a:tc>
                  <a:txBody>
                    <a:bodyPr/>
                    <a:lstStyle/>
                    <a:p>
                      <a:pPr algn="l">
                        <a:lnSpc>
                          <a:spcPts val="2475"/>
                        </a:lnSpc>
                        <a:defRPr/>
                      </a:pPr>
                      <a:r>
                        <a:rPr lang="en-US" sz="2400" b="1">
                          <a:solidFill>
                            <a:srgbClr val="162C51"/>
                          </a:solidFill>
                          <a:latin typeface="Calibri (MS) Bold"/>
                          <a:ea typeface="Calibri (MS) Bold"/>
                          <a:cs typeface="Calibri (MS) Bold"/>
                          <a:sym typeface="Calibri (MS) Bold"/>
                        </a:rPr>
                        <a:t>Clinical service sink/hopper: </a:t>
                      </a:r>
                      <a:r>
                        <a:rPr lang="en-US" sz="2400">
                          <a:solidFill>
                            <a:srgbClr val="162C51"/>
                          </a:solidFill>
                          <a:latin typeface="Calibri (MS) Light"/>
                          <a:ea typeface="Calibri (MS) Light"/>
                          <a:cs typeface="Calibri (MS) Light"/>
                          <a:sym typeface="Calibri (MS) Light"/>
                        </a:rPr>
                        <a:t>A flushing-rim sink used for disposal of blood or bodily fluids (e.g. bedpan washing). </a:t>
                      </a:r>
                      <a:r>
                        <a:rPr lang="en-US" sz="2400" b="1">
                          <a:solidFill>
                            <a:srgbClr val="FEFFFF"/>
                          </a:solidFill>
                          <a:latin typeface="Calibri (MS) Bold"/>
                          <a:ea typeface="Calibri (MS) Bold"/>
                          <a:cs typeface="Calibri (MS) Bold"/>
                          <a:sym typeface="Calibri (MS) Bold"/>
                        </a:rPr>
                        <a:t>​</a:t>
                      </a:r>
                      <a:endParaRPr lang="en-US" sz="1100"/>
                    </a:p>
                    <a:p>
                      <a:pPr algn="l">
                        <a:lnSpc>
                          <a:spcPts val="2475"/>
                        </a:lnSpc>
                      </a:pPr>
                      <a:r>
                        <a:rPr lang="en-US" sz="2400" b="1">
                          <a:solidFill>
                            <a:srgbClr val="162C51"/>
                          </a:solidFill>
                          <a:latin typeface="Calibri (MS) Bold"/>
                          <a:ea typeface="Calibri (MS) Bold"/>
                          <a:cs typeface="Calibri (MS) Bold"/>
                          <a:sym typeface="Calibri (MS) Bold"/>
                        </a:rPr>
                        <a:t>Note: </a:t>
                      </a:r>
                      <a:r>
                        <a:rPr lang="en-US" sz="2400">
                          <a:solidFill>
                            <a:srgbClr val="162C51"/>
                          </a:solidFill>
                          <a:latin typeface="Calibri (MS) Light"/>
                          <a:ea typeface="Calibri (MS) Light"/>
                          <a:cs typeface="Calibri (MS) Light"/>
                          <a:sym typeface="Calibri (MS) Light"/>
                        </a:rPr>
                        <a:t>This is not the same as a handwashing sink or a decontamination sink.</a:t>
                      </a:r>
                      <a:r>
                        <a:rPr lang="en-US" sz="2400" b="1">
                          <a:solidFill>
                            <a:srgbClr val="FEFFFF"/>
                          </a:solidFill>
                          <a:latin typeface="Calibri (MS) Bold"/>
                          <a:ea typeface="Calibri (MS) Bold"/>
                          <a:cs typeface="Calibri (MS) Bold"/>
                          <a:sym typeface="Calibri (MS) Bold"/>
                        </a:rPr>
                        <a:t>​</a:t>
                      </a:r>
                    </a:p>
                  </a:txBody>
                  <a:tcPr marL="45720" marR="45720" anchor="ctr">
                    <a:lnL w="10058" cap="flat" cmpd="sng" algn="ctr">
                      <a:solidFill>
                        <a:srgbClr val="000000"/>
                      </a:solidFill>
                      <a:prstDash val="solid"/>
                      <a:round/>
                      <a:headEnd type="none" w="med" len="med"/>
                      <a:tailEnd type="none" w="med" len="med"/>
                    </a:lnL>
                    <a:lnR w="10058" cap="flat" cmpd="sng" algn="ctr">
                      <a:solidFill>
                        <a:srgbClr val="000000"/>
                      </a:solidFill>
                      <a:prstDash val="solid"/>
                      <a:round/>
                      <a:headEnd type="none" w="med" len="med"/>
                      <a:tailEnd type="none" w="med" len="med"/>
                    </a:lnR>
                    <a:lnT w="10058" cap="flat" cmpd="sng" algn="ctr">
                      <a:solidFill>
                        <a:srgbClr val="000000"/>
                      </a:solidFill>
                      <a:prstDash val="solid"/>
                      <a:round/>
                      <a:headEnd type="none" w="med" len="med"/>
                      <a:tailEnd type="none" w="med" len="med"/>
                    </a:lnT>
                    <a:lnB w="1005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35716">
                <a:tc>
                  <a:txBody>
                    <a:bodyPr/>
                    <a:lstStyle/>
                    <a:p>
                      <a:pPr algn="l">
                        <a:lnSpc>
                          <a:spcPts val="2475"/>
                        </a:lnSpc>
                        <a:defRPr/>
                      </a:pPr>
                      <a:r>
                        <a:rPr lang="en-US" sz="2400" b="1">
                          <a:solidFill>
                            <a:srgbClr val="162C51"/>
                          </a:solidFill>
                          <a:latin typeface="Calibri (MS) Bold"/>
                          <a:ea typeface="Calibri (MS) Bold"/>
                          <a:cs typeface="Calibri (MS) Bold"/>
                          <a:sym typeface="Calibri (MS) Bold"/>
                        </a:rPr>
                        <a:t>Decontamination sink: </a:t>
                      </a:r>
                      <a:r>
                        <a:rPr lang="en-US" sz="2400">
                          <a:solidFill>
                            <a:srgbClr val="162C51"/>
                          </a:solidFill>
                          <a:latin typeface="Calibri (MS) Light"/>
                          <a:ea typeface="Calibri (MS) Light"/>
                          <a:cs typeface="Calibri (MS) Light"/>
                          <a:sym typeface="Calibri (MS) Light"/>
                        </a:rPr>
                        <a:t>A sink designed solely for the reprocessing of medical devices. </a:t>
                      </a:r>
                      <a:r>
                        <a:rPr lang="en-US" sz="2400" b="1">
                          <a:solidFill>
                            <a:srgbClr val="FEFFFF"/>
                          </a:solidFill>
                          <a:latin typeface="Calibri (MS) Bold"/>
                          <a:ea typeface="Calibri (MS) Bold"/>
                          <a:cs typeface="Calibri (MS) Bold"/>
                          <a:sym typeface="Calibri (MS) Bold"/>
                        </a:rPr>
                        <a:t>​</a:t>
                      </a:r>
                      <a:endParaRPr lang="en-US" sz="1100"/>
                    </a:p>
                    <a:p>
                      <a:pPr algn="l">
                        <a:lnSpc>
                          <a:spcPts val="2475"/>
                        </a:lnSpc>
                      </a:pPr>
                      <a:r>
                        <a:rPr lang="en-US" sz="2400" b="1">
                          <a:solidFill>
                            <a:srgbClr val="162C51"/>
                          </a:solidFill>
                          <a:latin typeface="Calibri (MS) Bold"/>
                          <a:ea typeface="Calibri (MS) Bold"/>
                          <a:cs typeface="Calibri (MS) Bold"/>
                          <a:sym typeface="Calibri (MS) Bold"/>
                        </a:rPr>
                        <a:t>Note: </a:t>
                      </a:r>
                      <a:r>
                        <a:rPr lang="en-US" sz="2400">
                          <a:solidFill>
                            <a:srgbClr val="162C51"/>
                          </a:solidFill>
                          <a:latin typeface="Calibri (MS) Light"/>
                          <a:ea typeface="Calibri (MS) Light"/>
                          <a:cs typeface="Calibri (MS) Light"/>
                          <a:sym typeface="Calibri (MS) Light"/>
                        </a:rPr>
                        <a:t>This is not the same as a utility sink, a clinical service sink/hopper, or handwashing sink.)</a:t>
                      </a:r>
                      <a:r>
                        <a:rPr lang="en-US" sz="2400" b="1">
                          <a:solidFill>
                            <a:srgbClr val="FEFFFF"/>
                          </a:solidFill>
                          <a:latin typeface="Calibri (MS) Bold"/>
                          <a:ea typeface="Calibri (MS) Bold"/>
                          <a:cs typeface="Calibri (MS) Bold"/>
                          <a:sym typeface="Calibri (MS) Bold"/>
                        </a:rPr>
                        <a:t>​</a:t>
                      </a:r>
                    </a:p>
                  </a:txBody>
                  <a:tcPr marL="45720" marR="45720" anchor="ctr">
                    <a:lnL w="10058" cap="flat" cmpd="sng" algn="ctr">
                      <a:solidFill>
                        <a:srgbClr val="000000"/>
                      </a:solidFill>
                      <a:prstDash val="solid"/>
                      <a:round/>
                      <a:headEnd type="none" w="med" len="med"/>
                      <a:tailEnd type="none" w="med" len="med"/>
                    </a:lnL>
                    <a:lnR w="10058" cap="flat" cmpd="sng" algn="ctr">
                      <a:solidFill>
                        <a:srgbClr val="000000"/>
                      </a:solidFill>
                      <a:prstDash val="solid"/>
                      <a:round/>
                      <a:headEnd type="none" w="med" len="med"/>
                      <a:tailEnd type="none" w="med" len="med"/>
                    </a:lnR>
                    <a:lnT w="10058" cap="flat" cmpd="sng" algn="ctr">
                      <a:solidFill>
                        <a:srgbClr val="000000"/>
                      </a:solidFill>
                      <a:prstDash val="solid"/>
                      <a:round/>
                      <a:headEnd type="none" w="med" len="med"/>
                      <a:tailEnd type="none" w="med" len="med"/>
                    </a:lnT>
                    <a:lnB w="1005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20942">
                <a:tc>
                  <a:txBody>
                    <a:bodyPr/>
                    <a:lstStyle/>
                    <a:p>
                      <a:pPr algn="l">
                        <a:lnSpc>
                          <a:spcPts val="2475"/>
                        </a:lnSpc>
                        <a:defRPr/>
                      </a:pPr>
                      <a:r>
                        <a:rPr lang="en-US" sz="2400" b="1">
                          <a:solidFill>
                            <a:srgbClr val="162C51"/>
                          </a:solidFill>
                          <a:latin typeface="Calibri (MS) Bold"/>
                          <a:ea typeface="Calibri (MS) Bold"/>
                          <a:cs typeface="Calibri (MS) Bold"/>
                          <a:sym typeface="Calibri (MS) Bold"/>
                        </a:rPr>
                        <a:t>Floor-mounted mop sink: </a:t>
                      </a:r>
                      <a:r>
                        <a:rPr lang="en-US" sz="2400">
                          <a:solidFill>
                            <a:srgbClr val="162C51"/>
                          </a:solidFill>
                          <a:latin typeface="Calibri (MS) Light"/>
                          <a:ea typeface="Calibri (MS) Light"/>
                          <a:cs typeface="Calibri (MS) Light"/>
                          <a:sym typeface="Calibri (MS) Light"/>
                        </a:rPr>
                        <a:t>A sink mounted on or near the floor for personnel to rinse mops and dump mop bucket contents.</a:t>
                      </a:r>
                      <a:r>
                        <a:rPr lang="en-US" sz="2400" b="1">
                          <a:solidFill>
                            <a:srgbClr val="FEFFFF"/>
                          </a:solidFill>
                          <a:latin typeface="Calibri (MS) Bold"/>
                          <a:ea typeface="Calibri (MS) Bold"/>
                          <a:cs typeface="Calibri (MS) Bold"/>
                          <a:sym typeface="Calibri (MS) Bold"/>
                        </a:rPr>
                        <a:t>​</a:t>
                      </a:r>
                      <a:endParaRPr lang="en-US" sz="1100"/>
                    </a:p>
                  </a:txBody>
                  <a:tcPr marL="45720" marR="45720" anchor="ctr">
                    <a:lnL w="10058" cap="flat" cmpd="sng" algn="ctr">
                      <a:solidFill>
                        <a:srgbClr val="000000"/>
                      </a:solidFill>
                      <a:prstDash val="solid"/>
                      <a:round/>
                      <a:headEnd type="none" w="med" len="med"/>
                      <a:tailEnd type="none" w="med" len="med"/>
                    </a:lnL>
                    <a:lnR w="10058" cap="flat" cmpd="sng" algn="ctr">
                      <a:solidFill>
                        <a:srgbClr val="000000"/>
                      </a:solidFill>
                      <a:prstDash val="solid"/>
                      <a:round/>
                      <a:headEnd type="none" w="med" len="med"/>
                      <a:tailEnd type="none" w="med" len="med"/>
                    </a:lnR>
                    <a:lnT w="10058" cap="flat" cmpd="sng" algn="ctr">
                      <a:solidFill>
                        <a:srgbClr val="000000"/>
                      </a:solidFill>
                      <a:prstDash val="solid"/>
                      <a:round/>
                      <a:headEnd type="none" w="med" len="med"/>
                      <a:tailEnd type="none" w="med" len="med"/>
                    </a:lnT>
                    <a:lnB w="1005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50490">
                <a:tc>
                  <a:txBody>
                    <a:bodyPr/>
                    <a:lstStyle/>
                    <a:p>
                      <a:pPr algn="l">
                        <a:lnSpc>
                          <a:spcPts val="2475"/>
                        </a:lnSpc>
                        <a:defRPr/>
                      </a:pPr>
                      <a:r>
                        <a:rPr lang="en-US" sz="2400" b="1">
                          <a:solidFill>
                            <a:srgbClr val="162C51"/>
                          </a:solidFill>
                          <a:latin typeface="Calibri (MS) Bold"/>
                          <a:ea typeface="Calibri (MS) Bold"/>
                          <a:cs typeface="Calibri (MS) Bold"/>
                          <a:sym typeface="Calibri (MS) Bold"/>
                        </a:rPr>
                        <a:t>Floor sink:</a:t>
                      </a:r>
                      <a:r>
                        <a:rPr lang="en-US" sz="2400">
                          <a:solidFill>
                            <a:srgbClr val="162C51"/>
                          </a:solidFill>
                          <a:latin typeface="Calibri (MS) Light"/>
                          <a:ea typeface="Calibri (MS) Light"/>
                          <a:cs typeface="Calibri (MS) Light"/>
                          <a:sym typeface="Calibri (MS) Light"/>
                        </a:rPr>
                        <a:t> A small, bowl-like structure with a drain at the bottom that is installed flush with the floor and is designed to collect and manage wastewater from specific activities such as food preparation. Floor sinks are commonly used in commercial kitchens and food service areas.</a:t>
                      </a:r>
                      <a:r>
                        <a:rPr lang="en-US" sz="2400" b="1">
                          <a:solidFill>
                            <a:srgbClr val="FEFFFF"/>
                          </a:solidFill>
                          <a:latin typeface="Calibri (MS) Bold"/>
                          <a:ea typeface="Calibri (MS) Bold"/>
                          <a:cs typeface="Calibri (MS) Bold"/>
                          <a:sym typeface="Calibri (MS) Bold"/>
                        </a:rPr>
                        <a:t>​</a:t>
                      </a:r>
                      <a:endParaRPr lang="en-US" sz="1100"/>
                    </a:p>
                  </a:txBody>
                  <a:tcPr marL="45720" marR="45720" anchor="ctr">
                    <a:lnL w="10058" cap="flat" cmpd="sng" algn="ctr">
                      <a:solidFill>
                        <a:srgbClr val="000000"/>
                      </a:solidFill>
                      <a:prstDash val="solid"/>
                      <a:round/>
                      <a:headEnd type="none" w="med" len="med"/>
                      <a:tailEnd type="none" w="med" len="med"/>
                    </a:lnL>
                    <a:lnR w="10058" cap="flat" cmpd="sng" algn="ctr">
                      <a:solidFill>
                        <a:srgbClr val="000000"/>
                      </a:solidFill>
                      <a:prstDash val="solid"/>
                      <a:round/>
                      <a:headEnd type="none" w="med" len="med"/>
                      <a:tailEnd type="none" w="med" len="med"/>
                    </a:lnR>
                    <a:lnT w="10058" cap="flat" cmpd="sng" algn="ctr">
                      <a:solidFill>
                        <a:srgbClr val="000000"/>
                      </a:solidFill>
                      <a:prstDash val="solid"/>
                      <a:round/>
                      <a:headEnd type="none" w="med" len="med"/>
                      <a:tailEnd type="none" w="med" len="med"/>
                    </a:lnT>
                    <a:lnB w="1005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06168">
                <a:tc>
                  <a:txBody>
                    <a:bodyPr/>
                    <a:lstStyle/>
                    <a:p>
                      <a:pPr algn="l">
                        <a:lnSpc>
                          <a:spcPts val="2475"/>
                        </a:lnSpc>
                        <a:defRPr/>
                      </a:pPr>
                      <a:r>
                        <a:rPr lang="en-US" sz="2400" b="1">
                          <a:solidFill>
                            <a:srgbClr val="162C51"/>
                          </a:solidFill>
                          <a:latin typeface="Calibri (MS) Bold"/>
                          <a:ea typeface="Calibri (MS) Bold"/>
                          <a:cs typeface="Calibri (MS) Bold"/>
                          <a:sym typeface="Calibri (MS) Bold"/>
                        </a:rPr>
                        <a:t>Hair-washing sink: </a:t>
                      </a:r>
                      <a:r>
                        <a:rPr lang="en-US" sz="2400">
                          <a:solidFill>
                            <a:srgbClr val="162C51"/>
                          </a:solidFill>
                          <a:latin typeface="Calibri (MS) Light"/>
                          <a:ea typeface="Calibri (MS) Light"/>
                          <a:cs typeface="Calibri (MS) Light"/>
                          <a:sym typeface="Calibri (MS) Light"/>
                        </a:rPr>
                        <a:t>A sink specially designed for washing hair that is equipped with a neck rest and hair trap.</a:t>
                      </a:r>
                      <a:r>
                        <a:rPr lang="en-US" sz="2400" b="1">
                          <a:solidFill>
                            <a:srgbClr val="FEFFFF"/>
                          </a:solidFill>
                          <a:latin typeface="Calibri (MS) Bold"/>
                          <a:ea typeface="Calibri (MS) Bold"/>
                          <a:cs typeface="Calibri (MS) Bold"/>
                          <a:sym typeface="Calibri (MS) Bold"/>
                        </a:rPr>
                        <a:t>​​</a:t>
                      </a:r>
                      <a:endParaRPr lang="en-US" sz="1100"/>
                    </a:p>
                  </a:txBody>
                  <a:tcPr marL="45720" marR="45720" anchor="ctr">
                    <a:lnL w="10058" cap="flat" cmpd="sng" algn="ctr">
                      <a:solidFill>
                        <a:srgbClr val="000000"/>
                      </a:solidFill>
                      <a:prstDash val="solid"/>
                      <a:round/>
                      <a:headEnd type="none" w="med" len="med"/>
                      <a:tailEnd type="none" w="med" len="med"/>
                    </a:lnL>
                    <a:lnR w="10058" cap="flat" cmpd="sng" algn="ctr">
                      <a:solidFill>
                        <a:srgbClr val="000000"/>
                      </a:solidFill>
                      <a:prstDash val="solid"/>
                      <a:round/>
                      <a:headEnd type="none" w="med" len="med"/>
                      <a:tailEnd type="none" w="med" len="med"/>
                    </a:lnR>
                    <a:lnT w="10058" cap="flat" cmpd="sng" algn="ctr">
                      <a:solidFill>
                        <a:srgbClr val="000000"/>
                      </a:solidFill>
                      <a:prstDash val="solid"/>
                      <a:round/>
                      <a:headEnd type="none" w="med" len="med"/>
                      <a:tailEnd type="none" w="med" len="med"/>
                    </a:lnT>
                    <a:lnB w="1005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8" name="Table 8"/>
          <p:cNvGraphicFramePr>
            <a:graphicFrameLocks noGrp="1"/>
          </p:cNvGraphicFramePr>
          <p:nvPr/>
        </p:nvGraphicFramePr>
        <p:xfrm>
          <a:off x="9075814" y="2038095"/>
          <a:ext cx="7543800" cy="7011773"/>
        </p:xfrm>
        <a:graphic>
          <a:graphicData uri="http://schemas.openxmlformats.org/drawingml/2006/table">
            <a:tbl>
              <a:tblPr/>
              <a:tblGrid>
                <a:gridCol w="7543800">
                  <a:extLst>
                    <a:ext uri="{9D8B030D-6E8A-4147-A177-3AD203B41FA5}">
                      <a16:colId xmlns:a16="http://schemas.microsoft.com/office/drawing/2014/main" val="20000"/>
                    </a:ext>
                  </a:extLst>
                </a:gridCol>
              </a:tblGrid>
              <a:tr h="1495852">
                <a:tc>
                  <a:txBody>
                    <a:bodyPr/>
                    <a:lstStyle/>
                    <a:p>
                      <a:pPr algn="l">
                        <a:lnSpc>
                          <a:spcPts val="2475"/>
                        </a:lnSpc>
                        <a:defRPr/>
                      </a:pPr>
                      <a:r>
                        <a:rPr lang="en-US" sz="2400" b="1">
                          <a:solidFill>
                            <a:srgbClr val="162C51"/>
                          </a:solidFill>
                          <a:latin typeface="Calibri (MS) Bold"/>
                          <a:ea typeface="Calibri (MS) Bold"/>
                          <a:cs typeface="Calibri (MS) Bold"/>
                          <a:sym typeface="Calibri (MS) Bold"/>
                        </a:rPr>
                        <a:t>Hand scrub sink:</a:t>
                      </a:r>
                      <a:r>
                        <a:rPr lang="en-US" sz="2400">
                          <a:solidFill>
                            <a:srgbClr val="162C51"/>
                          </a:solidFill>
                          <a:latin typeface="Calibri (MS) Light"/>
                          <a:ea typeface="Calibri (MS) Light"/>
                          <a:cs typeface="Calibri (MS) Light"/>
                          <a:sym typeface="Calibri (MS) Light"/>
                        </a:rPr>
                        <a:t> A sink that is equipped to enable medical personnel to scrub their hands prior to a surgical procedure. </a:t>
                      </a:r>
                      <a:r>
                        <a:rPr lang="en-US" sz="2400" b="1">
                          <a:solidFill>
                            <a:srgbClr val="FEFFFF"/>
                          </a:solidFill>
                          <a:latin typeface="Calibri (MS) Bold"/>
                          <a:ea typeface="Calibri (MS) Bold"/>
                          <a:cs typeface="Calibri (MS) Bold"/>
                          <a:sym typeface="Calibri (MS) Bold"/>
                        </a:rPr>
                        <a:t>​ </a:t>
                      </a:r>
                      <a:r>
                        <a:rPr lang="en-US" sz="2400" i="1">
                          <a:solidFill>
                            <a:srgbClr val="162C51"/>
                          </a:solidFill>
                          <a:latin typeface="Calibri (MS) Light Italics"/>
                          <a:ea typeface="Calibri (MS) Light Italics"/>
                          <a:cs typeface="Calibri (MS) Light Italics"/>
                          <a:sym typeface="Calibri (MS) Light Italics"/>
                        </a:rPr>
                        <a:t>See also </a:t>
                      </a:r>
                      <a:r>
                        <a:rPr lang="en-US" sz="2400">
                          <a:solidFill>
                            <a:srgbClr val="162C51"/>
                          </a:solidFill>
                          <a:latin typeface="Calibri (MS) Light"/>
                          <a:ea typeface="Calibri (MS) Light"/>
                          <a:cs typeface="Calibri (MS) Light"/>
                          <a:sym typeface="Calibri (MS) Light"/>
                        </a:rPr>
                        <a:t>Hand scrub station.</a:t>
                      </a:r>
                      <a:r>
                        <a:rPr lang="en-US" sz="2400" b="1">
                          <a:solidFill>
                            <a:srgbClr val="FEFFFF"/>
                          </a:solidFill>
                          <a:latin typeface="Calibri (MS) Bold"/>
                          <a:ea typeface="Calibri (MS) Bold"/>
                          <a:cs typeface="Calibri (MS) Bold"/>
                          <a:sym typeface="Calibri (MS) Bold"/>
                        </a:rPr>
                        <a:t>​​</a:t>
                      </a:r>
                      <a:endParaRPr lang="en-US" sz="1100"/>
                    </a:p>
                  </a:txBody>
                  <a:tcPr marL="45720" marR="45720" anchor="ctr">
                    <a:lnL w="10058" cap="flat" cmpd="sng" algn="ctr">
                      <a:solidFill>
                        <a:srgbClr val="000000"/>
                      </a:solidFill>
                      <a:prstDash val="solid"/>
                      <a:round/>
                      <a:headEnd type="none" w="med" len="med"/>
                      <a:tailEnd type="none" w="med" len="med"/>
                    </a:lnL>
                    <a:lnR w="10058" cap="flat" cmpd="sng" algn="ctr">
                      <a:solidFill>
                        <a:srgbClr val="000000"/>
                      </a:solidFill>
                      <a:prstDash val="solid"/>
                      <a:round/>
                      <a:headEnd type="none" w="med" len="med"/>
                      <a:tailEnd type="none" w="med" len="med"/>
                    </a:lnR>
                    <a:lnT w="10058" cap="flat" cmpd="sng" algn="ctr">
                      <a:solidFill>
                        <a:srgbClr val="000000"/>
                      </a:solidFill>
                      <a:prstDash val="solid"/>
                      <a:round/>
                      <a:headEnd type="none" w="med" len="med"/>
                      <a:tailEnd type="none" w="med" len="med"/>
                    </a:lnT>
                    <a:lnB w="1005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35728">
                <a:tc>
                  <a:txBody>
                    <a:bodyPr/>
                    <a:lstStyle/>
                    <a:p>
                      <a:pPr algn="l">
                        <a:lnSpc>
                          <a:spcPts val="2475"/>
                        </a:lnSpc>
                        <a:defRPr/>
                      </a:pPr>
                      <a:r>
                        <a:rPr lang="en-US" sz="2400" b="1">
                          <a:solidFill>
                            <a:srgbClr val="162C51"/>
                          </a:solidFill>
                          <a:latin typeface="Calibri (MS) Bold"/>
                          <a:ea typeface="Calibri (MS) Bold"/>
                          <a:cs typeface="Calibri (MS) Bold"/>
                          <a:sym typeface="Calibri (MS) Bold"/>
                        </a:rPr>
                        <a:t>Handwashing sink:</a:t>
                      </a:r>
                      <a:r>
                        <a:rPr lang="en-US" sz="2400">
                          <a:solidFill>
                            <a:srgbClr val="162C51"/>
                          </a:solidFill>
                          <a:latin typeface="Calibri (MS) Light"/>
                          <a:ea typeface="Calibri (MS) Light"/>
                          <a:cs typeface="Calibri (MS) Light"/>
                          <a:sym typeface="Calibri (MS) Light"/>
                        </a:rPr>
                        <a:t> A sink used for the sole purpose of handwashing. </a:t>
                      </a:r>
                      <a:r>
                        <a:rPr lang="en-US" sz="2400" b="1">
                          <a:solidFill>
                            <a:srgbClr val="FEFFFF"/>
                          </a:solidFill>
                          <a:latin typeface="Calibri (MS) Bold"/>
                          <a:ea typeface="Calibri (MS) Bold"/>
                          <a:cs typeface="Calibri (MS) Bold"/>
                          <a:sym typeface="Calibri (MS) Bold"/>
                        </a:rPr>
                        <a:t>​</a:t>
                      </a:r>
                      <a:endParaRPr lang="en-US" sz="1100"/>
                    </a:p>
                    <a:p>
                      <a:pPr algn="l">
                        <a:lnSpc>
                          <a:spcPts val="2475"/>
                        </a:lnSpc>
                      </a:pPr>
                      <a:r>
                        <a:rPr lang="en-US" sz="2400" i="1">
                          <a:solidFill>
                            <a:srgbClr val="162C51"/>
                          </a:solidFill>
                          <a:latin typeface="Calibri (MS) Light Italics"/>
                          <a:ea typeface="Calibri (MS) Light Italics"/>
                          <a:cs typeface="Calibri (MS) Light Italics"/>
                          <a:sym typeface="Calibri (MS) Light Italics"/>
                        </a:rPr>
                        <a:t>See also</a:t>
                      </a:r>
                      <a:r>
                        <a:rPr lang="en-US" sz="2400">
                          <a:solidFill>
                            <a:srgbClr val="162C51"/>
                          </a:solidFill>
                          <a:latin typeface="Calibri (MS) Light"/>
                          <a:ea typeface="Calibri (MS) Light"/>
                          <a:cs typeface="Calibri (MS) Light"/>
                          <a:sym typeface="Calibri (MS) Light"/>
                        </a:rPr>
                        <a:t> Handwashing station </a:t>
                      </a:r>
                      <a:r>
                        <a:rPr lang="en-US" sz="2400" i="1">
                          <a:solidFill>
                            <a:srgbClr val="162C51"/>
                          </a:solidFill>
                          <a:latin typeface="Calibri (MS) Light Italics"/>
                          <a:ea typeface="Calibri (MS) Light Italics"/>
                          <a:cs typeface="Calibri (MS) Light Italics"/>
                          <a:sym typeface="Calibri (MS) Light Italics"/>
                        </a:rPr>
                        <a:t>and</a:t>
                      </a:r>
                      <a:r>
                        <a:rPr lang="en-US" sz="2400">
                          <a:solidFill>
                            <a:srgbClr val="162C51"/>
                          </a:solidFill>
                          <a:latin typeface="Calibri (MS) Light"/>
                          <a:ea typeface="Calibri (MS) Light"/>
                          <a:cs typeface="Calibri (MS) Light"/>
                          <a:sym typeface="Calibri (MS) Light"/>
                        </a:rPr>
                        <a:t> Hands-free faucets (or fittings).</a:t>
                      </a:r>
                      <a:r>
                        <a:rPr lang="en-US" sz="2400" b="1">
                          <a:solidFill>
                            <a:srgbClr val="FEFFFF"/>
                          </a:solidFill>
                          <a:latin typeface="Calibri (MS) Bold"/>
                          <a:ea typeface="Calibri (MS) Bold"/>
                          <a:cs typeface="Calibri (MS) Bold"/>
                          <a:sym typeface="Calibri (MS) Bold"/>
                        </a:rPr>
                        <a:t>​​</a:t>
                      </a:r>
                    </a:p>
                  </a:txBody>
                  <a:tcPr marL="45720" marR="45720" anchor="ctr">
                    <a:lnL w="10058" cap="flat" cmpd="sng" algn="ctr">
                      <a:solidFill>
                        <a:srgbClr val="000000"/>
                      </a:solidFill>
                      <a:prstDash val="solid"/>
                      <a:round/>
                      <a:headEnd type="none" w="med" len="med"/>
                      <a:tailEnd type="none" w="med" len="med"/>
                    </a:lnL>
                    <a:lnR w="10058" cap="flat" cmpd="sng" algn="ctr">
                      <a:solidFill>
                        <a:srgbClr val="000000"/>
                      </a:solidFill>
                      <a:prstDash val="solid"/>
                      <a:round/>
                      <a:headEnd type="none" w="med" len="med"/>
                      <a:tailEnd type="none" w="med" len="med"/>
                    </a:lnR>
                    <a:lnT w="10058" cap="flat" cmpd="sng" algn="ctr">
                      <a:solidFill>
                        <a:srgbClr val="000000"/>
                      </a:solidFill>
                      <a:prstDash val="solid"/>
                      <a:round/>
                      <a:headEnd type="none" w="med" len="med"/>
                      <a:tailEnd type="none" w="med" len="med"/>
                    </a:lnT>
                    <a:lnB w="1005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35728">
                <a:tc>
                  <a:txBody>
                    <a:bodyPr/>
                    <a:lstStyle/>
                    <a:p>
                      <a:pPr algn="l">
                        <a:lnSpc>
                          <a:spcPts val="2475"/>
                        </a:lnSpc>
                        <a:defRPr/>
                      </a:pPr>
                      <a:r>
                        <a:rPr lang="en-US" sz="2400" b="1">
                          <a:solidFill>
                            <a:srgbClr val="162C51"/>
                          </a:solidFill>
                          <a:latin typeface="Calibri (MS) Bold"/>
                          <a:ea typeface="Calibri (MS) Bold"/>
                          <a:cs typeface="Calibri (MS) Bold"/>
                          <a:sym typeface="Calibri (MS) Bold"/>
                        </a:rPr>
                        <a:t>Soak sink:</a:t>
                      </a:r>
                      <a:r>
                        <a:rPr lang="en-US" sz="2400">
                          <a:solidFill>
                            <a:srgbClr val="162C51"/>
                          </a:solidFill>
                          <a:latin typeface="Calibri (MS) Light"/>
                          <a:ea typeface="Calibri (MS) Light"/>
                          <a:cs typeface="Calibri (MS) Light"/>
                          <a:sym typeface="Calibri (MS) Light"/>
                        </a:rPr>
                        <a:t> A mobile compartment used pre-soaking dirty dishes, utensils, and silverware before loading them into a dishwasher or washing them manually in a 3-compartment utility sink. </a:t>
                      </a:r>
                      <a:r>
                        <a:rPr lang="en-US" sz="2400" b="1">
                          <a:solidFill>
                            <a:srgbClr val="FEFFFF"/>
                          </a:solidFill>
                          <a:latin typeface="Calibri (MS) Bold"/>
                          <a:ea typeface="Calibri (MS) Bold"/>
                          <a:cs typeface="Calibri (MS) Bold"/>
                          <a:sym typeface="Calibri (MS) Bold"/>
                        </a:rPr>
                        <a:t>​​</a:t>
                      </a:r>
                      <a:endParaRPr lang="en-US" sz="1100"/>
                    </a:p>
                  </a:txBody>
                  <a:tcPr marL="45720" marR="45720" anchor="ctr">
                    <a:lnL w="10058" cap="flat" cmpd="sng" algn="ctr">
                      <a:solidFill>
                        <a:srgbClr val="000000"/>
                      </a:solidFill>
                      <a:prstDash val="solid"/>
                      <a:round/>
                      <a:headEnd type="none" w="med" len="med"/>
                      <a:tailEnd type="none" w="med" len="med"/>
                    </a:lnL>
                    <a:lnR w="10058" cap="flat" cmpd="sng" algn="ctr">
                      <a:solidFill>
                        <a:srgbClr val="000000"/>
                      </a:solidFill>
                      <a:prstDash val="solid"/>
                      <a:round/>
                      <a:headEnd type="none" w="med" len="med"/>
                      <a:tailEnd type="none" w="med" len="med"/>
                    </a:lnR>
                    <a:lnT w="10058" cap="flat" cmpd="sng" algn="ctr">
                      <a:solidFill>
                        <a:srgbClr val="000000"/>
                      </a:solidFill>
                      <a:prstDash val="solid"/>
                      <a:round/>
                      <a:headEnd type="none" w="med" len="med"/>
                      <a:tailEnd type="none" w="med" len="med"/>
                    </a:lnT>
                    <a:lnB w="1005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44465">
                <a:tc>
                  <a:txBody>
                    <a:bodyPr/>
                    <a:lstStyle/>
                    <a:p>
                      <a:pPr algn="l">
                        <a:lnSpc>
                          <a:spcPts val="2475"/>
                        </a:lnSpc>
                        <a:defRPr/>
                      </a:pPr>
                      <a:r>
                        <a:rPr lang="en-US" sz="2400" b="1">
                          <a:solidFill>
                            <a:srgbClr val="162C51"/>
                          </a:solidFill>
                          <a:latin typeface="Calibri (MS) Bold"/>
                          <a:ea typeface="Calibri (MS) Bold"/>
                          <a:cs typeface="Calibri (MS) Bold"/>
                          <a:sym typeface="Calibri (MS) Bold"/>
                        </a:rPr>
                        <a:t>Utility sink: </a:t>
                      </a:r>
                      <a:r>
                        <a:rPr lang="en-US" sz="2400">
                          <a:solidFill>
                            <a:srgbClr val="162C51"/>
                          </a:solidFill>
                          <a:latin typeface="Calibri (MS) Light"/>
                          <a:ea typeface="Calibri (MS) Light"/>
                          <a:cs typeface="Calibri (MS) Light"/>
                          <a:sym typeface="Calibri (MS) Light"/>
                        </a:rPr>
                        <a:t>A sink used in support areas where water is needed (e.g., environmental services room, equipment repair room, activity room). </a:t>
                      </a:r>
                      <a:r>
                        <a:rPr lang="en-US" sz="2400" b="1">
                          <a:solidFill>
                            <a:srgbClr val="FEFFFF"/>
                          </a:solidFill>
                          <a:latin typeface="Calibri (MS) Bold"/>
                          <a:ea typeface="Calibri (MS) Bold"/>
                          <a:cs typeface="Calibri (MS) Bold"/>
                          <a:sym typeface="Calibri (MS) Bold"/>
                        </a:rPr>
                        <a:t>​</a:t>
                      </a:r>
                      <a:endParaRPr lang="en-US" sz="1100"/>
                    </a:p>
                    <a:p>
                      <a:pPr algn="l">
                        <a:lnSpc>
                          <a:spcPts val="2475"/>
                        </a:lnSpc>
                      </a:pPr>
                      <a:r>
                        <a:rPr lang="en-US" sz="2400" b="1">
                          <a:solidFill>
                            <a:srgbClr val="162C51"/>
                          </a:solidFill>
                          <a:latin typeface="Calibri (MS) Bold"/>
                          <a:ea typeface="Calibri (MS) Bold"/>
                          <a:cs typeface="Calibri (MS) Bold"/>
                          <a:sym typeface="Calibri (MS) Bold"/>
                        </a:rPr>
                        <a:t>Note: </a:t>
                      </a:r>
                      <a:r>
                        <a:rPr lang="en-US" sz="2400">
                          <a:solidFill>
                            <a:srgbClr val="162C51"/>
                          </a:solidFill>
                          <a:latin typeface="Calibri (MS) Light"/>
                          <a:ea typeface="Calibri (MS) Light"/>
                          <a:cs typeface="Calibri (MS) Light"/>
                          <a:sym typeface="Calibri (MS) Light"/>
                        </a:rPr>
                        <a:t>This is not the same as a handwashing sink, a clinical service sink/hopper, or a decontamination sink.</a:t>
                      </a:r>
                      <a:r>
                        <a:rPr lang="en-US" sz="2400" b="1">
                          <a:solidFill>
                            <a:srgbClr val="FEFFFF"/>
                          </a:solidFill>
                          <a:latin typeface="Calibri (MS) Bold"/>
                          <a:ea typeface="Calibri (MS) Bold"/>
                          <a:cs typeface="Calibri (MS) Bold"/>
                          <a:sym typeface="Calibri (MS) Bold"/>
                        </a:rPr>
                        <a:t>​</a:t>
                      </a:r>
                    </a:p>
                  </a:txBody>
                  <a:tcPr marL="45720" marR="45720" anchor="ctr">
                    <a:lnL w="10058" cap="flat" cmpd="sng" algn="ctr">
                      <a:solidFill>
                        <a:srgbClr val="000000"/>
                      </a:solidFill>
                      <a:prstDash val="solid"/>
                      <a:round/>
                      <a:headEnd type="none" w="med" len="med"/>
                      <a:tailEnd type="none" w="med" len="med"/>
                    </a:lnL>
                    <a:lnR w="10058" cap="flat" cmpd="sng" algn="ctr">
                      <a:solidFill>
                        <a:srgbClr val="000000"/>
                      </a:solidFill>
                      <a:prstDash val="solid"/>
                      <a:round/>
                      <a:headEnd type="none" w="med" len="med"/>
                      <a:tailEnd type="none" w="med" len="med"/>
                    </a:lnR>
                    <a:lnT w="10058" cap="flat" cmpd="sng" algn="ctr">
                      <a:solidFill>
                        <a:srgbClr val="000000"/>
                      </a:solidFill>
                      <a:prstDash val="solid"/>
                      <a:round/>
                      <a:headEnd type="none" w="med" len="med"/>
                      <a:tailEnd type="none" w="med" len="med"/>
                    </a:lnT>
                    <a:lnB w="1005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9" name="Group 9"/>
          <p:cNvGrpSpPr/>
          <p:nvPr/>
        </p:nvGrpSpPr>
        <p:grpSpPr>
          <a:xfrm>
            <a:off x="15394786" y="455656"/>
            <a:ext cx="2199487" cy="784954"/>
            <a:chOff x="0" y="0"/>
            <a:chExt cx="2932650" cy="1046606"/>
          </a:xfrm>
        </p:grpSpPr>
        <p:sp>
          <p:nvSpPr>
            <p:cNvPr id="10" name="Freeform 10"/>
            <p:cNvSpPr/>
            <p:nvPr/>
          </p:nvSpPr>
          <p:spPr>
            <a:xfrm>
              <a:off x="0" y="0"/>
              <a:ext cx="2932684" cy="1046607"/>
            </a:xfrm>
            <a:custGeom>
              <a:avLst/>
              <a:gdLst/>
              <a:ahLst/>
              <a:cxnLst/>
              <a:rect l="l" t="t" r="r" b="b"/>
              <a:pathLst>
                <a:path w="2932684" h="1046607">
                  <a:moveTo>
                    <a:pt x="0" y="0"/>
                  </a:moveTo>
                  <a:lnTo>
                    <a:pt x="2932684" y="0"/>
                  </a:lnTo>
                  <a:lnTo>
                    <a:pt x="2932684" y="1046607"/>
                  </a:lnTo>
                  <a:lnTo>
                    <a:pt x="0" y="1046607"/>
                  </a:lnTo>
                  <a:lnTo>
                    <a:pt x="0" y="0"/>
                  </a:lnTo>
                  <a:close/>
                </a:path>
              </a:pathLst>
            </a:custGeom>
            <a:blipFill>
              <a:blip r:embed="rId3"/>
              <a:stretch>
                <a:fillRect t="-250" r="1" b="-250"/>
              </a:stretch>
            </a:blipFill>
          </p:spPr>
        </p:sp>
      </p:grpSp>
      <p:sp>
        <p:nvSpPr>
          <p:cNvPr id="11" name="TextBox 11"/>
          <p:cNvSpPr txBox="1"/>
          <p:nvPr/>
        </p:nvSpPr>
        <p:spPr>
          <a:xfrm>
            <a:off x="15394786" y="1321774"/>
            <a:ext cx="2016607" cy="417851"/>
          </a:xfrm>
          <a:prstGeom prst="rect">
            <a:avLst/>
          </a:prstGeom>
        </p:spPr>
        <p:txBody>
          <a:bodyPr lIns="0" tIns="0" rIns="0" bIns="0" rtlCol="0" anchor="t">
            <a:spAutoFit/>
          </a:bodyPr>
          <a:lstStyle/>
          <a:p>
            <a:pPr algn="l">
              <a:lnSpc>
                <a:spcPts val="2520"/>
              </a:lnSpc>
            </a:pPr>
            <a:r>
              <a:rPr lang="en-US" sz="2100">
                <a:solidFill>
                  <a:srgbClr val="26AAC4"/>
                </a:solidFill>
                <a:latin typeface="Calibri (MS)"/>
                <a:ea typeface="Calibri (MS)"/>
                <a:cs typeface="Calibri (MS)"/>
                <a:sym typeface="Calibri (MS)"/>
              </a:rPr>
              <a:t>©2025 FGI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3335</Words>
  <Application>Microsoft Macintosh PowerPoint</Application>
  <PresentationFormat>Custom</PresentationFormat>
  <Paragraphs>466</Paragraphs>
  <Slides>51</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51</vt:i4>
      </vt:variant>
    </vt:vector>
  </HeadingPairs>
  <TitlesOfParts>
    <vt:vector size="63" baseType="lpstr">
      <vt:lpstr>Helvetica</vt:lpstr>
      <vt:lpstr>Calibri (MS) Light</vt:lpstr>
      <vt:lpstr>Calibri (MS) Bold</vt:lpstr>
      <vt:lpstr>Times</vt:lpstr>
      <vt:lpstr>Calibri (MS)</vt:lpstr>
      <vt:lpstr>Calibri</vt:lpstr>
      <vt:lpstr>Calibri (MS) Bold Italics</vt:lpstr>
      <vt:lpstr>Calibri (MS) Italics</vt:lpstr>
      <vt:lpstr>Calibri (MS) Light Italics</vt:lpstr>
      <vt:lpstr>Arial</vt:lpstr>
      <vt:lpstr>Arial Black</vt:lpstr>
      <vt:lpstr>Office Theme</vt:lpstr>
      <vt:lpstr>PowerPoint Presentation</vt:lpstr>
      <vt:lpstr>  The 2026 edition of the FGI Code for Planning and Design of Hospitals and Outpatient Settings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5 - FPC 2025 - The 2026 edition of the  FGI Codes for Planning and Design of Hospitals  and Outpatient Settings</dc:title>
  <cp:lastModifiedBy>Skip Gregory</cp:lastModifiedBy>
  <cp:revision>3</cp:revision>
  <dcterms:created xsi:type="dcterms:W3CDTF">2006-08-16T00:00:00Z</dcterms:created>
  <dcterms:modified xsi:type="dcterms:W3CDTF">2025-09-22T18:27:02Z</dcterms:modified>
  <dc:identifier>DAGyy3G0a74</dc:identifier>
</cp:coreProperties>
</file>