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7.xml" ContentType="application/vnd.openxmlformats-officedocument.presentationml.notesSlide+xml"/>
  <Override PartName="/ppt/ink/ink14.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34"/>
  </p:notesMasterIdLst>
  <p:sldIdLst>
    <p:sldId id="279" r:id="rId2"/>
    <p:sldId id="258" r:id="rId3"/>
    <p:sldId id="266" r:id="rId4"/>
    <p:sldId id="270" r:id="rId5"/>
    <p:sldId id="406" r:id="rId6"/>
    <p:sldId id="411" r:id="rId7"/>
    <p:sldId id="421" r:id="rId8"/>
    <p:sldId id="414" r:id="rId9"/>
    <p:sldId id="416" r:id="rId10"/>
    <p:sldId id="429" r:id="rId11"/>
    <p:sldId id="407" r:id="rId12"/>
    <p:sldId id="408" r:id="rId13"/>
    <p:sldId id="409" r:id="rId14"/>
    <p:sldId id="410" r:id="rId15"/>
    <p:sldId id="415" r:id="rId16"/>
    <p:sldId id="382" r:id="rId17"/>
    <p:sldId id="419" r:id="rId18"/>
    <p:sldId id="363" r:id="rId19"/>
    <p:sldId id="349" r:id="rId20"/>
    <p:sldId id="360" r:id="rId21"/>
    <p:sldId id="361" r:id="rId22"/>
    <p:sldId id="357" r:id="rId23"/>
    <p:sldId id="356" r:id="rId24"/>
    <p:sldId id="350" r:id="rId25"/>
    <p:sldId id="355" r:id="rId26"/>
    <p:sldId id="417" r:id="rId27"/>
    <p:sldId id="423" r:id="rId28"/>
    <p:sldId id="372" r:id="rId29"/>
    <p:sldId id="378" r:id="rId30"/>
    <p:sldId id="367" r:id="rId31"/>
    <p:sldId id="403" r:id="rId32"/>
    <p:sldId id="263"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D062F6-C96E-46F3-8565-6EC656E1D91D}" v="7" dt="2025-09-10T21:24:32.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6" autoAdjust="0"/>
    <p:restoredTop sz="94660"/>
  </p:normalViewPr>
  <p:slideViewPr>
    <p:cSldViewPr snapToGrid="0" showGuides="1">
      <p:cViewPr varScale="1">
        <p:scale>
          <a:sx n="101" d="100"/>
          <a:sy n="101" d="100"/>
        </p:scale>
        <p:origin x="228"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04T15:03:43.98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5239 11665 16383 0 0,'18003'-49'0'0'0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04T17:15:29.02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9260 14516 16383 0 0,'20496'-150'0'0'0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04T17:15:29.03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19606 15265 16383 0 0,'6845'-19'0'0'0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04T17:15:29.03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13150 16798 16383 0 0,'13610'-52'0'0'0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04T17:15:29.03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10954 18336 16383 0 0,'9972'51'0'0'0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04T17:15:29.04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5662 5768 16383 0 0,'5845'0'0'0'0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01T20:52:37.93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5239 11665 16383 0 0,'18003'-49'0'0'0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04T15:03:43.98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5239 19525 16383 0 0,'18005'-18'0'0'0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25T17:50:45.8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0,'11287'0'0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25T17:51:11.5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0,'20210'0'0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25T17:51:21.1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 0,'6737'-22'0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25T17:51:39.6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0,'13474'0'0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25T17:51:56.2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0,'9940'0'0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04T17:15:29.02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12885 12012 16383 0 0,'11361'95'0'0'0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D5FF4-AC45-4D21-93ED-6AD5D1B9CBAF}"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6C56E-B1A9-4DEC-A116-4685DE894F4F}" type="slidenum">
              <a:rPr lang="en-US" smtClean="0"/>
              <a:t>‹#›</a:t>
            </a:fld>
            <a:endParaRPr lang="en-US"/>
          </a:p>
        </p:txBody>
      </p:sp>
    </p:spTree>
    <p:extLst>
      <p:ext uri="{BB962C8B-B14F-4D97-AF65-F5344CB8AC3E}">
        <p14:creationId xmlns:p14="http://schemas.microsoft.com/office/powerpoint/2010/main" val="3778784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xfrm>
            <a:off x="777875" y="1200150"/>
            <a:ext cx="5759450" cy="3240088"/>
          </a:xfrm>
          <a:ln/>
        </p:spPr>
      </p:sp>
      <p:sp>
        <p:nvSpPr>
          <p:cNvPr id="265219" name="Rectangle 3"/>
          <p:cNvSpPr>
            <a:spLocks noGrp="1" noChangeArrowheads="1"/>
          </p:cNvSpPr>
          <p:nvPr>
            <p:ph type="body" idx="1"/>
          </p:nvPr>
        </p:nvSpPr>
        <p:spPr>
          <a:xfrm>
            <a:off x="1042196" y="4789756"/>
            <a:ext cx="5718499" cy="4537100"/>
          </a:xfrm>
          <a:noFill/>
          <a:ln/>
        </p:spPr>
        <p:txBody>
          <a:bodyPr/>
          <a:lstStyle/>
          <a:p>
            <a:r>
              <a:rPr lang="en-US"/>
              <a:t>The responses and interpretations are an explanation of a specific provision of a code, standard or guideline. While every effort has been made to ensure its accuracy and reliability, it is advisory and provided for informational purposes only.</a:t>
            </a:r>
          </a:p>
          <a:p>
            <a:r>
              <a:rPr lang="en-US"/>
              <a:t>For formal interpretations please submit your question to the code/standard development organization for an official interpretation</a:t>
            </a:r>
            <a:endParaRPr lang="en-US">
              <a:cs typeface="Calibri"/>
            </a:endParaRPr>
          </a:p>
          <a:p>
            <a:endParaRPr lang="en-US">
              <a:latin typeface="Arial" pitchFamily="34" charset="0"/>
              <a:cs typeface="Arial"/>
            </a:endParaRPr>
          </a:p>
        </p:txBody>
      </p:sp>
      <p:sp>
        <p:nvSpPr>
          <p:cNvPr id="2" name="Footer Placeholder 1"/>
          <p:cNvSpPr>
            <a:spLocks noGrp="1"/>
          </p:cNvSpPr>
          <p:nvPr>
            <p:ph type="ftr" sz="quarter" idx="10"/>
          </p:nvPr>
        </p:nvSpPr>
        <p:spPr/>
        <p:txBody>
          <a:bodyPr/>
          <a:lstStyle/>
          <a:p>
            <a:r>
              <a:rPr lang="en-US"/>
              <a:t>(C) 2020 American Society for Health Care Engineering</a:t>
            </a:r>
          </a:p>
        </p:txBody>
      </p:sp>
      <p:sp>
        <p:nvSpPr>
          <p:cNvPr id="3" name="Header Placeholder 2"/>
          <p:cNvSpPr>
            <a:spLocks noGrp="1"/>
          </p:cNvSpPr>
          <p:nvPr>
            <p:ph type="hdr" sz="quarter" idx="11"/>
          </p:nvPr>
        </p:nvSpPr>
        <p:spPr/>
        <p:txBody>
          <a:bodyPr/>
          <a:lstStyle/>
          <a:p>
            <a:r>
              <a:rPr lang="en-US"/>
              <a:t>Survey Readiness</a:t>
            </a:r>
          </a:p>
        </p:txBody>
      </p:sp>
    </p:spTree>
    <p:extLst>
      <p:ext uri="{BB962C8B-B14F-4D97-AF65-F5344CB8AC3E}">
        <p14:creationId xmlns:p14="http://schemas.microsoft.com/office/powerpoint/2010/main" val="2657154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as we get into the risk assessment process,….. we have a series of evaluation systems we should be looking at…. Which, could be the mechanical systems within the areas being served by air….. the electrical systems making sure that certain systems are always available for patients, staff, and visitors,….  Life safety systems making sure that compartment systems are intact and exit paths are always available…. We need to be able to identify all the hazards within those design and construction areas…..  We need to also be able to assess those risks as they present themselves….. We need to understand what those implementation control measures are that could help eliminate some of those risks….. and we need to understand and review how we monitor all these control measures as the project continues on from the project beginning to the project closeout.</a:t>
            </a:r>
          </a:p>
        </p:txBody>
      </p:sp>
      <p:sp>
        <p:nvSpPr>
          <p:cNvPr id="4" name="Slide Number Placeholder 3"/>
          <p:cNvSpPr>
            <a:spLocks noGrp="1"/>
          </p:cNvSpPr>
          <p:nvPr>
            <p:ph type="sldNum" sz="quarter" idx="5"/>
          </p:nvPr>
        </p:nvSpPr>
        <p:spPr/>
        <p:txBody>
          <a:bodyPr/>
          <a:lstStyle/>
          <a:p>
            <a:fld id="{58E076D2-C4D6-4F47-BE0A-B8682F3AE1D4}" type="slidenum">
              <a:rPr lang="en-US" smtClean="0"/>
              <a:t>13</a:t>
            </a:fld>
            <a:endParaRPr lang="en-US"/>
          </a:p>
        </p:txBody>
      </p:sp>
    </p:spTree>
    <p:extLst>
      <p:ext uri="{BB962C8B-B14F-4D97-AF65-F5344CB8AC3E}">
        <p14:creationId xmlns:p14="http://schemas.microsoft.com/office/powerpoint/2010/main" val="3244341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several risk assessment tools and techniques available some of which are listed here the qualitative assessments …. quantitative assessments …..  hazard and operability studies ……  and failure mode and effect analysis </a:t>
            </a:r>
          </a:p>
        </p:txBody>
      </p:sp>
      <p:sp>
        <p:nvSpPr>
          <p:cNvPr id="4" name="Slide Number Placeholder 3"/>
          <p:cNvSpPr>
            <a:spLocks noGrp="1"/>
          </p:cNvSpPr>
          <p:nvPr>
            <p:ph type="sldNum" sz="quarter" idx="5"/>
          </p:nvPr>
        </p:nvSpPr>
        <p:spPr/>
        <p:txBody>
          <a:bodyPr/>
          <a:lstStyle/>
          <a:p>
            <a:fld id="{58E076D2-C4D6-4F47-BE0A-B8682F3AE1D4}" type="slidenum">
              <a:rPr lang="en-US" smtClean="0"/>
              <a:t>14</a:t>
            </a:fld>
            <a:endParaRPr lang="en-US"/>
          </a:p>
        </p:txBody>
      </p:sp>
    </p:spTree>
    <p:extLst>
      <p:ext uri="{BB962C8B-B14F-4D97-AF65-F5344CB8AC3E}">
        <p14:creationId xmlns:p14="http://schemas.microsoft.com/office/powerpoint/2010/main" val="805780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enforcement of risk assessment comes in when CMS K tags are presented as shown here ….. as…. key tag ….. K-901 K-907 and K-913 and as an example K tag 901 it invokes NFPA 99 the 2012 version And can be found in the …..fundamental chapter 4…. The accrediting organizations supporting these requirements are listed here and their organization rules and requirements for the EC or…… environment of care</a:t>
            </a:r>
          </a:p>
        </p:txBody>
      </p:sp>
      <p:sp>
        <p:nvSpPr>
          <p:cNvPr id="4" name="Slide Number Placeholder 3"/>
          <p:cNvSpPr>
            <a:spLocks noGrp="1"/>
          </p:cNvSpPr>
          <p:nvPr>
            <p:ph type="sldNum" sz="quarter" idx="5"/>
          </p:nvPr>
        </p:nvSpPr>
        <p:spPr/>
        <p:txBody>
          <a:bodyPr/>
          <a:lstStyle/>
          <a:p>
            <a:fld id="{58E076D2-C4D6-4F47-BE0A-B8682F3AE1D4}" type="slidenum">
              <a:rPr lang="en-US" smtClean="0"/>
              <a:t>15</a:t>
            </a:fld>
            <a:endParaRPr lang="en-US"/>
          </a:p>
        </p:txBody>
      </p:sp>
    </p:spTree>
    <p:extLst>
      <p:ext uri="{BB962C8B-B14F-4D97-AF65-F5344CB8AC3E}">
        <p14:creationId xmlns:p14="http://schemas.microsoft.com/office/powerpoint/2010/main" val="1311702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how to get started…. at Mayo Clinic we started by examining the Facility Guideline Institute and  NFPA 99 along with educating ourselves on the requirements…..  We use that as a stepping stone to create design guidelines for us to follow…. Those guidelines are a part of influencing the design process with our outside design firms architectural and engineering ……. in order to accomplish that ….. we created a functional program which outlined a number of conditions for doing safety risk assessments ……. we created guidelines around NFPA 99 …….  and we also created a series of checks and balances that helped when formulating our room by room assessments during the planning phase of a project.</a:t>
            </a:r>
          </a:p>
          <a:p>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16</a:t>
            </a:fld>
            <a:endParaRPr lang="en-US"/>
          </a:p>
        </p:txBody>
      </p:sp>
    </p:spTree>
    <p:extLst>
      <p:ext uri="{BB962C8B-B14F-4D97-AF65-F5344CB8AC3E}">
        <p14:creationId xmlns:p14="http://schemas.microsoft.com/office/powerpoint/2010/main" val="3618380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Within the ….Table of Contents of our design guidelines….. under the heading of …..Code and Safety Information we can find our Functional Program and the NFPA 99 risk assessment procedure…. Under …. Quality Control ….. we can find the NFPA 99 risk assessment and Room Number Information Table…… I will have additional slides later in this presentation showing how we register Room names with Risk categories.</a:t>
            </a:r>
          </a:p>
        </p:txBody>
      </p:sp>
      <p:sp>
        <p:nvSpPr>
          <p:cNvPr id="4" name="Slide Number Placeholder 3"/>
          <p:cNvSpPr>
            <a:spLocks noGrp="1"/>
          </p:cNvSpPr>
          <p:nvPr>
            <p:ph type="sldNum" sz="quarter" idx="5"/>
          </p:nvPr>
        </p:nvSpPr>
        <p:spPr/>
        <p:txBody>
          <a:bodyPr/>
          <a:lstStyle/>
          <a:p>
            <a:fld id="{58E076D2-C4D6-4F47-BE0A-B8682F3AE1D4}" type="slidenum">
              <a:rPr lang="en-US" smtClean="0"/>
              <a:t>17</a:t>
            </a:fld>
            <a:endParaRPr lang="en-US"/>
          </a:p>
        </p:txBody>
      </p:sp>
    </p:spTree>
    <p:extLst>
      <p:ext uri="{BB962C8B-B14F-4D97-AF65-F5344CB8AC3E}">
        <p14:creationId xmlns:p14="http://schemas.microsoft.com/office/powerpoint/2010/main" val="3597574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Within our design guideline for NFPA 99 risk assessment ….. we have listed cross references which tie design guidelines and reference standards together, </a:t>
            </a:r>
          </a:p>
        </p:txBody>
      </p:sp>
      <p:sp>
        <p:nvSpPr>
          <p:cNvPr id="4" name="Slide Number Placeholder 3"/>
          <p:cNvSpPr>
            <a:spLocks noGrp="1"/>
          </p:cNvSpPr>
          <p:nvPr>
            <p:ph type="sldNum" sz="quarter" idx="5"/>
          </p:nvPr>
        </p:nvSpPr>
        <p:spPr/>
        <p:txBody>
          <a:bodyPr/>
          <a:lstStyle/>
          <a:p>
            <a:fld id="{58E076D2-C4D6-4F47-BE0A-B8682F3AE1D4}" type="slidenum">
              <a:rPr lang="en-US" smtClean="0"/>
              <a:t>18</a:t>
            </a:fld>
            <a:endParaRPr lang="en-US"/>
          </a:p>
        </p:txBody>
      </p:sp>
    </p:spTree>
    <p:extLst>
      <p:ext uri="{BB962C8B-B14F-4D97-AF65-F5344CB8AC3E}">
        <p14:creationId xmlns:p14="http://schemas.microsoft.com/office/powerpoint/2010/main" val="3904143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Again… NFPA 99 has these risk categories 1 through 4 and as highlighted here in yellow you can see that category one is expected to work or be available at all times …… down through category 4 which would have no impact on patient care </a:t>
            </a:r>
          </a:p>
        </p:txBody>
      </p:sp>
      <p:sp>
        <p:nvSpPr>
          <p:cNvPr id="4" name="Slide Number Placeholder 3"/>
          <p:cNvSpPr>
            <a:spLocks noGrp="1"/>
          </p:cNvSpPr>
          <p:nvPr>
            <p:ph type="sldNum" sz="quarter" idx="5"/>
          </p:nvPr>
        </p:nvSpPr>
        <p:spPr/>
        <p:txBody>
          <a:bodyPr/>
          <a:lstStyle/>
          <a:p>
            <a:fld id="{58E076D2-C4D6-4F47-BE0A-B8682F3AE1D4}" type="slidenum">
              <a:rPr lang="en-US" smtClean="0"/>
              <a:t>19</a:t>
            </a:fld>
            <a:endParaRPr lang="en-US"/>
          </a:p>
        </p:txBody>
      </p:sp>
    </p:spTree>
    <p:extLst>
      <p:ext uri="{BB962C8B-B14F-4D97-AF65-F5344CB8AC3E}">
        <p14:creationId xmlns:p14="http://schemas.microsoft.com/office/powerpoint/2010/main" val="1962011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if we turn to our ELMS or Enterprise Location Management System and we'll go to report 5.05….. you will find a listing …..for our room names. </a:t>
            </a:r>
          </a:p>
        </p:txBody>
      </p:sp>
      <p:sp>
        <p:nvSpPr>
          <p:cNvPr id="4" name="Slide Number Placeholder 3"/>
          <p:cNvSpPr>
            <a:spLocks noGrp="1"/>
          </p:cNvSpPr>
          <p:nvPr>
            <p:ph type="sldNum" sz="quarter" idx="5"/>
          </p:nvPr>
        </p:nvSpPr>
        <p:spPr/>
        <p:txBody>
          <a:bodyPr/>
          <a:lstStyle/>
          <a:p>
            <a:fld id="{58E076D2-C4D6-4F47-BE0A-B8682F3AE1D4}" type="slidenum">
              <a:rPr lang="en-US" smtClean="0"/>
              <a:t>20</a:t>
            </a:fld>
            <a:endParaRPr lang="en-US"/>
          </a:p>
        </p:txBody>
      </p:sp>
    </p:spTree>
    <p:extLst>
      <p:ext uri="{BB962C8B-B14F-4D97-AF65-F5344CB8AC3E}">
        <p14:creationId xmlns:p14="http://schemas.microsoft.com/office/powerpoint/2010/main" val="2604737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 once you've clicked on the Elms 5.05 report it will bring you to this screen and on the left-hand side at the very bottom…. you will find and additional box to check…. which will display the column on the far right…. calling out the NFPA 99 risk category for those room type names. </a:t>
            </a:r>
          </a:p>
        </p:txBody>
      </p:sp>
      <p:sp>
        <p:nvSpPr>
          <p:cNvPr id="4" name="Slide Number Placeholder 3"/>
          <p:cNvSpPr>
            <a:spLocks noGrp="1"/>
          </p:cNvSpPr>
          <p:nvPr>
            <p:ph type="sldNum" sz="quarter" idx="5"/>
          </p:nvPr>
        </p:nvSpPr>
        <p:spPr/>
        <p:txBody>
          <a:bodyPr/>
          <a:lstStyle/>
          <a:p>
            <a:fld id="{58E076D2-C4D6-4F47-BE0A-B8682F3AE1D4}" type="slidenum">
              <a:rPr lang="en-US" smtClean="0"/>
              <a:t>21</a:t>
            </a:fld>
            <a:endParaRPr lang="en-US"/>
          </a:p>
        </p:txBody>
      </p:sp>
    </p:spTree>
    <p:extLst>
      <p:ext uri="{BB962C8B-B14F-4D97-AF65-F5344CB8AC3E}">
        <p14:creationId xmlns:p14="http://schemas.microsoft.com/office/powerpoint/2010/main" val="2427466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room names shown here as an example, …… will indicate the room name,….. the primary name …..the secondary name if any…… the definition of the space and the ….. risk category number of the space.</a:t>
            </a:r>
          </a:p>
        </p:txBody>
      </p:sp>
      <p:sp>
        <p:nvSpPr>
          <p:cNvPr id="4" name="Slide Number Placeholder 3"/>
          <p:cNvSpPr>
            <a:spLocks noGrp="1"/>
          </p:cNvSpPr>
          <p:nvPr>
            <p:ph type="sldNum" sz="quarter" idx="5"/>
          </p:nvPr>
        </p:nvSpPr>
        <p:spPr/>
        <p:txBody>
          <a:bodyPr/>
          <a:lstStyle/>
          <a:p>
            <a:fld id="{58E076D2-C4D6-4F47-BE0A-B8682F3AE1D4}" type="slidenum">
              <a:rPr lang="en-US" smtClean="0"/>
              <a:t>22</a:t>
            </a:fld>
            <a:endParaRPr lang="en-US"/>
          </a:p>
        </p:txBody>
      </p:sp>
    </p:spTree>
    <p:extLst>
      <p:ext uri="{BB962C8B-B14F-4D97-AF65-F5344CB8AC3E}">
        <p14:creationId xmlns:p14="http://schemas.microsoft.com/office/powerpoint/2010/main" val="195717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what is a Safety Risk Assessment ?It is a process of identifying,… evaluating…. and controlling risk on projects from…. programming and planning to project closeout. It proactively helps to minimize the likelihood and the Severity of accidents, injuries, and illnesses.  </a:t>
            </a:r>
          </a:p>
          <a:p>
            <a:r>
              <a:rPr lang="en-US" b="1" dirty="0"/>
              <a:t>It is a process of establishing a hierarchy of priorities and implementing mitigation strategies.</a:t>
            </a:r>
          </a:p>
          <a:p>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5</a:t>
            </a:fld>
            <a:endParaRPr lang="en-US"/>
          </a:p>
        </p:txBody>
      </p:sp>
    </p:spTree>
    <p:extLst>
      <p:ext uri="{BB962C8B-B14F-4D97-AF65-F5344CB8AC3E}">
        <p14:creationId xmlns:p14="http://schemas.microsoft.com/office/powerpoint/2010/main" val="2420974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addition to our ELMS system we have also created… the listing of risk by buildings……this will indicate by building what the systems …. in the building will support the risk categories …… so our A &amp; E consultants understand they can not place in those buildings…. Spaces…. that will be supported by a more intense category.</a:t>
            </a:r>
          </a:p>
        </p:txBody>
      </p:sp>
      <p:sp>
        <p:nvSpPr>
          <p:cNvPr id="4" name="Slide Number Placeholder 3"/>
          <p:cNvSpPr>
            <a:spLocks noGrp="1"/>
          </p:cNvSpPr>
          <p:nvPr>
            <p:ph type="sldNum" sz="quarter" idx="5"/>
          </p:nvPr>
        </p:nvSpPr>
        <p:spPr/>
        <p:txBody>
          <a:bodyPr/>
          <a:lstStyle/>
          <a:p>
            <a:fld id="{58E076D2-C4D6-4F47-BE0A-B8682F3AE1D4}" type="slidenum">
              <a:rPr lang="en-US" smtClean="0"/>
              <a:t>23</a:t>
            </a:fld>
            <a:endParaRPr lang="en-US"/>
          </a:p>
        </p:txBody>
      </p:sp>
    </p:spTree>
    <p:extLst>
      <p:ext uri="{BB962C8B-B14F-4D97-AF65-F5344CB8AC3E}">
        <p14:creationId xmlns:p14="http://schemas.microsoft.com/office/powerpoint/2010/main" val="4098627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when we do our space programming at the beginning of the projects we use this space data form…. That is when we fill in what …. that building risk category is ….. to show what the ability of the building itself can support …..this space data form …… is for a Clinic we have in the western part of Minnesota can only support a category 3 space …..There is a column on the right-hand side that indicates from our ELMS management system …. if you select the waiting room ….. waiting room names can only be supported a category type 4 space.</a:t>
            </a:r>
          </a:p>
        </p:txBody>
      </p:sp>
      <p:sp>
        <p:nvSpPr>
          <p:cNvPr id="4" name="Slide Number Placeholder 3"/>
          <p:cNvSpPr>
            <a:spLocks noGrp="1"/>
          </p:cNvSpPr>
          <p:nvPr>
            <p:ph type="sldNum" sz="quarter" idx="5"/>
          </p:nvPr>
        </p:nvSpPr>
        <p:spPr/>
        <p:txBody>
          <a:bodyPr/>
          <a:lstStyle/>
          <a:p>
            <a:fld id="{58E076D2-C4D6-4F47-BE0A-B8682F3AE1D4}" type="slidenum">
              <a:rPr lang="en-US" smtClean="0"/>
              <a:t>24</a:t>
            </a:fld>
            <a:endParaRPr lang="en-US"/>
          </a:p>
        </p:txBody>
      </p:sp>
    </p:spTree>
    <p:extLst>
      <p:ext uri="{BB962C8B-B14F-4D97-AF65-F5344CB8AC3E}">
        <p14:creationId xmlns:p14="http://schemas.microsoft.com/office/powerpoint/2010/main" val="2849161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 look at line 44 here ….the exam room…. can be supported by a category 3 space…. again …. these room names are all driven by our ELMS system and categorize accordingly</a:t>
            </a:r>
          </a:p>
        </p:txBody>
      </p:sp>
      <p:sp>
        <p:nvSpPr>
          <p:cNvPr id="4" name="Slide Number Placeholder 3"/>
          <p:cNvSpPr>
            <a:spLocks noGrp="1"/>
          </p:cNvSpPr>
          <p:nvPr>
            <p:ph type="sldNum" sz="quarter" idx="5"/>
          </p:nvPr>
        </p:nvSpPr>
        <p:spPr/>
        <p:txBody>
          <a:bodyPr/>
          <a:lstStyle/>
          <a:p>
            <a:fld id="{58E076D2-C4D6-4F47-BE0A-B8682F3AE1D4}" type="slidenum">
              <a:rPr lang="en-US" smtClean="0"/>
              <a:t>25</a:t>
            </a:fld>
            <a:endParaRPr lang="en-US"/>
          </a:p>
        </p:txBody>
      </p:sp>
    </p:spTree>
    <p:extLst>
      <p:ext uri="{BB962C8B-B14F-4D97-AF65-F5344CB8AC3E}">
        <p14:creationId xmlns:p14="http://schemas.microsoft.com/office/powerpoint/2010/main" val="2736915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now the question is….  How it is documented …..  Our functional program creates the chassis for us…. to continue the project moving forward </a:t>
            </a:r>
          </a:p>
        </p:txBody>
      </p:sp>
      <p:sp>
        <p:nvSpPr>
          <p:cNvPr id="4" name="Slide Number Placeholder 3"/>
          <p:cNvSpPr>
            <a:spLocks noGrp="1"/>
          </p:cNvSpPr>
          <p:nvPr>
            <p:ph type="sldNum" sz="quarter" idx="5"/>
          </p:nvPr>
        </p:nvSpPr>
        <p:spPr/>
        <p:txBody>
          <a:bodyPr/>
          <a:lstStyle/>
          <a:p>
            <a:fld id="{58E076D2-C4D6-4F47-BE0A-B8682F3AE1D4}" type="slidenum">
              <a:rPr lang="en-US" smtClean="0"/>
              <a:t>26</a:t>
            </a:fld>
            <a:endParaRPr lang="en-US"/>
          </a:p>
        </p:txBody>
      </p:sp>
    </p:spTree>
    <p:extLst>
      <p:ext uri="{BB962C8B-B14F-4D97-AF65-F5344CB8AC3E}">
        <p14:creationId xmlns:p14="http://schemas.microsoft.com/office/powerpoint/2010/main" val="3820234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Functional Program will have an executive summary… and shall include the purpose or objective of the project…. the project type and size….. A statement if there is a functional change of the space…And … it will also list the construction type and occupancy documentation.</a:t>
            </a:r>
          </a:p>
        </p:txBody>
      </p:sp>
      <p:sp>
        <p:nvSpPr>
          <p:cNvPr id="4" name="Slide Number Placeholder 3"/>
          <p:cNvSpPr>
            <a:spLocks noGrp="1"/>
          </p:cNvSpPr>
          <p:nvPr>
            <p:ph type="sldNum" sz="quarter" idx="5"/>
          </p:nvPr>
        </p:nvSpPr>
        <p:spPr/>
        <p:txBody>
          <a:bodyPr/>
          <a:lstStyle/>
          <a:p>
            <a:fld id="{58E076D2-C4D6-4F47-BE0A-B8682F3AE1D4}" type="slidenum">
              <a:rPr lang="en-US" smtClean="0"/>
              <a:t>27</a:t>
            </a:fld>
            <a:endParaRPr lang="en-US"/>
          </a:p>
        </p:txBody>
      </p:sp>
    </p:spTree>
    <p:extLst>
      <p:ext uri="{BB962C8B-B14F-4D97-AF65-F5344CB8AC3E}">
        <p14:creationId xmlns:p14="http://schemas.microsoft.com/office/powerpoint/2010/main" val="1612983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functional program will also include a method that communicates our intent…. it involves a listing of our Multi- ….disciplinary team for engaging with the designers of record…. it will also serve as a basis for project design and construction ….. This SRA…. is required for all new and renovation projects or any change of functional use in the hospital ….. or outpatient facilities…. And this is all following the 2022 facility guideline institute guidelines .</a:t>
            </a:r>
          </a:p>
        </p:txBody>
      </p:sp>
      <p:sp>
        <p:nvSpPr>
          <p:cNvPr id="4" name="Slide Number Placeholder 3"/>
          <p:cNvSpPr>
            <a:spLocks noGrp="1"/>
          </p:cNvSpPr>
          <p:nvPr>
            <p:ph type="sldNum" sz="quarter" idx="5"/>
          </p:nvPr>
        </p:nvSpPr>
        <p:spPr/>
        <p:txBody>
          <a:bodyPr/>
          <a:lstStyle/>
          <a:p>
            <a:fld id="{58E076D2-C4D6-4F47-BE0A-B8682F3AE1D4}" type="slidenum">
              <a:rPr lang="en-US" smtClean="0"/>
              <a:t>28</a:t>
            </a:fld>
            <a:endParaRPr lang="en-US"/>
          </a:p>
        </p:txBody>
      </p:sp>
    </p:spTree>
    <p:extLst>
      <p:ext uri="{BB962C8B-B14F-4D97-AF65-F5344CB8AC3E}">
        <p14:creationId xmlns:p14="http://schemas.microsoft.com/office/powerpoint/2010/main" val="3415233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the multi-..disciplinary team should consist of the frontline caregivers nursing staff… physicians…. and administrators…. Facility Management staff or Operations….., Safety and security staff…. infection control staff…. architects and engineer consultants…… if needed a Human Resource Specialist or any other appropriate individuals based on the nature of the project.</a:t>
            </a:r>
          </a:p>
        </p:txBody>
      </p:sp>
      <p:sp>
        <p:nvSpPr>
          <p:cNvPr id="4" name="Slide Number Placeholder 3"/>
          <p:cNvSpPr>
            <a:spLocks noGrp="1"/>
          </p:cNvSpPr>
          <p:nvPr>
            <p:ph type="sldNum" sz="quarter" idx="5"/>
          </p:nvPr>
        </p:nvSpPr>
        <p:spPr/>
        <p:txBody>
          <a:bodyPr/>
          <a:lstStyle/>
          <a:p>
            <a:fld id="{58E076D2-C4D6-4F47-BE0A-B8682F3AE1D4}" type="slidenum">
              <a:rPr lang="en-US" smtClean="0"/>
              <a:t>29</a:t>
            </a:fld>
            <a:endParaRPr lang="en-US"/>
          </a:p>
        </p:txBody>
      </p:sp>
    </p:spTree>
    <p:extLst>
      <p:ext uri="{BB962C8B-B14F-4D97-AF65-F5344CB8AC3E}">
        <p14:creationId xmlns:p14="http://schemas.microsoft.com/office/powerpoint/2010/main" val="2478982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continue to document the project using our life safety drawings… as well as the creation of a basis of design and or commissioning sheets….. We document indirect support functions for our patients staff and visitors …and as you've seen on previous slides the room names and spaces are documented with the risk categories ….we have a management repository that maintains all the stored documents at all stages of the project </a:t>
            </a:r>
          </a:p>
        </p:txBody>
      </p:sp>
      <p:sp>
        <p:nvSpPr>
          <p:cNvPr id="4" name="Slide Number Placeholder 3"/>
          <p:cNvSpPr>
            <a:spLocks noGrp="1"/>
          </p:cNvSpPr>
          <p:nvPr>
            <p:ph type="sldNum" sz="quarter" idx="5"/>
          </p:nvPr>
        </p:nvSpPr>
        <p:spPr/>
        <p:txBody>
          <a:bodyPr/>
          <a:lstStyle/>
          <a:p>
            <a:fld id="{58E076D2-C4D6-4F47-BE0A-B8682F3AE1D4}" type="slidenum">
              <a:rPr lang="en-US" smtClean="0"/>
              <a:t>30</a:t>
            </a:fld>
            <a:endParaRPr lang="en-US"/>
          </a:p>
        </p:txBody>
      </p:sp>
    </p:spTree>
    <p:extLst>
      <p:ext uri="{BB962C8B-B14F-4D97-AF65-F5344CB8AC3E}">
        <p14:creationId xmlns:p14="http://schemas.microsoft.com/office/powerpoint/2010/main" val="1485946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conclusion….. Your safety risk assessment is all about ensuring your environment is safe for patients,… staff, … visitors…. and construction workers….  In order to accomplish a SRA… you need to involve all stakeholders…. conduct your assessments on a regular basis….. Do adequate training of your employees and contractors ….. and you need to document everything keep your records in a database of sorts…. that can be accessed whenever you need to get to those records….. and the call to action here is….. To encourage the proactive identification and management of risk within your organization …… Thank you </a:t>
            </a:r>
          </a:p>
        </p:txBody>
      </p:sp>
      <p:sp>
        <p:nvSpPr>
          <p:cNvPr id="4" name="Slide Number Placeholder 3"/>
          <p:cNvSpPr>
            <a:spLocks noGrp="1"/>
          </p:cNvSpPr>
          <p:nvPr>
            <p:ph type="sldNum" sz="quarter" idx="5"/>
          </p:nvPr>
        </p:nvSpPr>
        <p:spPr/>
        <p:txBody>
          <a:bodyPr/>
          <a:lstStyle/>
          <a:p>
            <a:fld id="{58E076D2-C4D6-4F47-BE0A-B8682F3AE1D4}" type="slidenum">
              <a:rPr lang="en-US" smtClean="0"/>
              <a:t>31</a:t>
            </a:fld>
            <a:endParaRPr lang="en-US"/>
          </a:p>
        </p:txBody>
      </p:sp>
    </p:spTree>
    <p:extLst>
      <p:ext uri="{BB962C8B-B14F-4D97-AF65-F5344CB8AC3E}">
        <p14:creationId xmlns:p14="http://schemas.microsoft.com/office/powerpoint/2010/main" val="1766794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there are a number of reasons for implementing a safety risk assessment and those are …. It helps to establish a healthy physical environment….. it does promote a culture of safety…… it helps in complying with legal requirements and regulations For example NFPA99…………. and it reduces operational costs by preventing project incidents.</a:t>
            </a:r>
          </a:p>
        </p:txBody>
      </p:sp>
      <p:sp>
        <p:nvSpPr>
          <p:cNvPr id="4" name="Slide Number Placeholder 3"/>
          <p:cNvSpPr>
            <a:spLocks noGrp="1"/>
          </p:cNvSpPr>
          <p:nvPr>
            <p:ph type="sldNum" sz="quarter" idx="5"/>
          </p:nvPr>
        </p:nvSpPr>
        <p:spPr/>
        <p:txBody>
          <a:bodyPr/>
          <a:lstStyle/>
          <a:p>
            <a:fld id="{58E076D2-C4D6-4F47-BE0A-B8682F3AE1D4}" type="slidenum">
              <a:rPr lang="en-US" smtClean="0"/>
              <a:t>6</a:t>
            </a:fld>
            <a:endParaRPr lang="en-US"/>
          </a:p>
        </p:txBody>
      </p:sp>
    </p:spTree>
    <p:extLst>
      <p:ext uri="{BB962C8B-B14F-4D97-AF65-F5344CB8AC3E}">
        <p14:creationId xmlns:p14="http://schemas.microsoft.com/office/powerpoint/2010/main" val="325153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to address the legal and regulation requirement mentioned on the last slide …. CMS CoP or condition of participation for physical environment states .... The readiness… for the hospital must be constructed ….arranged…. and maintained to ensure safety of the patient… Diagnostics… treatment… and special service needs of the community and ….that brings in the NFPA 99 2012 health care facilities code…… </a:t>
            </a:r>
          </a:p>
          <a:p>
            <a:r>
              <a:rPr lang="en-US" b="1" dirty="0"/>
              <a:t>So this is The why we do a safety risk assessment…. It is a requirement.</a:t>
            </a:r>
          </a:p>
        </p:txBody>
      </p:sp>
      <p:sp>
        <p:nvSpPr>
          <p:cNvPr id="4" name="Slide Number Placeholder 3"/>
          <p:cNvSpPr>
            <a:spLocks noGrp="1"/>
          </p:cNvSpPr>
          <p:nvPr>
            <p:ph type="sldNum" sz="quarter" idx="5"/>
          </p:nvPr>
        </p:nvSpPr>
        <p:spPr/>
        <p:txBody>
          <a:bodyPr/>
          <a:lstStyle/>
          <a:p>
            <a:fld id="{58E076D2-C4D6-4F47-BE0A-B8682F3AE1D4}" type="slidenum">
              <a:rPr lang="en-US" smtClean="0"/>
              <a:t>7</a:t>
            </a:fld>
            <a:endParaRPr lang="en-US"/>
          </a:p>
        </p:txBody>
      </p:sp>
    </p:spTree>
    <p:extLst>
      <p:ext uri="{BB962C8B-B14F-4D97-AF65-F5344CB8AC3E}">
        <p14:creationId xmlns:p14="http://schemas.microsoft.com/office/powerpoint/2010/main" val="673643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section 4.1 of NFPA 99…. Chapter 4 ….there are 4 categories stated and they are listed here as ….Category 1 through 4 …. 1 being… of course the most severe… the most likely to cause major injury or death…. to a category </a:t>
            </a:r>
            <a:r>
              <a:rPr lang="en-US" b="1"/>
              <a:t>4 which…. </a:t>
            </a:r>
            <a:r>
              <a:rPr lang="en-US" b="1" dirty="0"/>
              <a:t>will have no impact to Staff or Patient care.  And then to mention section 4.2 .1.1….. It states…. The governing body…. Of your facility… shall conduct and document risk assessments and … risk categories </a:t>
            </a:r>
          </a:p>
        </p:txBody>
      </p:sp>
      <p:sp>
        <p:nvSpPr>
          <p:cNvPr id="4" name="Slide Number Placeholder 3"/>
          <p:cNvSpPr>
            <a:spLocks noGrp="1"/>
          </p:cNvSpPr>
          <p:nvPr>
            <p:ph type="sldNum" sz="quarter" idx="5"/>
          </p:nvPr>
        </p:nvSpPr>
        <p:spPr/>
        <p:txBody>
          <a:bodyPr/>
          <a:lstStyle/>
          <a:p>
            <a:fld id="{58E076D2-C4D6-4F47-BE0A-B8682F3AE1D4}" type="slidenum">
              <a:rPr lang="en-US" smtClean="0"/>
              <a:t>8</a:t>
            </a:fld>
            <a:endParaRPr lang="en-US"/>
          </a:p>
        </p:txBody>
      </p:sp>
    </p:spTree>
    <p:extLst>
      <p:ext uri="{BB962C8B-B14F-4D97-AF65-F5344CB8AC3E}">
        <p14:creationId xmlns:p14="http://schemas.microsoft.com/office/powerpoint/2010/main" val="353446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There's also a series of guidelines written by the Facility Guideline Institute that brings in additional requirements to deliver safe care….the safety risk assessment ….. of components of your inter   disciplinary team are listed here and their involvement is needed….. from the beginning of a project too project close out.</a:t>
            </a:r>
          </a:p>
        </p:txBody>
      </p:sp>
      <p:sp>
        <p:nvSpPr>
          <p:cNvPr id="4" name="Slide Number Placeholder 3"/>
          <p:cNvSpPr>
            <a:spLocks noGrp="1"/>
          </p:cNvSpPr>
          <p:nvPr>
            <p:ph type="sldNum" sz="quarter" idx="5"/>
          </p:nvPr>
        </p:nvSpPr>
        <p:spPr/>
        <p:txBody>
          <a:bodyPr/>
          <a:lstStyle/>
          <a:p>
            <a:fld id="{58E076D2-C4D6-4F47-BE0A-B8682F3AE1D4}" type="slidenum">
              <a:rPr lang="en-US" smtClean="0"/>
              <a:t>9</a:t>
            </a:fld>
            <a:endParaRPr lang="en-US"/>
          </a:p>
        </p:txBody>
      </p:sp>
    </p:spTree>
    <p:extLst>
      <p:ext uri="{BB962C8B-B14F-4D97-AF65-F5344CB8AC3E}">
        <p14:creationId xmlns:p14="http://schemas.microsoft.com/office/powerpoint/2010/main" val="128720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16164-755F-E801-0AE3-255461C1F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46B07-44AF-F791-4F2D-0A9176479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441BC-C6C9-2A5D-AC98-15353DB0B65D}"/>
              </a:ext>
            </a:extLst>
          </p:cNvPr>
          <p:cNvSpPr>
            <a:spLocks noGrp="1"/>
          </p:cNvSpPr>
          <p:nvPr>
            <p:ph type="body" idx="1"/>
          </p:nvPr>
        </p:nvSpPr>
        <p:spPr/>
        <p:txBody>
          <a:bodyPr/>
          <a:lstStyle/>
          <a:p>
            <a:r>
              <a:rPr lang="en-US" b="1" dirty="0"/>
              <a:t>There's also a series of guidelines written by the Facility Guideline Institute that brings in additional requirements to deliver safe care….the safety risk assessment ….. of components of your inter   disciplinary team are listed here and their involvement is needed….. from the beginning of a project too project close out.</a:t>
            </a:r>
          </a:p>
        </p:txBody>
      </p:sp>
      <p:sp>
        <p:nvSpPr>
          <p:cNvPr id="4" name="Slide Number Placeholder 3">
            <a:extLst>
              <a:ext uri="{FF2B5EF4-FFF2-40B4-BE49-F238E27FC236}">
                <a16:creationId xmlns:a16="http://schemas.microsoft.com/office/drawing/2014/main" id="{D98C3807-9B84-8DCA-FC08-11DF85004272}"/>
              </a:ext>
            </a:extLst>
          </p:cNvPr>
          <p:cNvSpPr>
            <a:spLocks noGrp="1"/>
          </p:cNvSpPr>
          <p:nvPr>
            <p:ph type="sldNum" sz="quarter" idx="5"/>
          </p:nvPr>
        </p:nvSpPr>
        <p:spPr/>
        <p:txBody>
          <a:bodyPr/>
          <a:lstStyle/>
          <a:p>
            <a:fld id="{58E076D2-C4D6-4F47-BE0A-B8682F3AE1D4}" type="slidenum">
              <a:rPr lang="en-US" smtClean="0"/>
              <a:t>10</a:t>
            </a:fld>
            <a:endParaRPr lang="en-US"/>
          </a:p>
        </p:txBody>
      </p:sp>
    </p:spTree>
    <p:extLst>
      <p:ext uri="{BB962C8B-B14F-4D97-AF65-F5344CB8AC3E}">
        <p14:creationId xmlns:p14="http://schemas.microsoft.com/office/powerpoint/2010/main" val="38151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several beneficial reasons for conducting a safety risk assessment…. and those are ….Improved safety of your projects by reducing accidents and injuries …. Dealing with legal compliance to avoid the penalties and fines that come along with those legal requirements …. Creating cost savings by having a healthier environment for patients, staff and visitors and having fewer injuries and lawsuits on the project …. Also it promotes a higher morale level by creating a safer environment.</a:t>
            </a:r>
          </a:p>
        </p:txBody>
      </p:sp>
      <p:sp>
        <p:nvSpPr>
          <p:cNvPr id="4" name="Slide Number Placeholder 3"/>
          <p:cNvSpPr>
            <a:spLocks noGrp="1"/>
          </p:cNvSpPr>
          <p:nvPr>
            <p:ph type="sldNum" sz="quarter" idx="5"/>
          </p:nvPr>
        </p:nvSpPr>
        <p:spPr/>
        <p:txBody>
          <a:bodyPr/>
          <a:lstStyle/>
          <a:p>
            <a:fld id="{58E076D2-C4D6-4F47-BE0A-B8682F3AE1D4}" type="slidenum">
              <a:rPr lang="en-US" smtClean="0"/>
              <a:t>11</a:t>
            </a:fld>
            <a:endParaRPr lang="en-US"/>
          </a:p>
        </p:txBody>
      </p:sp>
    </p:spTree>
    <p:extLst>
      <p:ext uri="{BB962C8B-B14F-4D97-AF65-F5344CB8AC3E}">
        <p14:creationId xmlns:p14="http://schemas.microsoft.com/office/powerpoint/2010/main" val="307999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several terms that need to be involved in your safety risk assessment …. and they are Hazard ….understand what the potential harm could be from the hazard ….  an example could be mold, construction dust, chemicals and so on…. What is Risk from the hazard…. in creating a risk assessment to understanding the complexities of the potential hazards….. What the mitigation strategies could be so that you can reduce the OR eliminate risk …..and Understand what your system is for collecting all this data and ….. Information.</a:t>
            </a:r>
          </a:p>
        </p:txBody>
      </p:sp>
      <p:sp>
        <p:nvSpPr>
          <p:cNvPr id="4" name="Slide Number Placeholder 3"/>
          <p:cNvSpPr>
            <a:spLocks noGrp="1"/>
          </p:cNvSpPr>
          <p:nvPr>
            <p:ph type="sldNum" sz="quarter" idx="5"/>
          </p:nvPr>
        </p:nvSpPr>
        <p:spPr/>
        <p:txBody>
          <a:bodyPr/>
          <a:lstStyle/>
          <a:p>
            <a:fld id="{58E076D2-C4D6-4F47-BE0A-B8682F3AE1D4}" type="slidenum">
              <a:rPr lang="en-US" smtClean="0"/>
              <a:t>12</a:t>
            </a:fld>
            <a:endParaRPr lang="en-US"/>
          </a:p>
        </p:txBody>
      </p:sp>
    </p:spTree>
    <p:extLst>
      <p:ext uri="{BB962C8B-B14F-4D97-AF65-F5344CB8AC3E}">
        <p14:creationId xmlns:p14="http://schemas.microsoft.com/office/powerpoint/2010/main" val="2350457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35A798-FEB9-6E23-6060-D23B38EF7630}"/>
              </a:ext>
            </a:extLst>
          </p:cNvPr>
          <p:cNvSpPr/>
          <p:nvPr userDrawn="1"/>
        </p:nvSpPr>
        <p:spPr>
          <a:xfrm>
            <a:off x="0" y="0"/>
            <a:ext cx="1219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4">
            <a:extLst>
              <a:ext uri="{FF2B5EF4-FFF2-40B4-BE49-F238E27FC236}">
                <a16:creationId xmlns:a16="http://schemas.microsoft.com/office/drawing/2014/main" id="{65FF33AA-3F62-1BAB-D074-4E7055DEFE7F}"/>
              </a:ext>
            </a:extLst>
          </p:cNvPr>
          <p:cNvSpPr txBox="1">
            <a:spLocks noChangeArrowheads="1"/>
          </p:cNvSpPr>
          <p:nvPr userDrawn="1"/>
        </p:nvSpPr>
        <p:spPr bwMode="auto">
          <a:xfrm>
            <a:off x="163513" y="5184775"/>
            <a:ext cx="2732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365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1600" b="1">
                <a:solidFill>
                  <a:srgbClr val="7F7F7F"/>
                </a:solidFill>
                <a:cs typeface="Arial" panose="020B0604020202020204" pitchFamily="34" charset="0"/>
              </a:rPr>
              <a:t>Course Number:</a:t>
            </a:r>
          </a:p>
        </p:txBody>
      </p:sp>
      <p:sp>
        <p:nvSpPr>
          <p:cNvPr id="5" name="TextBox 5">
            <a:extLst>
              <a:ext uri="{FF2B5EF4-FFF2-40B4-BE49-F238E27FC236}">
                <a16:creationId xmlns:a16="http://schemas.microsoft.com/office/drawing/2014/main" id="{83613C3F-A809-2D60-0651-8A90F023405D}"/>
              </a:ext>
            </a:extLst>
          </p:cNvPr>
          <p:cNvSpPr txBox="1">
            <a:spLocks noChangeArrowheads="1"/>
          </p:cNvSpPr>
          <p:nvPr userDrawn="1"/>
        </p:nvSpPr>
        <p:spPr bwMode="auto">
          <a:xfrm>
            <a:off x="163513" y="5538788"/>
            <a:ext cx="247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365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1400">
                <a:solidFill>
                  <a:srgbClr val="7F7F7F"/>
                </a:solidFill>
                <a:cs typeface="Arial" panose="020B0604020202020204" pitchFamily="34" charset="0"/>
              </a:rPr>
              <a:t>Credit Designation:</a:t>
            </a:r>
          </a:p>
        </p:txBody>
      </p:sp>
      <p:pic>
        <p:nvPicPr>
          <p:cNvPr id="6" name="Picture 7">
            <a:extLst>
              <a:ext uri="{FF2B5EF4-FFF2-40B4-BE49-F238E27FC236}">
                <a16:creationId xmlns:a16="http://schemas.microsoft.com/office/drawing/2014/main" id="{42A6D1BA-0710-DEB6-CAF3-EDE5B28063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06038" y="4986338"/>
            <a:ext cx="1779587"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F32E44B2-B731-23FB-3449-C2BFB0B92136}"/>
              </a:ext>
            </a:extLst>
          </p:cNvPr>
          <p:cNvSpPr txBox="1">
            <a:spLocks noChangeArrowheads="1"/>
          </p:cNvSpPr>
          <p:nvPr userDrawn="1"/>
        </p:nvSpPr>
        <p:spPr bwMode="auto">
          <a:xfrm>
            <a:off x="163513" y="5867400"/>
            <a:ext cx="6302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365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1400">
                <a:solidFill>
                  <a:srgbClr val="7F7F7F"/>
                </a:solidFill>
                <a:cs typeface="Arial" panose="020B0604020202020204" pitchFamily="34" charset="0"/>
              </a:rPr>
              <a:t>AIA CES Provider Number:  E240</a:t>
            </a:r>
          </a:p>
        </p:txBody>
      </p:sp>
      <p:sp>
        <p:nvSpPr>
          <p:cNvPr id="2" name="Title 1"/>
          <p:cNvSpPr>
            <a:spLocks noGrp="1"/>
          </p:cNvSpPr>
          <p:nvPr>
            <p:ph type="ctrTitle"/>
          </p:nvPr>
        </p:nvSpPr>
        <p:spPr>
          <a:xfrm>
            <a:off x="0" y="2286000"/>
            <a:ext cx="12192000" cy="2286000"/>
          </a:xfrm>
          <a:prstGeom prst="rect">
            <a:avLst/>
          </a:prstGeom>
          <a:solidFill>
            <a:srgbClr val="ED3A32"/>
          </a:solidFill>
        </p:spPr>
        <p:txBody>
          <a:bodyPr vert="horz" bIns="45720"/>
          <a:lstStyle>
            <a:lvl1pPr algn="ctr">
              <a:lnSpc>
                <a:spcPct val="100000"/>
              </a:lnSpc>
              <a:defRPr sz="4800" b="1">
                <a:solidFill>
                  <a:schemeClr val="bg1"/>
                </a:solidFill>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11" name="Text Placeholder 3"/>
          <p:cNvSpPr>
            <a:spLocks noGrp="1"/>
          </p:cNvSpPr>
          <p:nvPr>
            <p:ph type="body" sz="quarter" idx="16"/>
          </p:nvPr>
        </p:nvSpPr>
        <p:spPr>
          <a:xfrm>
            <a:off x="6705600" y="509868"/>
            <a:ext cx="5486400" cy="225932"/>
          </a:xfrm>
          <a:prstGeom prst="rect">
            <a:avLst/>
          </a:prstGeom>
        </p:spPr>
        <p:txBody>
          <a:bodyPr rIns="182880" anchor="ctr"/>
          <a:lstStyle>
            <a:lvl1pPr marL="137160" indent="0" algn="r">
              <a:buNone/>
              <a:defRPr sz="1400" b="1"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3"/>
          <p:cNvSpPr>
            <a:spLocks noGrp="1"/>
          </p:cNvSpPr>
          <p:nvPr>
            <p:ph type="body" sz="quarter" idx="17"/>
          </p:nvPr>
        </p:nvSpPr>
        <p:spPr>
          <a:xfrm>
            <a:off x="6705600" y="777389"/>
            <a:ext cx="5486400" cy="242613"/>
          </a:xfrm>
          <a:prstGeom prst="rect">
            <a:avLst/>
          </a:prstGeom>
        </p:spPr>
        <p:txBody>
          <a:bodyPr rIns="182880" anchor="ctr"/>
          <a:lstStyle>
            <a:lvl1pPr marL="137160" indent="0" algn="r">
              <a:buNone/>
              <a:defRPr sz="1200" b="0"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3"/>
          <p:cNvSpPr>
            <a:spLocks noGrp="1"/>
          </p:cNvSpPr>
          <p:nvPr>
            <p:ph type="body" sz="quarter" idx="18"/>
          </p:nvPr>
        </p:nvSpPr>
        <p:spPr>
          <a:xfrm>
            <a:off x="6705600" y="1061788"/>
            <a:ext cx="5486400" cy="231494"/>
          </a:xfrm>
          <a:prstGeom prst="rect">
            <a:avLst/>
          </a:prstGeom>
        </p:spPr>
        <p:txBody>
          <a:bodyPr rIns="182880" anchor="ctr"/>
          <a:lstStyle>
            <a:lvl1pPr marL="137160" indent="0" algn="r">
              <a:buNone/>
              <a:defRPr sz="1200" b="0"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3"/>
          <p:cNvSpPr>
            <a:spLocks noGrp="1"/>
          </p:cNvSpPr>
          <p:nvPr>
            <p:ph type="body" sz="quarter" idx="19"/>
          </p:nvPr>
        </p:nvSpPr>
        <p:spPr>
          <a:xfrm>
            <a:off x="6705600" y="1347931"/>
            <a:ext cx="5486400" cy="231494"/>
          </a:xfrm>
          <a:prstGeom prst="rect">
            <a:avLst/>
          </a:prstGeom>
        </p:spPr>
        <p:txBody>
          <a:bodyPr rIns="182880" anchor="ctr"/>
          <a:lstStyle>
            <a:lvl1pPr marL="137160" indent="0" algn="r">
              <a:buNone/>
              <a:defRPr sz="1200" b="0"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3"/>
          <p:cNvSpPr>
            <a:spLocks noGrp="1"/>
          </p:cNvSpPr>
          <p:nvPr>
            <p:ph type="body" sz="quarter" idx="20"/>
          </p:nvPr>
        </p:nvSpPr>
        <p:spPr>
          <a:xfrm>
            <a:off x="1964176" y="5261993"/>
            <a:ext cx="3831769" cy="228600"/>
          </a:xfrm>
          <a:prstGeom prst="rect">
            <a:avLst/>
          </a:prstGeom>
        </p:spPr>
        <p:txBody>
          <a:bodyPr lIns="0" rIns="0" anchor="ctr">
            <a:noAutofit/>
          </a:bodyPr>
          <a:lstStyle>
            <a:lvl1pPr marL="137160" indent="0" algn="l">
              <a:buNone/>
              <a:defRPr sz="1600" b="1"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 Placeholder 3"/>
          <p:cNvSpPr>
            <a:spLocks noGrp="1"/>
          </p:cNvSpPr>
          <p:nvPr>
            <p:ph type="body" sz="quarter" idx="21"/>
          </p:nvPr>
        </p:nvSpPr>
        <p:spPr>
          <a:xfrm>
            <a:off x="1964176" y="5583202"/>
            <a:ext cx="3396341" cy="245478"/>
          </a:xfrm>
          <a:prstGeom prst="rect">
            <a:avLst/>
          </a:prstGeom>
        </p:spPr>
        <p:txBody>
          <a:bodyPr lIns="0" rIns="0" anchor="ctr">
            <a:noAutofit/>
          </a:bodyPr>
          <a:lstStyle>
            <a:lvl1pPr marL="137160" indent="0" algn="l">
              <a:buNone/>
              <a:defRPr sz="1400" b="0"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3"/>
          <p:cNvSpPr>
            <a:spLocks noGrp="1"/>
          </p:cNvSpPr>
          <p:nvPr>
            <p:ph type="body" sz="quarter" idx="22"/>
          </p:nvPr>
        </p:nvSpPr>
        <p:spPr>
          <a:xfrm>
            <a:off x="312296" y="6411832"/>
            <a:ext cx="3396341" cy="245478"/>
          </a:xfrm>
          <a:prstGeom prst="rect">
            <a:avLst/>
          </a:prstGeom>
        </p:spPr>
        <p:txBody>
          <a:bodyPr lIns="0" rIns="0" anchor="ctr">
            <a:noAutofit/>
          </a:bodyPr>
          <a:lstStyle>
            <a:lvl1pPr marL="137160" indent="0" algn="l">
              <a:buNone/>
              <a:defRPr sz="1400" b="0" i="1" baseline="0">
                <a:solidFill>
                  <a:schemeClr val="bg2">
                    <a:lumMod val="75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3"/>
          <p:cNvSpPr>
            <a:spLocks noGrp="1"/>
          </p:cNvSpPr>
          <p:nvPr>
            <p:ph type="body" sz="quarter" idx="23"/>
          </p:nvPr>
        </p:nvSpPr>
        <p:spPr>
          <a:xfrm>
            <a:off x="-1" y="509868"/>
            <a:ext cx="5486400" cy="228600"/>
          </a:xfrm>
          <a:prstGeom prst="rect">
            <a:avLst/>
          </a:prstGeom>
        </p:spPr>
        <p:txBody>
          <a:bodyPr lIns="182880" anchor="ctr"/>
          <a:lstStyle>
            <a:lvl1pPr marL="137160" indent="0" algn="l">
              <a:buNone/>
              <a:defRPr sz="1400" b="1"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3"/>
          <p:cNvSpPr>
            <a:spLocks noGrp="1"/>
          </p:cNvSpPr>
          <p:nvPr>
            <p:ph type="body" sz="quarter" idx="24"/>
          </p:nvPr>
        </p:nvSpPr>
        <p:spPr>
          <a:xfrm>
            <a:off x="0" y="777389"/>
            <a:ext cx="5486399" cy="232484"/>
          </a:xfrm>
          <a:prstGeom prst="rect">
            <a:avLst/>
          </a:prstGeom>
        </p:spPr>
        <p:txBody>
          <a:bodyPr lIns="182880" anchor="ctr"/>
          <a:lstStyle>
            <a:lvl1pPr marL="137160" indent="0" algn="l">
              <a:buNone/>
              <a:defRPr sz="1200" b="0"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 Placeholder 3"/>
          <p:cNvSpPr>
            <a:spLocks noGrp="1"/>
          </p:cNvSpPr>
          <p:nvPr>
            <p:ph type="body" sz="quarter" idx="25"/>
          </p:nvPr>
        </p:nvSpPr>
        <p:spPr>
          <a:xfrm>
            <a:off x="-1" y="1061788"/>
            <a:ext cx="5486400" cy="234228"/>
          </a:xfrm>
          <a:prstGeom prst="rect">
            <a:avLst/>
          </a:prstGeom>
        </p:spPr>
        <p:txBody>
          <a:bodyPr lIns="182880" anchor="ctr"/>
          <a:lstStyle>
            <a:lvl1pPr marL="137160" indent="0" algn="l">
              <a:buNone/>
              <a:defRPr sz="1200" b="0"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Text Placeholder 3"/>
          <p:cNvSpPr>
            <a:spLocks noGrp="1"/>
          </p:cNvSpPr>
          <p:nvPr>
            <p:ph type="body" sz="quarter" idx="26"/>
          </p:nvPr>
        </p:nvSpPr>
        <p:spPr>
          <a:xfrm>
            <a:off x="-1" y="1347931"/>
            <a:ext cx="5486400" cy="234228"/>
          </a:xfrm>
          <a:prstGeom prst="rect">
            <a:avLst/>
          </a:prstGeom>
        </p:spPr>
        <p:txBody>
          <a:bodyPr lIns="182880" anchor="ctr"/>
          <a:lstStyle>
            <a:lvl1pPr marL="137160" indent="0" algn="l">
              <a:buNone/>
              <a:defRPr sz="1200" b="0"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2078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48EFF3-4EBA-F65D-3D65-BB670F3E264F}"/>
              </a:ext>
            </a:extLst>
          </p:cNvPr>
          <p:cNvSpPr/>
          <p:nvPr/>
        </p:nvSpPr>
        <p:spPr>
          <a:xfrm>
            <a:off x="0" y="0"/>
            <a:ext cx="9366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41781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0AE141-B63C-3573-49F8-8D016BAFC3C6}"/>
              </a:ext>
            </a:extLst>
          </p:cNvPr>
          <p:cNvSpPr/>
          <p:nvPr userDrawn="1"/>
        </p:nvSpPr>
        <p:spPr>
          <a:xfrm>
            <a:off x="0" y="0"/>
            <a:ext cx="1219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4">
            <a:extLst>
              <a:ext uri="{FF2B5EF4-FFF2-40B4-BE49-F238E27FC236}">
                <a16:creationId xmlns:a16="http://schemas.microsoft.com/office/drawing/2014/main" id="{369F0F1A-5814-91D7-C6C8-97D4897EB2B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96500" y="4813300"/>
            <a:ext cx="195738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a:extLst>
              <a:ext uri="{FF2B5EF4-FFF2-40B4-BE49-F238E27FC236}">
                <a16:creationId xmlns:a16="http://schemas.microsoft.com/office/drawing/2014/main" id="{DDDD5696-B67D-24F3-4631-9C9ECE69C4C4}"/>
              </a:ext>
            </a:extLst>
          </p:cNvPr>
          <p:cNvSpPr txBox="1">
            <a:spLocks noChangeArrowheads="1"/>
          </p:cNvSpPr>
          <p:nvPr userDrawn="1"/>
        </p:nvSpPr>
        <p:spPr bwMode="auto">
          <a:xfrm>
            <a:off x="0" y="2138363"/>
            <a:ext cx="12192000" cy="2286000"/>
          </a:xfrm>
          <a:prstGeom prst="rect">
            <a:avLst/>
          </a:prstGeom>
          <a:solidFill>
            <a:srgbClr val="ED3A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5400" b="1">
                <a:solidFill>
                  <a:schemeClr val="bg1"/>
                </a:solidFill>
                <a:cs typeface="Arial" panose="020B0604020202020204" pitchFamily="34" charset="0"/>
              </a:rPr>
              <a:t>Thank you for your attention!</a:t>
            </a:r>
          </a:p>
        </p:txBody>
      </p:sp>
    </p:spTree>
    <p:extLst>
      <p:ext uri="{BB962C8B-B14F-4D97-AF65-F5344CB8AC3E}">
        <p14:creationId xmlns:p14="http://schemas.microsoft.com/office/powerpoint/2010/main" val="2444349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8AFEB-95BF-D789-DA85-7BA934BCAB2B}"/>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2C44833F-5191-D54B-9D90-CA58850764DA}" type="datetimeFigureOut">
              <a:rPr lang="en-US"/>
              <a:pPr>
                <a:defRPr/>
              </a:pPr>
              <a:t>9/12/2025</a:t>
            </a:fld>
            <a:endParaRPr lang="en-US"/>
          </a:p>
        </p:txBody>
      </p:sp>
      <p:sp>
        <p:nvSpPr>
          <p:cNvPr id="3" name="Footer Placeholder 2">
            <a:extLst>
              <a:ext uri="{FF2B5EF4-FFF2-40B4-BE49-F238E27FC236}">
                <a16:creationId xmlns:a16="http://schemas.microsoft.com/office/drawing/2014/main" id="{7B6F19F5-C56D-E9CC-1A3D-D3CFC4A1BB62}"/>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10E1C74D-A2AE-ACA0-5DDD-5054AA24484F}"/>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EA0B9F83-CBA3-9A43-8FD7-1FF030D0A08D}" type="slidenum">
              <a:rPr lang="en-US"/>
              <a:pPr>
                <a:defRPr/>
              </a:pPr>
              <a:t>‹#›</a:t>
            </a:fld>
            <a:endParaRPr lang="en-US"/>
          </a:p>
        </p:txBody>
      </p:sp>
    </p:spTree>
    <p:extLst>
      <p:ext uri="{BB962C8B-B14F-4D97-AF65-F5344CB8AC3E}">
        <p14:creationId xmlns:p14="http://schemas.microsoft.com/office/powerpoint/2010/main" val="410454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6A756-3E99-8BDD-33DA-E3D5B2696EE9}"/>
              </a:ext>
            </a:extLst>
          </p:cNvPr>
          <p:cNvSpPr/>
          <p:nvPr/>
        </p:nvSpPr>
        <p:spPr>
          <a:xfrm>
            <a:off x="0" y="0"/>
            <a:ext cx="914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914400" y="382769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0" y="1497468"/>
            <a:ext cx="12192000" cy="1828800"/>
          </a:xfrm>
          <a:solidFill>
            <a:srgbClr val="ED3A32"/>
          </a:solidFill>
        </p:spPr>
        <p:txBody>
          <a:bodyPr vert="horz" bIns="45720" anchorCtr="0"/>
          <a:lstStyle>
            <a:lvl1pPr algn="ctr">
              <a:defRPr sz="48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5494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EC338C8-D9CC-24B3-772F-D3878D7771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2963" y="295275"/>
            <a:ext cx="1377950"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12"/>
          </p:nvPr>
        </p:nvSpPr>
        <p:spPr>
          <a:xfrm>
            <a:off x="2377223" y="298579"/>
            <a:ext cx="9571613" cy="1435742"/>
          </a:xfrm>
          <a:prstGeom prst="rect">
            <a:avLst/>
          </a:prstGeom>
        </p:spPr>
        <p:txBody>
          <a:bodyPr anchor="ctr">
            <a:normAutofit/>
          </a:bodyPr>
          <a:lstStyle>
            <a:lvl1pPr marL="0" indent="0">
              <a:lnSpc>
                <a:spcPct val="100000"/>
              </a:lnSpc>
              <a:spcBef>
                <a:spcPts val="0"/>
              </a:spcBef>
              <a:buFont typeface="Arial" panose="020B0604020202020204" pitchFamily="34" charset="0"/>
              <a:buNone/>
              <a:defRPr lang="en-US" sz="2000" kern="1200" baseline="0" smtClean="0">
                <a:solidFill>
                  <a:schemeClr val="bg2">
                    <a:lumMod val="25000"/>
                  </a:schemeClr>
                </a:solidFill>
                <a:latin typeface="Arial" panose="020B0604020202020204" pitchFamily="34" charset="0"/>
                <a:ea typeface="+mn-ea"/>
                <a:cs typeface="Arial" panose="020B0604020202020204" pitchFamily="34" charset="0"/>
              </a:defRPr>
            </a:lvl1pPr>
          </a:lstStyle>
          <a:p>
            <a:pPr lvl="0"/>
            <a:r>
              <a:rPr lang="en-US"/>
              <a:t>Click to edit Master text styles</a:t>
            </a:r>
          </a:p>
          <a:p>
            <a:pPr lvl="1"/>
            <a:r>
              <a:rPr lang="en-US"/>
              <a:t>Second level</a:t>
            </a:r>
          </a:p>
          <a:p>
            <a:pPr lvl="2"/>
            <a:r>
              <a:rPr lang="en-US"/>
              <a:t>Third level</a:t>
            </a:r>
          </a:p>
        </p:txBody>
      </p:sp>
      <p:sp>
        <p:nvSpPr>
          <p:cNvPr id="11" name="Text Placeholder 4"/>
          <p:cNvSpPr>
            <a:spLocks noGrp="1"/>
          </p:cNvSpPr>
          <p:nvPr>
            <p:ph type="body" sz="quarter" idx="13"/>
          </p:nvPr>
        </p:nvSpPr>
        <p:spPr>
          <a:xfrm>
            <a:off x="2377223" y="1947772"/>
            <a:ext cx="9571613" cy="1435742"/>
          </a:xfrm>
          <a:prstGeom prst="rect">
            <a:avLst/>
          </a:prstGeom>
        </p:spPr>
        <p:txBody>
          <a:bodyPr anchor="ctr">
            <a:normAutofit/>
          </a:bodyPr>
          <a:lstStyle>
            <a:lvl1pPr marL="0" indent="0">
              <a:lnSpc>
                <a:spcPct val="100000"/>
              </a:lnSpc>
              <a:spcBef>
                <a:spcPts val="0"/>
              </a:spcBef>
              <a:buFont typeface="Arial" panose="020B0604020202020204" pitchFamily="34" charset="0"/>
              <a:buNone/>
              <a:defRPr lang="en-US" sz="2000" kern="1200" baseline="0" smtClean="0">
                <a:solidFill>
                  <a:schemeClr val="bg2">
                    <a:lumMod val="25000"/>
                  </a:schemeClr>
                </a:solidFill>
                <a:latin typeface="Arial" panose="020B0604020202020204" pitchFamily="34" charset="0"/>
                <a:ea typeface="+mn-ea"/>
                <a:cs typeface="Arial" panose="020B0604020202020204" pitchFamily="34" charset="0"/>
              </a:defRPr>
            </a:lvl1pPr>
          </a:lstStyle>
          <a:p>
            <a:pPr lvl="0"/>
            <a:r>
              <a:rPr lang="en-US"/>
              <a:t>Click to edit Master text styles</a:t>
            </a:r>
          </a:p>
          <a:p>
            <a:pPr lvl="1"/>
            <a:r>
              <a:rPr lang="en-US"/>
              <a:t>Second level</a:t>
            </a:r>
          </a:p>
          <a:p>
            <a:pPr lvl="2"/>
            <a:r>
              <a:rPr lang="en-US"/>
              <a:t>Third level</a:t>
            </a:r>
          </a:p>
        </p:txBody>
      </p:sp>
      <p:sp>
        <p:nvSpPr>
          <p:cNvPr id="12" name="Text Placeholder 4"/>
          <p:cNvSpPr>
            <a:spLocks noGrp="1"/>
          </p:cNvSpPr>
          <p:nvPr>
            <p:ph type="body" sz="quarter" idx="14"/>
          </p:nvPr>
        </p:nvSpPr>
        <p:spPr>
          <a:xfrm>
            <a:off x="2377223" y="3605127"/>
            <a:ext cx="9571613" cy="1435742"/>
          </a:xfrm>
          <a:prstGeom prst="rect">
            <a:avLst/>
          </a:prstGeom>
        </p:spPr>
        <p:txBody>
          <a:bodyPr anchor="ctr">
            <a:normAutofit/>
          </a:bodyPr>
          <a:lstStyle>
            <a:lvl1pPr marL="0" indent="0">
              <a:lnSpc>
                <a:spcPct val="100000"/>
              </a:lnSpc>
              <a:spcBef>
                <a:spcPts val="0"/>
              </a:spcBef>
              <a:buFont typeface="Arial" panose="020B0604020202020204" pitchFamily="34" charset="0"/>
              <a:buNone/>
              <a:defRPr lang="en-US" sz="2000" kern="1200" baseline="0" smtClean="0">
                <a:solidFill>
                  <a:schemeClr val="bg2">
                    <a:lumMod val="25000"/>
                  </a:schemeClr>
                </a:solidFill>
                <a:latin typeface="Arial" panose="020B0604020202020204" pitchFamily="34" charset="0"/>
                <a:ea typeface="+mn-ea"/>
                <a:cs typeface="Arial" panose="020B0604020202020204" pitchFamily="34" charset="0"/>
              </a:defRPr>
            </a:lvl1pPr>
          </a:lstStyle>
          <a:p>
            <a:pPr lvl="0"/>
            <a:r>
              <a:rPr lang="en-US"/>
              <a:t>Click to edit Master text styles</a:t>
            </a:r>
          </a:p>
          <a:p>
            <a:pPr lvl="1"/>
            <a:r>
              <a:rPr lang="en-US"/>
              <a:t>Second level</a:t>
            </a:r>
          </a:p>
          <a:p>
            <a:pPr lvl="2"/>
            <a:r>
              <a:rPr lang="en-US"/>
              <a:t>Third level</a:t>
            </a:r>
          </a:p>
        </p:txBody>
      </p:sp>
      <p:sp>
        <p:nvSpPr>
          <p:cNvPr id="13" name="Text Placeholder 4"/>
          <p:cNvSpPr>
            <a:spLocks noGrp="1"/>
          </p:cNvSpPr>
          <p:nvPr>
            <p:ph type="body" sz="quarter" idx="15"/>
          </p:nvPr>
        </p:nvSpPr>
        <p:spPr>
          <a:xfrm>
            <a:off x="2377223" y="5263635"/>
            <a:ext cx="9571613" cy="1435742"/>
          </a:xfrm>
          <a:prstGeom prst="rect">
            <a:avLst/>
          </a:prstGeom>
        </p:spPr>
        <p:txBody>
          <a:bodyPr anchor="ctr">
            <a:normAutofit/>
          </a:bodyPr>
          <a:lstStyle>
            <a:lvl1pPr marL="0" indent="0">
              <a:lnSpc>
                <a:spcPct val="100000"/>
              </a:lnSpc>
              <a:spcBef>
                <a:spcPts val="0"/>
              </a:spcBef>
              <a:buFont typeface="Arial" panose="020B0604020202020204" pitchFamily="34" charset="0"/>
              <a:buNone/>
              <a:defRPr lang="en-US" sz="2000" kern="1200" baseline="0" smtClean="0">
                <a:solidFill>
                  <a:schemeClr val="bg2">
                    <a:lumMod val="25000"/>
                  </a:schemeClr>
                </a:solidFill>
                <a:latin typeface="Arial" panose="020B0604020202020204" pitchFamily="34" charset="0"/>
                <a:ea typeface="+mn-ea"/>
                <a:cs typeface="Arial" panose="020B0604020202020204" pitchFamily="34" charset="0"/>
              </a:defRPr>
            </a:lvl1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55872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000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274" y="297180"/>
            <a:ext cx="10917936" cy="6263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840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1208" y="297180"/>
            <a:ext cx="5257800" cy="62636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14416" y="297180"/>
            <a:ext cx="5257800" cy="62636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4470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4"/>
          <p:cNvSpPr>
            <a:spLocks noGrp="1"/>
          </p:cNvSpPr>
          <p:nvPr>
            <p:ph type="body" sz="quarter" idx="10"/>
          </p:nvPr>
        </p:nvSpPr>
        <p:spPr>
          <a:xfrm>
            <a:off x="1035972" y="302073"/>
            <a:ext cx="5257800" cy="914400"/>
          </a:xfrm>
        </p:spPr>
        <p:txBody>
          <a:bodyPr anchor="b"/>
          <a:lstStyle>
            <a:lvl1pPr marL="0" indent="0" algn="ctr">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11"/>
          </p:nvPr>
        </p:nvSpPr>
        <p:spPr>
          <a:xfrm>
            <a:off x="1035972" y="1231091"/>
            <a:ext cx="5257800" cy="53492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12" name="Text Placeholder 4"/>
          <p:cNvSpPr>
            <a:spLocks noGrp="1"/>
          </p:cNvSpPr>
          <p:nvPr>
            <p:ph type="body" sz="quarter" idx="12"/>
          </p:nvPr>
        </p:nvSpPr>
        <p:spPr>
          <a:xfrm>
            <a:off x="6643944" y="302073"/>
            <a:ext cx="5257800" cy="914400"/>
          </a:xfrm>
        </p:spPr>
        <p:txBody>
          <a:bodyPr anchor="b"/>
          <a:lstStyle>
            <a:lvl1pPr marL="0" indent="0" algn="ctr">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3"/>
          </p:nvPr>
        </p:nvSpPr>
        <p:spPr>
          <a:xfrm>
            <a:off x="6643944" y="1231091"/>
            <a:ext cx="5257800" cy="53492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67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7988" y="297180"/>
            <a:ext cx="6400800" cy="62636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9494" y="297180"/>
            <a:ext cx="4114800" cy="62636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29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5648" y="255417"/>
            <a:ext cx="10972800" cy="5029200"/>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45648" y="5467747"/>
            <a:ext cx="10972800" cy="1143000"/>
          </a:xfrm>
        </p:spPr>
        <p:txBody>
          <a:bodyPr/>
          <a:lstStyle>
            <a:lvl1pPr marL="285750" indent="-285750">
              <a:buFont typeface="Arial" panose="020B0604020202020204" pitchFamily="34" charset="0"/>
              <a:buChar char="•"/>
              <a:defRPr sz="16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400">
                <a:latin typeface="Arial" panose="020B0604020202020204" pitchFamily="34" charset="0"/>
                <a:cs typeface="Arial" panose="020B0604020202020204" pitchFamily="34" charset="0"/>
              </a:defRPr>
            </a:lvl2pPr>
            <a:lvl3pPr marL="1085850" indent="-171450">
              <a:buFont typeface="Arial" panose="020B0604020202020204" pitchFamily="34" charset="0"/>
              <a:buChar char="•"/>
              <a:defRPr sz="1200">
                <a:latin typeface="Arial" panose="020B0604020202020204" pitchFamily="34" charset="0"/>
                <a:cs typeface="Arial" panose="020B0604020202020204" pitchFamily="34" charset="0"/>
              </a:defRPr>
            </a:lvl3pPr>
            <a:lvl4pPr marL="1543050" indent="-171450">
              <a:buFont typeface="Arial" panose="020B0604020202020204" pitchFamily="34" charset="0"/>
              <a:buChar char="•"/>
              <a:defRPr sz="1000">
                <a:latin typeface="Arial" panose="020B0604020202020204" pitchFamily="34" charset="0"/>
                <a:cs typeface="Arial" panose="020B0604020202020204" pitchFamily="34" charset="0"/>
              </a:defRPr>
            </a:lvl4pPr>
            <a:lvl5pPr marL="2000250" indent="-171450">
              <a:buFont typeface="Arial" panose="020B0604020202020204" pitchFamily="34" charset="0"/>
              <a:buChar char="•"/>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102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042AA364-F092-FE25-E2B5-BDDEAD615F78}"/>
              </a:ext>
            </a:extLst>
          </p:cNvPr>
          <p:cNvSpPr>
            <a:spLocks noGrp="1" noChangeArrowheads="1"/>
          </p:cNvSpPr>
          <p:nvPr>
            <p:ph type="body" idx="1"/>
          </p:nvPr>
        </p:nvSpPr>
        <p:spPr bwMode="auto">
          <a:xfrm>
            <a:off x="950913" y="228600"/>
            <a:ext cx="10972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6A705D50-44B4-387C-E728-34E55657272E}"/>
              </a:ext>
            </a:extLst>
          </p:cNvPr>
          <p:cNvSpPr/>
          <p:nvPr/>
        </p:nvSpPr>
        <p:spPr>
          <a:xfrm>
            <a:off x="0" y="0"/>
            <a:ext cx="685800" cy="6858000"/>
          </a:xfrm>
          <a:prstGeom prst="rect">
            <a:avLst/>
          </a:prstGeom>
          <a:gradFill>
            <a:gsLst>
              <a:gs pos="0">
                <a:schemeClr val="tx1">
                  <a:lumMod val="60000"/>
                  <a:lumOff val="4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340C8348-E5C5-1ACD-2DF1-FFA759FAB6A3}"/>
              </a:ext>
            </a:extLst>
          </p:cNvPr>
          <p:cNvSpPr>
            <a:spLocks noGrp="1"/>
          </p:cNvSpPr>
          <p:nvPr>
            <p:ph type="title"/>
          </p:nvPr>
        </p:nvSpPr>
        <p:spPr>
          <a:xfrm>
            <a:off x="0" y="0"/>
            <a:ext cx="685800" cy="6858000"/>
          </a:xfrm>
          <a:prstGeom prst="rect">
            <a:avLst/>
          </a:prstGeom>
        </p:spPr>
        <p:txBody>
          <a:bodyPr vert="vert270" lIns="91440" tIns="91440" rIns="91440" bIns="9144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06" r:id="rId4"/>
    <p:sldLayoutId id="2147483707" r:id="rId5"/>
    <p:sldLayoutId id="2147483708" r:id="rId6"/>
    <p:sldLayoutId id="2147483709" r:id="rId7"/>
    <p:sldLayoutId id="2147483710" r:id="rId8"/>
    <p:sldLayoutId id="2147483711" r:id="rId9"/>
    <p:sldLayoutId id="2147483715" r:id="rId10"/>
    <p:sldLayoutId id="2147483716" r:id="rId11"/>
    <p:sldLayoutId id="2147483717" r:id="rId12"/>
  </p:sldLayoutIdLst>
  <p:txStyles>
    <p:titleStyle>
      <a:lvl1pPr algn="l" rtl="0" fontAlgn="base">
        <a:lnSpc>
          <a:spcPct val="90000"/>
        </a:lnSpc>
        <a:spcBef>
          <a:spcPct val="0"/>
        </a:spcBef>
        <a:spcAft>
          <a:spcPct val="0"/>
        </a:spcAft>
        <a:defRPr sz="3200" kern="1200">
          <a:solidFill>
            <a:schemeClr val="bg1"/>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customXml" Target="../ink/ink1.xml"/><Relationship Id="rId5" Type="http://schemas.openxmlformats.org/officeDocument/2006/relationships/image" Target="../media/image6.jpe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customXml" Target="../ink/ink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14.png"/><Relationship Id="rId18" Type="http://schemas.openxmlformats.org/officeDocument/2006/relationships/image" Target="../media/image16.png"/><Relationship Id="rId3" Type="http://schemas.openxmlformats.org/officeDocument/2006/relationships/image" Target="../media/image8.jpeg"/><Relationship Id="rId21" Type="http://schemas.openxmlformats.org/officeDocument/2006/relationships/customXml" Target="../ink/ink12.xml"/><Relationship Id="rId7" Type="http://schemas.openxmlformats.org/officeDocument/2006/relationships/image" Target="../media/image11.png"/><Relationship Id="rId12" Type="http://schemas.openxmlformats.org/officeDocument/2006/relationships/customXml" Target="../ink/ink8.xml"/><Relationship Id="rId17" Type="http://schemas.openxmlformats.org/officeDocument/2006/relationships/customXml" Target="../ink/ink10.xml"/><Relationship Id="rId2" Type="http://schemas.openxmlformats.org/officeDocument/2006/relationships/notesSlide" Target="../notesSlides/notesSlide16.xml"/><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customXml" Target="../ink/ink5.xml"/><Relationship Id="rId11" Type="http://schemas.openxmlformats.org/officeDocument/2006/relationships/image" Target="../media/image13.png"/><Relationship Id="rId24" Type="http://schemas.openxmlformats.org/officeDocument/2006/relationships/image" Target="../media/image19.png"/><Relationship Id="rId5" Type="http://schemas.openxmlformats.org/officeDocument/2006/relationships/image" Target="../media/image10.png"/><Relationship Id="rId15" Type="http://schemas.openxmlformats.org/officeDocument/2006/relationships/customXml" Target="../ink/ink9.xml"/><Relationship Id="rId23" Type="http://schemas.openxmlformats.org/officeDocument/2006/relationships/customXml" Target="../ink/ink13.xml"/><Relationship Id="rId10" Type="http://schemas.openxmlformats.org/officeDocument/2006/relationships/customXml" Target="../ink/ink7.xml"/><Relationship Id="rId19" Type="http://schemas.openxmlformats.org/officeDocument/2006/relationships/customXml" Target="../ink/ink11.xml"/><Relationship Id="rId4" Type="http://schemas.openxmlformats.org/officeDocument/2006/relationships/customXml" Target="../ink/ink4.xml"/><Relationship Id="rId9" Type="http://schemas.openxmlformats.org/officeDocument/2006/relationships/image" Target="../media/image12.png"/><Relationship Id="rId14" Type="http://schemas.openxmlformats.org/officeDocument/2006/relationships/image" Target="../media/image3.png"/><Relationship Id="rId22"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hyperlink" Target="mailto:cessupport@aia.org"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customXml" Target="../ink/ink1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mailto:jflannery@aha.org" TargetMode="External"/><Relationship Id="rId2" Type="http://schemas.openxmlformats.org/officeDocument/2006/relationships/image" Target="../media/image20.png"/><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hyperlink" Target="mailto:Sagstetter.James@mayo.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CB757-A441-A6A0-28A0-62F2E8B193C9}"/>
              </a:ext>
            </a:extLst>
          </p:cNvPr>
          <p:cNvSpPr>
            <a:spLocks noGrp="1"/>
          </p:cNvSpPr>
          <p:nvPr>
            <p:ph type="ctrTitle"/>
          </p:nvPr>
        </p:nvSpPr>
        <p:spPr/>
        <p:txBody>
          <a:bodyPr>
            <a:normAutofit fontScale="90000"/>
          </a:bodyPr>
          <a:lstStyle/>
          <a:p>
            <a:pPr fontAlgn="auto">
              <a:spcAft>
                <a:spcPts val="0"/>
              </a:spcAft>
              <a:defRPr/>
            </a:pPr>
            <a:r>
              <a:rPr lang="en-US" dirty="0"/>
              <a:t> </a:t>
            </a:r>
            <a:br>
              <a:rPr lang="en-US" dirty="0"/>
            </a:br>
            <a:r>
              <a:rPr lang="en-US" sz="4000" i="1" dirty="0"/>
              <a:t>Safety Risk Assessment (SRA) for NFPA 99, Health Care Facilities Code </a:t>
            </a:r>
            <a:br>
              <a:rPr lang="en-US" dirty="0"/>
            </a:br>
            <a:endParaRPr lang="en-US" dirty="0"/>
          </a:p>
        </p:txBody>
      </p:sp>
      <p:sp>
        <p:nvSpPr>
          <p:cNvPr id="7" name="Text Placeholder 6">
            <a:extLst>
              <a:ext uri="{FF2B5EF4-FFF2-40B4-BE49-F238E27FC236}">
                <a16:creationId xmlns:a16="http://schemas.microsoft.com/office/drawing/2014/main" id="{181DE6E0-A9A5-B042-D951-2CBB0E5A66E9}"/>
              </a:ext>
            </a:extLst>
          </p:cNvPr>
          <p:cNvSpPr>
            <a:spLocks noGrp="1"/>
          </p:cNvSpPr>
          <p:nvPr>
            <p:ph type="body" sz="quarter" idx="20"/>
          </p:nvPr>
        </p:nvSpPr>
        <p:spPr>
          <a:xfrm>
            <a:off x="1963738" y="5262563"/>
            <a:ext cx="3832225" cy="228600"/>
          </a:xfrm>
        </p:spPr>
        <p:txBody>
          <a:bodyPr rtlCol="0"/>
          <a:lstStyle/>
          <a:p>
            <a:pPr fontAlgn="auto">
              <a:spcAft>
                <a:spcPts val="0"/>
              </a:spcAft>
              <a:defRPr/>
            </a:pPr>
            <a:r>
              <a:rPr lang="en-US" dirty="0"/>
              <a:t>AHCA2025.10</a:t>
            </a:r>
          </a:p>
        </p:txBody>
      </p:sp>
      <p:sp>
        <p:nvSpPr>
          <p:cNvPr id="8" name="Text Placeholder 7">
            <a:extLst>
              <a:ext uri="{FF2B5EF4-FFF2-40B4-BE49-F238E27FC236}">
                <a16:creationId xmlns:a16="http://schemas.microsoft.com/office/drawing/2014/main" id="{D2ADAD79-05F8-A090-E5C2-B8F57C7FF20F}"/>
              </a:ext>
            </a:extLst>
          </p:cNvPr>
          <p:cNvSpPr>
            <a:spLocks noGrp="1"/>
          </p:cNvSpPr>
          <p:nvPr>
            <p:ph type="body" sz="quarter" idx="21"/>
          </p:nvPr>
        </p:nvSpPr>
        <p:spPr>
          <a:xfrm>
            <a:off x="1963738" y="5583238"/>
            <a:ext cx="3397250" cy="246062"/>
          </a:xfrm>
        </p:spPr>
        <p:txBody>
          <a:bodyPr rtlCol="0"/>
          <a:lstStyle/>
          <a:p>
            <a:pPr fontAlgn="auto">
              <a:spcAft>
                <a:spcPts val="0"/>
              </a:spcAft>
              <a:defRPr/>
            </a:pPr>
            <a:r>
              <a:rPr lang="en-US" dirty="0"/>
              <a:t>1 LU| HSW</a:t>
            </a:r>
          </a:p>
        </p:txBody>
      </p:sp>
      <p:sp>
        <p:nvSpPr>
          <p:cNvPr id="9" name="Text Placeholder 8">
            <a:extLst>
              <a:ext uri="{FF2B5EF4-FFF2-40B4-BE49-F238E27FC236}">
                <a16:creationId xmlns:a16="http://schemas.microsoft.com/office/drawing/2014/main" id="{00E7DD6B-AECF-B4C1-1DE0-058DEAAE7006}"/>
              </a:ext>
            </a:extLst>
          </p:cNvPr>
          <p:cNvSpPr>
            <a:spLocks noGrp="1"/>
          </p:cNvSpPr>
          <p:nvPr>
            <p:ph type="body" sz="quarter" idx="22"/>
          </p:nvPr>
        </p:nvSpPr>
        <p:spPr>
          <a:xfrm>
            <a:off x="312738" y="6411913"/>
            <a:ext cx="3395662" cy="246062"/>
          </a:xfrm>
        </p:spPr>
        <p:txBody>
          <a:bodyPr rtlCol="0"/>
          <a:lstStyle/>
          <a:p>
            <a:pPr fontAlgn="auto">
              <a:spcAft>
                <a:spcPts val="0"/>
              </a:spcAft>
              <a:defRPr/>
            </a:pPr>
            <a:r>
              <a:rPr lang="en-US" dirty="0"/>
              <a:t>September 29, 2025</a:t>
            </a:r>
          </a:p>
        </p:txBody>
      </p:sp>
      <p:sp>
        <p:nvSpPr>
          <p:cNvPr id="8205" name="TextBox 13">
            <a:extLst>
              <a:ext uri="{FF2B5EF4-FFF2-40B4-BE49-F238E27FC236}">
                <a16:creationId xmlns:a16="http://schemas.microsoft.com/office/drawing/2014/main" id="{F5777896-8C40-5C55-CDFB-6DC3E2DC862C}"/>
              </a:ext>
            </a:extLst>
          </p:cNvPr>
          <p:cNvSpPr txBox="1">
            <a:spLocks noChangeArrowheads="1"/>
          </p:cNvSpPr>
          <p:nvPr/>
        </p:nvSpPr>
        <p:spPr bwMode="auto">
          <a:xfrm>
            <a:off x="3397389" y="979488"/>
            <a:ext cx="47971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400" dirty="0"/>
              <a:t> </a:t>
            </a:r>
          </a:p>
          <a:p>
            <a:pPr algn="ctr"/>
            <a:r>
              <a:rPr lang="en-US" sz="2400" dirty="0"/>
              <a:t> 41</a:t>
            </a:r>
            <a:r>
              <a:rPr lang="en-US" sz="2400" baseline="30000" dirty="0"/>
              <a:t>st</a:t>
            </a:r>
            <a:r>
              <a:rPr lang="en-US" sz="2400" dirty="0"/>
              <a:t> Annual FPC Seminar + Expo</a:t>
            </a:r>
          </a:p>
          <a:p>
            <a:pPr algn="ctr"/>
            <a:r>
              <a:rPr lang="en-US" sz="2400" dirty="0"/>
              <a:t>Sept 28 - Sept 30, 2025</a:t>
            </a:r>
          </a:p>
        </p:txBody>
      </p:sp>
      <p:sp>
        <p:nvSpPr>
          <p:cNvPr id="19" name="TextBox 18">
            <a:extLst>
              <a:ext uri="{FF2B5EF4-FFF2-40B4-BE49-F238E27FC236}">
                <a16:creationId xmlns:a16="http://schemas.microsoft.com/office/drawing/2014/main" id="{D6E57A7F-E0F0-83D1-F9B6-4E5536D04D17}"/>
              </a:ext>
            </a:extLst>
          </p:cNvPr>
          <p:cNvSpPr txBox="1"/>
          <p:nvPr/>
        </p:nvSpPr>
        <p:spPr>
          <a:xfrm>
            <a:off x="8604439" y="200025"/>
            <a:ext cx="2870851" cy="830997"/>
          </a:xfrm>
          <a:prstGeom prst="rect">
            <a:avLst/>
          </a:prstGeom>
          <a:noFill/>
        </p:spPr>
        <p:txBody>
          <a:bodyPr wrap="none" rtlCol="0">
            <a:spAutoFit/>
          </a:bodyPr>
          <a:lstStyle/>
          <a:p>
            <a:r>
              <a:rPr lang="en-US" sz="1200" dirty="0"/>
              <a:t>Jim Sagstetter, Architect, MBA,  </a:t>
            </a:r>
          </a:p>
          <a:p>
            <a:r>
              <a:rPr lang="en-US" sz="1200" dirty="0"/>
              <a:t> Medical  Programmer, Medical Planner</a:t>
            </a:r>
          </a:p>
          <a:p>
            <a:r>
              <a:rPr lang="en-US" sz="1200" dirty="0"/>
              <a:t> 507-216-1960</a:t>
            </a:r>
          </a:p>
          <a:p>
            <a:r>
              <a:rPr lang="en-US" sz="1200" dirty="0"/>
              <a:t> </a:t>
            </a:r>
            <a:r>
              <a:rPr lang="en-US" sz="1200" dirty="0" err="1"/>
              <a:t>sagstetter.james@mayo.edu</a:t>
            </a:r>
            <a:endParaRPr lang="en-US" dirty="0"/>
          </a:p>
        </p:txBody>
      </p:sp>
      <p:sp>
        <p:nvSpPr>
          <p:cNvPr id="20" name="TextBox 19">
            <a:extLst>
              <a:ext uri="{FF2B5EF4-FFF2-40B4-BE49-F238E27FC236}">
                <a16:creationId xmlns:a16="http://schemas.microsoft.com/office/drawing/2014/main" id="{BEE1AC4E-6333-C4D7-9644-6A2335AAE81D}"/>
              </a:ext>
            </a:extLst>
          </p:cNvPr>
          <p:cNvSpPr txBox="1"/>
          <p:nvPr/>
        </p:nvSpPr>
        <p:spPr>
          <a:xfrm>
            <a:off x="236692" y="200025"/>
            <a:ext cx="2615268" cy="1015663"/>
          </a:xfrm>
          <a:prstGeom prst="rect">
            <a:avLst/>
          </a:prstGeom>
          <a:noFill/>
        </p:spPr>
        <p:txBody>
          <a:bodyPr wrap="square" rtlCol="0">
            <a:spAutoFit/>
          </a:bodyPr>
          <a:lstStyle/>
          <a:p>
            <a:r>
              <a:rPr lang="en-US" sz="1200" dirty="0"/>
              <a:t>Jonathan Flannery, CHFM, MHSA, FASHE, FACHE, </a:t>
            </a:r>
          </a:p>
          <a:p>
            <a:r>
              <a:rPr lang="en-US" sz="1200" dirty="0"/>
              <a:t>Senior Associate Director  </a:t>
            </a:r>
          </a:p>
          <a:p>
            <a:r>
              <a:rPr lang="en-US" sz="1200" dirty="0"/>
              <a:t>501-813-2400</a:t>
            </a:r>
          </a:p>
          <a:p>
            <a:r>
              <a:rPr lang="en-US" sz="1200" dirty="0" err="1"/>
              <a:t>jflannery@aha.org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CB046-CF3C-1A01-7843-A73F80E95D0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202D9AB-F0D4-152A-0391-07B0BF47859E}"/>
              </a:ext>
            </a:extLst>
          </p:cNvPr>
          <p:cNvSpPr>
            <a:spLocks noGrp="1"/>
          </p:cNvSpPr>
          <p:nvPr>
            <p:ph idx="4294967295"/>
          </p:nvPr>
        </p:nvSpPr>
        <p:spPr>
          <a:xfrm>
            <a:off x="1082675" y="1123950"/>
            <a:ext cx="11109325" cy="5446713"/>
          </a:xfrm>
        </p:spPr>
        <p:txBody>
          <a:bodyPr/>
          <a:lstStyle/>
          <a:p>
            <a:pPr marL="342900" indent="-342900">
              <a:lnSpc>
                <a:spcPct val="107000"/>
              </a:lnSpc>
              <a:spcAft>
                <a:spcPts val="800"/>
              </a:spcAft>
              <a:buClr>
                <a:schemeClr val="tx2"/>
              </a:buClr>
              <a:buSzPct val="100000"/>
              <a:buFont typeface="Symbol" panose="05050102010706020507" pitchFamily="18" charset="2"/>
              <a:buChar char=""/>
              <a:tabLst>
                <a:tab pos="457200" algn="l"/>
              </a:tabLst>
            </a:pPr>
            <a:r>
              <a:rPr lang="en-US" b="1" kern="100" dirty="0">
                <a:latin typeface="Calibri" panose="020F0502020204030204" pitchFamily="34" charset="0"/>
                <a:ea typeface="Calibri" panose="020F0502020204030204" pitchFamily="34" charset="0"/>
                <a:cs typeface="Times New Roman" panose="02020603050405020304" pitchFamily="18" charset="0"/>
              </a:rPr>
              <a:t>Facilities Guidelines Section 1.2-3</a:t>
            </a:r>
          </a:p>
          <a:p>
            <a:pPr marL="742950" lvl="1"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Interdisciplinary Team shall develop SRA</a:t>
            </a:r>
          </a:p>
          <a:p>
            <a:pPr marL="742950" lvl="1"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SRA Team Members</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Frontline Caregivers</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Facility Management Staff</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Performance/Quality Staff</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Safety Specialists</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Security Specialists</a:t>
            </a:r>
          </a:p>
        </p:txBody>
      </p:sp>
      <p:sp>
        <p:nvSpPr>
          <p:cNvPr id="3" name="TextBox 2">
            <a:extLst>
              <a:ext uri="{FF2B5EF4-FFF2-40B4-BE49-F238E27FC236}">
                <a16:creationId xmlns:a16="http://schemas.microsoft.com/office/drawing/2014/main" id="{5C0B6F8E-1A04-5564-0635-6C5EE28E2FE5}"/>
              </a:ext>
            </a:extLst>
          </p:cNvPr>
          <p:cNvSpPr txBox="1"/>
          <p:nvPr/>
        </p:nvSpPr>
        <p:spPr>
          <a:xfrm>
            <a:off x="6333377" y="2854716"/>
            <a:ext cx="5857036" cy="1803251"/>
          </a:xfrm>
          <a:prstGeom prst="rect">
            <a:avLst/>
          </a:prstGeom>
          <a:noFill/>
        </p:spPr>
        <p:txBody>
          <a:bodyPr wrap="square" rtlCol="0">
            <a:spAutoFit/>
          </a:bodyPr>
          <a:lstStyle/>
          <a:p>
            <a:pPr marL="1200150" lvl="2" indent="-285750" defTabSz="914484">
              <a:lnSpc>
                <a:spcPct val="107000"/>
              </a:lnSpc>
              <a:spcBef>
                <a:spcPts val="600"/>
              </a:spcBef>
              <a:spcAft>
                <a:spcPts val="800"/>
              </a:spcAft>
              <a:buClr>
                <a:schemeClr val="tx1">
                  <a:lumMod val="50000"/>
                  <a:lumOff val="50000"/>
                </a:schemeClr>
              </a:buClr>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Infection Preventionists</a:t>
            </a:r>
          </a:p>
          <a:p>
            <a:pPr marL="1200150" lvl="2" indent="-285750" defTabSz="914484">
              <a:lnSpc>
                <a:spcPct val="107000"/>
              </a:lnSpc>
              <a:spcBef>
                <a:spcPts val="600"/>
              </a:spcBef>
              <a:spcAft>
                <a:spcPts val="800"/>
              </a:spcAft>
              <a:buClr>
                <a:schemeClr val="tx1">
                  <a:lumMod val="50000"/>
                  <a:lumOff val="50000"/>
                </a:schemeClr>
              </a:buClr>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Designers/Engineers</a:t>
            </a:r>
          </a:p>
          <a:p>
            <a:pPr marL="1200150" lvl="2" indent="-285750" defTabSz="914484">
              <a:lnSpc>
                <a:spcPct val="107000"/>
              </a:lnSpc>
              <a:spcBef>
                <a:spcPts val="600"/>
              </a:spcBef>
              <a:spcAft>
                <a:spcPts val="800"/>
              </a:spcAft>
              <a:buClr>
                <a:schemeClr val="tx1">
                  <a:lumMod val="50000"/>
                  <a:lumOff val="50000"/>
                </a:schemeClr>
              </a:buClr>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Human Factor Specialists</a:t>
            </a:r>
          </a:p>
          <a:p>
            <a:pPr marL="1200150" lvl="2" indent="-285750" defTabSz="914484">
              <a:lnSpc>
                <a:spcPct val="107000"/>
              </a:lnSpc>
              <a:spcBef>
                <a:spcPts val="600"/>
              </a:spcBef>
              <a:spcAft>
                <a:spcPts val="800"/>
              </a:spcAft>
              <a:buClr>
                <a:schemeClr val="tx1">
                  <a:lumMod val="50000"/>
                  <a:lumOff val="50000"/>
                </a:schemeClr>
              </a:buClr>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Other Appropriate Individuals</a:t>
            </a:r>
          </a:p>
        </p:txBody>
      </p:sp>
      <p:pic>
        <p:nvPicPr>
          <p:cNvPr id="7" name="Picture 6">
            <a:extLst>
              <a:ext uri="{FF2B5EF4-FFF2-40B4-BE49-F238E27FC236}">
                <a16:creationId xmlns:a16="http://schemas.microsoft.com/office/drawing/2014/main" id="{DC976C48-8CB4-2E86-18DE-9737D7721E33}"/>
              </a:ext>
            </a:extLst>
          </p:cNvPr>
          <p:cNvPicPr>
            <a:picLocks noChangeAspect="1"/>
          </p:cNvPicPr>
          <p:nvPr/>
        </p:nvPicPr>
        <p:blipFill>
          <a:blip r:embed="rId3"/>
          <a:stretch>
            <a:fillRect/>
          </a:stretch>
        </p:blipFill>
        <p:spPr>
          <a:xfrm>
            <a:off x="676656" y="6292369"/>
            <a:ext cx="11521440" cy="567594"/>
          </a:xfrm>
          <a:prstGeom prst="rect">
            <a:avLst/>
          </a:prstGeom>
        </p:spPr>
      </p:pic>
      <p:sp>
        <p:nvSpPr>
          <p:cNvPr id="9" name="Title 1">
            <a:extLst>
              <a:ext uri="{FF2B5EF4-FFF2-40B4-BE49-F238E27FC236}">
                <a16:creationId xmlns:a16="http://schemas.microsoft.com/office/drawing/2014/main" id="{160DAD85-79EA-D829-4039-AA2EF8F4037F}"/>
              </a:ext>
            </a:extLst>
          </p:cNvPr>
          <p:cNvSpPr>
            <a:spLocks noGrp="1"/>
          </p:cNvSpPr>
          <p:nvPr>
            <p:ph type="title"/>
          </p:nvPr>
        </p:nvSpPr>
        <p:spPr>
          <a:xfrm>
            <a:off x="276224" y="0"/>
            <a:ext cx="409575" cy="6858000"/>
          </a:xfrm>
        </p:spPr>
        <p:txBody>
          <a:bodyPr>
            <a:normAutofit fontScale="90000"/>
          </a:bodyPr>
          <a:lstStyle/>
          <a:p>
            <a:r>
              <a:rPr lang="en-US" sz="3600" b="1" kern="100" dirty="0">
                <a:latin typeface="Calibri" panose="020F0502020204030204" pitchFamily="34" charset="0"/>
                <a:ea typeface="Calibri" panose="020F0502020204030204" pitchFamily="34" charset="0"/>
                <a:cs typeface="Times New Roman" panose="02020603050405020304" pitchFamily="18" charset="0"/>
              </a:rPr>
              <a:t>Why do a safety risk assessment?</a:t>
            </a:r>
          </a:p>
          <a:p>
            <a:endParaRPr lang="en-US" kern="100" dirty="0">
              <a:latin typeface="Calibri"/>
              <a:ea typeface="Calibri"/>
              <a:cs typeface="Times New Roman"/>
            </a:endParaRPr>
          </a:p>
        </p:txBody>
      </p:sp>
    </p:spTree>
    <p:extLst>
      <p:ext uri="{BB962C8B-B14F-4D97-AF65-F5344CB8AC3E}">
        <p14:creationId xmlns:p14="http://schemas.microsoft.com/office/powerpoint/2010/main" val="24156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A813C-448C-65C8-9530-74431F6D6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68048-B588-A5C1-3422-A576DFDA1277}"/>
              </a:ext>
            </a:extLst>
          </p:cNvPr>
          <p:cNvSpPr>
            <a:spLocks noGrp="1"/>
          </p:cNvSpPr>
          <p:nvPr>
            <p:ph type="title"/>
          </p:nvPr>
        </p:nvSpPr>
        <p:spPr/>
        <p:txBody>
          <a:bodyPr/>
          <a:lstStyle/>
          <a:p>
            <a:r>
              <a:rPr lang="en-US" b="1" kern="100">
                <a:latin typeface="Calibri" panose="020F0502020204030204" pitchFamily="34" charset="0"/>
                <a:ea typeface="Calibri" panose="020F0502020204030204" pitchFamily="34" charset="0"/>
                <a:cs typeface="Times New Roman" panose="02020603050405020304" pitchFamily="18" charset="0"/>
              </a:rPr>
              <a:t>Introduction to Safety Risk Assessment</a:t>
            </a:r>
            <a:endParaRPr lang="en-US"/>
          </a:p>
        </p:txBody>
      </p:sp>
      <p:sp>
        <p:nvSpPr>
          <p:cNvPr id="4" name="Content Placeholder 3">
            <a:extLst>
              <a:ext uri="{FF2B5EF4-FFF2-40B4-BE49-F238E27FC236}">
                <a16:creationId xmlns:a16="http://schemas.microsoft.com/office/drawing/2014/main" id="{30C87E1C-3147-6D1B-6E10-A41BC322CA1A}"/>
              </a:ext>
            </a:extLst>
          </p:cNvPr>
          <p:cNvSpPr>
            <a:spLocks noGrp="1"/>
          </p:cNvSpPr>
          <p:nvPr>
            <p:ph idx="1"/>
          </p:nvPr>
        </p:nvSpPr>
        <p:spPr>
          <a:xfrm>
            <a:off x="974726" y="1123951"/>
            <a:ext cx="10403074" cy="5447179"/>
          </a:xfrm>
        </p:spPr>
        <p:txBody>
          <a:bodyPr/>
          <a:lstStyle/>
          <a:p>
            <a:pPr marL="0">
              <a:lnSpc>
                <a:spcPct val="107000"/>
              </a:lnSpc>
              <a:spcAft>
                <a:spcPts val="800"/>
              </a:spcAft>
              <a:buClr>
                <a:schemeClr val="tx2"/>
              </a:buClr>
            </a:pPr>
            <a:r>
              <a:rPr lang="en-US" b="1" kern="100" dirty="0">
                <a:latin typeface="Calibri" panose="020F0502020204030204" pitchFamily="34" charset="0"/>
                <a:ea typeface="Calibri" panose="020F0502020204030204" pitchFamily="34" charset="0"/>
                <a:cs typeface="Times New Roman" panose="02020603050405020304" pitchFamily="18" charset="0"/>
              </a:rPr>
              <a:t>Benefits of Conducting a Safety Risk Assessment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Clr>
                <a:schemeClr val="tx2"/>
              </a:buClr>
              <a:buSzPct val="100000"/>
              <a:tabLst>
                <a:tab pos="457200" algn="l"/>
              </a:tabLs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Improved Safety</a:t>
            </a:r>
            <a:r>
              <a:rPr lang="en-US" kern="100" dirty="0">
                <a:effectLst/>
                <a:latin typeface="Calibri" panose="020F0502020204030204" pitchFamily="34" charset="0"/>
                <a:ea typeface="Calibri" panose="020F0502020204030204" pitchFamily="34" charset="0"/>
                <a:cs typeface="Times New Roman" panose="02020603050405020304" pitchFamily="18" charset="0"/>
              </a:rPr>
              <a:t>: Risk Assessments proactively reduce accidents and injuries</a:t>
            </a:r>
          </a:p>
          <a:p>
            <a:pPr lvl="1">
              <a:lnSpc>
                <a:spcPct val="107000"/>
              </a:lnSpc>
              <a:spcAft>
                <a:spcPts val="800"/>
              </a:spcAft>
              <a:buClr>
                <a:schemeClr val="tx2"/>
              </a:buClr>
              <a:buSzPct val="100000"/>
              <a:tabLst>
                <a:tab pos="457200" algn="l"/>
              </a:tabLs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Legal Compliance</a:t>
            </a:r>
            <a:r>
              <a:rPr lang="en-US" kern="100" dirty="0">
                <a:effectLst/>
                <a:latin typeface="Calibri" panose="020F0502020204030204" pitchFamily="34" charset="0"/>
                <a:ea typeface="Calibri" panose="020F0502020204030204" pitchFamily="34" charset="0"/>
                <a:cs typeface="Times New Roman" panose="02020603050405020304" pitchFamily="18" charset="0"/>
              </a:rPr>
              <a:t>: Avoidance of Penalties and Fines</a:t>
            </a:r>
          </a:p>
          <a:p>
            <a:pPr lvl="1">
              <a:lnSpc>
                <a:spcPct val="107000"/>
              </a:lnSpc>
              <a:spcAft>
                <a:spcPts val="800"/>
              </a:spcAft>
              <a:buClr>
                <a:schemeClr val="tx2"/>
              </a:buClr>
              <a:buSzPct val="100000"/>
              <a:tabLst>
                <a:tab pos="457200" algn="l"/>
              </a:tabLs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Cost Savings</a:t>
            </a:r>
            <a:r>
              <a:rPr lang="en-US" kern="100" dirty="0">
                <a:effectLst/>
                <a:latin typeface="Calibri" panose="020F0502020204030204" pitchFamily="34" charset="0"/>
                <a:ea typeface="Calibri" panose="020F0502020204030204" pitchFamily="34" charset="0"/>
                <a:cs typeface="Times New Roman" panose="02020603050405020304" pitchFamily="18" charset="0"/>
              </a:rPr>
              <a:t>:</a:t>
            </a:r>
          </a:p>
          <a:p>
            <a:pPr lvl="2">
              <a:lnSpc>
                <a:spcPct val="107000"/>
              </a:lnSpc>
              <a:spcAft>
                <a:spcPts val="800"/>
              </a:spcAft>
              <a:buClr>
                <a:schemeClr val="tx2"/>
              </a:buClr>
              <a:buSzPct val="100000"/>
              <a:tabLst>
                <a:tab pos="4572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Healthy </a:t>
            </a:r>
            <a:r>
              <a:rPr lang="en-US" kern="100" dirty="0">
                <a:latin typeface="Calibri" panose="020F0502020204030204" pitchFamily="34" charset="0"/>
                <a:ea typeface="Calibri" panose="020F0502020204030204" pitchFamily="34" charset="0"/>
                <a:cs typeface="Times New Roman" panose="02020603050405020304" pitchFamily="18" charset="0"/>
              </a:rPr>
              <a:t>Environment for Patients, Staff and Visitors</a:t>
            </a:r>
          </a:p>
          <a:p>
            <a:pPr lvl="2">
              <a:lnSpc>
                <a:spcPct val="107000"/>
              </a:lnSpc>
              <a:spcAft>
                <a:spcPts val="800"/>
              </a:spcAft>
              <a:buClr>
                <a:schemeClr val="tx2"/>
              </a:buClr>
              <a:buSzPct val="100000"/>
              <a:tabLst>
                <a:tab pos="4572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Fewer injuries, lawsuits and insurance claims</a:t>
            </a:r>
          </a:p>
          <a:p>
            <a:pPr lvl="1">
              <a:lnSpc>
                <a:spcPct val="107000"/>
              </a:lnSpc>
              <a:spcAft>
                <a:spcPts val="800"/>
              </a:spcAft>
              <a:buClr>
                <a:schemeClr val="tx2"/>
              </a:buClr>
              <a:buSzPct val="100000"/>
              <a:tabLst>
                <a:tab pos="457200" algn="l"/>
              </a:tabLs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Patient, Staff, Visitors, Morale</a:t>
            </a:r>
            <a:r>
              <a:rPr lang="en-US" kern="100" dirty="0">
                <a:effectLst/>
                <a:latin typeface="Calibri" panose="020F0502020204030204" pitchFamily="34" charset="0"/>
                <a:ea typeface="Calibri" panose="020F0502020204030204" pitchFamily="34" charset="0"/>
                <a:cs typeface="Times New Roman" panose="02020603050405020304" pitchFamily="18" charset="0"/>
              </a:rPr>
              <a:t>: A safer environment boosts confidence and productivity.</a:t>
            </a:r>
          </a:p>
        </p:txBody>
      </p:sp>
      <p:pic>
        <p:nvPicPr>
          <p:cNvPr id="6" name="Picture 5">
            <a:extLst>
              <a:ext uri="{FF2B5EF4-FFF2-40B4-BE49-F238E27FC236}">
                <a16:creationId xmlns:a16="http://schemas.microsoft.com/office/drawing/2014/main" id="{79FC2B42-0FB5-4041-894A-E154BEA64130}"/>
              </a:ext>
            </a:extLst>
          </p:cNvPr>
          <p:cNvPicPr>
            <a:picLocks noChangeAspect="1"/>
          </p:cNvPicPr>
          <p:nvPr/>
        </p:nvPicPr>
        <p:blipFill>
          <a:blip r:embed="rId3"/>
          <a:stretch>
            <a:fillRect/>
          </a:stretch>
        </p:blipFill>
        <p:spPr>
          <a:xfrm>
            <a:off x="676656" y="6292369"/>
            <a:ext cx="11521440" cy="567595"/>
          </a:xfrm>
          <a:prstGeom prst="rect">
            <a:avLst/>
          </a:prstGeom>
        </p:spPr>
      </p:pic>
    </p:spTree>
    <p:extLst>
      <p:ext uri="{BB962C8B-B14F-4D97-AF65-F5344CB8AC3E}">
        <p14:creationId xmlns:p14="http://schemas.microsoft.com/office/powerpoint/2010/main" val="347498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7003B-DE69-C203-1F6F-C83BBE074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3E404-9CA1-44BB-B4BC-33EAF12D4D63}"/>
              </a:ext>
            </a:extLst>
          </p:cNvPr>
          <p:cNvSpPr>
            <a:spLocks noGrp="1"/>
          </p:cNvSpPr>
          <p:nvPr>
            <p:ph type="title"/>
          </p:nvPr>
        </p:nvSpPr>
        <p:spPr/>
        <p:txBody>
          <a:bodyPr/>
          <a:lstStyle/>
          <a:p>
            <a:r>
              <a:rPr lang="en-US" b="1" kern="100">
                <a:latin typeface="Calibri" panose="020F0502020204030204" pitchFamily="34" charset="0"/>
                <a:ea typeface="Calibri" panose="020F0502020204030204" pitchFamily="34" charset="0"/>
                <a:cs typeface="Times New Roman" panose="02020603050405020304" pitchFamily="18" charset="0"/>
              </a:rPr>
              <a:t>Introduction to Safety Risk Assessment</a:t>
            </a:r>
            <a:endParaRPr lang="en-US"/>
          </a:p>
        </p:txBody>
      </p:sp>
      <p:sp>
        <p:nvSpPr>
          <p:cNvPr id="4" name="Content Placeholder 3">
            <a:extLst>
              <a:ext uri="{FF2B5EF4-FFF2-40B4-BE49-F238E27FC236}">
                <a16:creationId xmlns:a16="http://schemas.microsoft.com/office/drawing/2014/main" id="{85065981-BDEB-1FC6-D2CB-F5A3D6A16913}"/>
              </a:ext>
            </a:extLst>
          </p:cNvPr>
          <p:cNvSpPr>
            <a:spLocks noGrp="1"/>
          </p:cNvSpPr>
          <p:nvPr>
            <p:ph idx="1"/>
          </p:nvPr>
        </p:nvSpPr>
        <p:spPr>
          <a:xfrm>
            <a:off x="974726" y="1123951"/>
            <a:ext cx="10403074" cy="5447179"/>
          </a:xfrm>
        </p:spPr>
        <p:txBody>
          <a:bodyPr/>
          <a:lstStyle/>
          <a:p>
            <a:pPr marL="0">
              <a:lnSpc>
                <a:spcPct val="107000"/>
              </a:lnSpc>
              <a:spcAft>
                <a:spcPts val="800"/>
              </a:spcAft>
              <a:buClr>
                <a:schemeClr val="tx2"/>
              </a:buClr>
            </a:pPr>
            <a:r>
              <a:rPr lang="en-US" b="1" kern="100">
                <a:latin typeface="Calibri" panose="020F0502020204030204" pitchFamily="34" charset="0"/>
                <a:ea typeface="Calibri" panose="020F0502020204030204" pitchFamily="34" charset="0"/>
                <a:cs typeface="Times New Roman" panose="02020603050405020304" pitchFamily="18" charset="0"/>
              </a:rPr>
              <a:t>Key Terms in Risk Assessment</a:t>
            </a:r>
            <a:endParaRPr lang="en-US" kern="10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Clr>
                <a:schemeClr val="tx2"/>
              </a:buClr>
              <a:buSzPct val="100000"/>
              <a:tabLst>
                <a:tab pos="457200" algn="l"/>
              </a:tabLst>
            </a:pPr>
            <a:r>
              <a:rPr lang="en-US" b="1" kern="100">
                <a:effectLst/>
                <a:latin typeface="Calibri" panose="020F0502020204030204" pitchFamily="34" charset="0"/>
                <a:ea typeface="Calibri" panose="020F0502020204030204" pitchFamily="34" charset="0"/>
                <a:cs typeface="Times New Roman" panose="02020603050405020304" pitchFamily="18" charset="0"/>
              </a:rPr>
              <a:t>Hazard</a:t>
            </a:r>
            <a:r>
              <a:rPr lang="en-US" kern="100">
                <a:effectLst/>
                <a:latin typeface="Calibri" panose="020F0502020204030204" pitchFamily="34" charset="0"/>
                <a:ea typeface="Calibri" panose="020F0502020204030204" pitchFamily="34" charset="0"/>
                <a:cs typeface="Times New Roman" panose="02020603050405020304" pitchFamily="18" charset="0"/>
              </a:rPr>
              <a:t>: A source of potential harm or danger (e.g., Airborne Infection Risk to Patients, Staff and Visitors, Mold, Construction Dust, Chemicals etc).</a:t>
            </a:r>
          </a:p>
          <a:p>
            <a:pPr lvl="1">
              <a:lnSpc>
                <a:spcPct val="107000"/>
              </a:lnSpc>
              <a:spcAft>
                <a:spcPts val="800"/>
              </a:spcAft>
              <a:buClr>
                <a:schemeClr val="tx2"/>
              </a:buClr>
              <a:buSzPct val="100000"/>
              <a:tabLst>
                <a:tab pos="457200" algn="l"/>
              </a:tabLst>
            </a:pPr>
            <a:r>
              <a:rPr lang="en-US" b="1" kern="100">
                <a:effectLst/>
                <a:latin typeface="Calibri" panose="020F0502020204030204" pitchFamily="34" charset="0"/>
                <a:ea typeface="Calibri" panose="020F0502020204030204" pitchFamily="34" charset="0"/>
                <a:cs typeface="Times New Roman" panose="02020603050405020304" pitchFamily="18" charset="0"/>
              </a:rPr>
              <a:t>Risk</a:t>
            </a:r>
            <a:r>
              <a:rPr lang="en-US" kern="100">
                <a:effectLst/>
                <a:latin typeface="Calibri" panose="020F0502020204030204" pitchFamily="34" charset="0"/>
                <a:ea typeface="Calibri" panose="020F0502020204030204" pitchFamily="34" charset="0"/>
                <a:cs typeface="Times New Roman" panose="02020603050405020304" pitchFamily="18" charset="0"/>
              </a:rPr>
              <a:t>: The likelihood of harm occurring from the hazard.</a:t>
            </a:r>
          </a:p>
          <a:p>
            <a:pPr lvl="1">
              <a:lnSpc>
                <a:spcPct val="107000"/>
              </a:lnSpc>
              <a:spcAft>
                <a:spcPts val="800"/>
              </a:spcAft>
              <a:buClr>
                <a:schemeClr val="tx2"/>
              </a:buClr>
              <a:buSzPct val="100000"/>
              <a:tabLst>
                <a:tab pos="457200" algn="l"/>
              </a:tabLst>
            </a:pPr>
            <a:r>
              <a:rPr lang="en-US" b="1" kern="100">
                <a:effectLst/>
                <a:latin typeface="Calibri" panose="020F0502020204030204" pitchFamily="34" charset="0"/>
                <a:ea typeface="Calibri" panose="020F0502020204030204" pitchFamily="34" charset="0"/>
                <a:cs typeface="Times New Roman" panose="02020603050405020304" pitchFamily="18" charset="0"/>
              </a:rPr>
              <a:t>Risk Assessment</a:t>
            </a:r>
            <a:r>
              <a:rPr lang="en-US" kern="100">
                <a:effectLst/>
                <a:latin typeface="Calibri" panose="020F0502020204030204" pitchFamily="34" charset="0"/>
                <a:ea typeface="Calibri" panose="020F0502020204030204" pitchFamily="34" charset="0"/>
                <a:cs typeface="Times New Roman" panose="02020603050405020304" pitchFamily="18" charset="0"/>
              </a:rPr>
              <a:t>: The process of evaluating risks and deciding on actions to mitigate them.</a:t>
            </a:r>
          </a:p>
          <a:p>
            <a:pPr lvl="1">
              <a:lnSpc>
                <a:spcPct val="107000"/>
              </a:lnSpc>
              <a:spcAft>
                <a:spcPts val="800"/>
              </a:spcAft>
              <a:buClr>
                <a:schemeClr val="tx2"/>
              </a:buClr>
              <a:buSzPct val="100000"/>
              <a:tabLst>
                <a:tab pos="457200" algn="l"/>
              </a:tabLst>
            </a:pPr>
            <a:r>
              <a:rPr lang="en-US" b="1" kern="100">
                <a:effectLst/>
                <a:latin typeface="Calibri" panose="020F0502020204030204" pitchFamily="34" charset="0"/>
                <a:ea typeface="Calibri" panose="020F0502020204030204" pitchFamily="34" charset="0"/>
                <a:cs typeface="Times New Roman" panose="02020603050405020304" pitchFamily="18" charset="0"/>
              </a:rPr>
              <a:t>Mitigation Strategies</a:t>
            </a:r>
            <a:r>
              <a:rPr lang="en-US" kern="100">
                <a:effectLst/>
                <a:latin typeface="Calibri" panose="020F0502020204030204" pitchFamily="34" charset="0"/>
                <a:ea typeface="Calibri" panose="020F0502020204030204" pitchFamily="34" charset="0"/>
                <a:cs typeface="Times New Roman" panose="02020603050405020304" pitchFamily="18" charset="0"/>
              </a:rPr>
              <a:t>: Actions to reduce or eliminate risks (e.g., safety protocols, equipment modifications).</a:t>
            </a:r>
          </a:p>
          <a:p>
            <a:pPr lvl="1">
              <a:lnSpc>
                <a:spcPct val="107000"/>
              </a:lnSpc>
              <a:spcAft>
                <a:spcPts val="800"/>
              </a:spcAft>
              <a:buClr>
                <a:schemeClr val="tx2"/>
              </a:buClr>
              <a:buSzPct val="100000"/>
              <a:tabLst>
                <a:tab pos="457200" algn="l"/>
              </a:tabLst>
            </a:pPr>
            <a:r>
              <a:rPr lang="en-US" b="1" kern="100">
                <a:effectLst/>
                <a:latin typeface="Calibri" panose="020F0502020204030204" pitchFamily="34" charset="0"/>
                <a:ea typeface="Calibri" panose="020F0502020204030204" pitchFamily="34" charset="0"/>
                <a:cs typeface="Times New Roman" panose="02020603050405020304" pitchFamily="18" charset="0"/>
              </a:rPr>
              <a:t>System</a:t>
            </a:r>
            <a:r>
              <a:rPr lang="en-US" kern="100">
                <a:effectLst/>
                <a:latin typeface="Calibri" panose="020F0502020204030204" pitchFamily="34" charset="0"/>
                <a:ea typeface="Calibri" panose="020F0502020204030204" pitchFamily="34" charset="0"/>
                <a:cs typeface="Times New Roman" panose="02020603050405020304" pitchFamily="18" charset="0"/>
              </a:rPr>
              <a:t>: </a:t>
            </a:r>
            <a:r>
              <a:rPr lang="en-US" kern="100">
                <a:latin typeface="Calibri" panose="020F0502020204030204" pitchFamily="34" charset="0"/>
                <a:ea typeface="Calibri" panose="020F0502020204030204" pitchFamily="34" charset="0"/>
                <a:cs typeface="Times New Roman" panose="02020603050405020304" pitchFamily="18" charset="0"/>
              </a:rPr>
              <a:t>Collection of interconnected components designed to perform a specific function</a:t>
            </a:r>
          </a:p>
          <a:p>
            <a:pPr lvl="1">
              <a:lnSpc>
                <a:spcPct val="107000"/>
              </a:lnSpc>
              <a:spcAft>
                <a:spcPts val="800"/>
              </a:spcAft>
              <a:buClr>
                <a:schemeClr val="tx2"/>
              </a:buClr>
              <a:buSzPct val="100000"/>
              <a:tabLst>
                <a:tab pos="457200" algn="l"/>
              </a:tabLst>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39740A1-EA86-CD86-2C56-3A3D5BCB1C99}"/>
              </a:ext>
            </a:extLst>
          </p:cNvPr>
          <p:cNvPicPr>
            <a:picLocks noChangeAspect="1"/>
          </p:cNvPicPr>
          <p:nvPr/>
        </p:nvPicPr>
        <p:blipFill>
          <a:blip r:embed="rId3"/>
          <a:stretch>
            <a:fillRect/>
          </a:stretch>
        </p:blipFill>
        <p:spPr>
          <a:xfrm>
            <a:off x="676656" y="6292369"/>
            <a:ext cx="11521440" cy="567595"/>
          </a:xfrm>
          <a:prstGeom prst="rect">
            <a:avLst/>
          </a:prstGeom>
        </p:spPr>
      </p:pic>
    </p:spTree>
    <p:extLst>
      <p:ext uri="{BB962C8B-B14F-4D97-AF65-F5344CB8AC3E}">
        <p14:creationId xmlns:p14="http://schemas.microsoft.com/office/powerpoint/2010/main" val="3615528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373D9-08F3-5F41-27EF-C68255F32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9CE6C-A9B9-BAA9-A2AC-160B8331E62A}"/>
              </a:ext>
            </a:extLst>
          </p:cNvPr>
          <p:cNvSpPr>
            <a:spLocks noGrp="1"/>
          </p:cNvSpPr>
          <p:nvPr>
            <p:ph type="title"/>
          </p:nvPr>
        </p:nvSpPr>
        <p:spPr/>
        <p:txBody>
          <a:bodyPr/>
          <a:lstStyle/>
          <a:p>
            <a:r>
              <a:rPr lang="en-US" b="1" kern="100">
                <a:latin typeface="Calibri" panose="020F0502020204030204" pitchFamily="34" charset="0"/>
                <a:ea typeface="Calibri" panose="020F0502020204030204" pitchFamily="34" charset="0"/>
                <a:cs typeface="Times New Roman" panose="02020603050405020304" pitchFamily="18" charset="0"/>
              </a:rPr>
              <a:t>Introduction to Safety Risk Assessment</a:t>
            </a:r>
            <a:endParaRPr lang="en-US"/>
          </a:p>
        </p:txBody>
      </p:sp>
      <p:sp>
        <p:nvSpPr>
          <p:cNvPr id="4" name="Content Placeholder 3">
            <a:extLst>
              <a:ext uri="{FF2B5EF4-FFF2-40B4-BE49-F238E27FC236}">
                <a16:creationId xmlns:a16="http://schemas.microsoft.com/office/drawing/2014/main" id="{B85DB8A8-6444-4E42-A989-17D3C46173DA}"/>
              </a:ext>
            </a:extLst>
          </p:cNvPr>
          <p:cNvSpPr>
            <a:spLocks noGrp="1"/>
          </p:cNvSpPr>
          <p:nvPr>
            <p:ph idx="1"/>
          </p:nvPr>
        </p:nvSpPr>
        <p:spPr>
          <a:xfrm>
            <a:off x="974726" y="1123951"/>
            <a:ext cx="10403074" cy="5447179"/>
          </a:xfrm>
        </p:spPr>
        <p:txBody>
          <a:bodyPr/>
          <a:lstStyle/>
          <a:p>
            <a:pPr marL="0">
              <a:lnSpc>
                <a:spcPct val="107000"/>
              </a:lnSpc>
              <a:spcAft>
                <a:spcPts val="800"/>
              </a:spcAft>
              <a:buClr>
                <a:schemeClr val="tx2"/>
              </a:buClr>
            </a:pPr>
            <a:r>
              <a:rPr lang="en-US" b="1" kern="100" dirty="0">
                <a:latin typeface="Calibri" panose="020F0502020204030204" pitchFamily="34" charset="0"/>
                <a:ea typeface="Calibri" panose="020F0502020204030204" pitchFamily="34" charset="0"/>
                <a:cs typeface="Times New Roman" panose="02020603050405020304" pitchFamily="18" charset="0"/>
              </a:rPr>
              <a:t>The Risk Assessment Process</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75000"/>
              </a:lnSpc>
              <a:spcAft>
                <a:spcPts val="800"/>
              </a:spcAft>
              <a:buFont typeface="+mj-lt"/>
              <a:buAutoNum type="arabicPeriod"/>
              <a:tabLst>
                <a:tab pos="457200" algn="l"/>
              </a:tabLs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Evaluate Systems</a:t>
            </a:r>
            <a:r>
              <a:rPr lang="en-US" kern="100" dirty="0">
                <a:effectLst/>
                <a:latin typeface="Calibri" panose="020F0502020204030204" pitchFamily="34" charset="0"/>
                <a:ea typeface="Calibri" panose="020F0502020204030204" pitchFamily="34" charset="0"/>
                <a:cs typeface="Times New Roman" panose="02020603050405020304" pitchFamily="18" charset="0"/>
              </a:rPr>
              <a:t>: What systems serve what areas</a:t>
            </a:r>
          </a:p>
          <a:p>
            <a:pPr marL="1200150" lvl="2" indent="-285750">
              <a:lnSpc>
                <a:spcPct val="75000"/>
              </a:lnSpc>
              <a:spcAft>
                <a:spcPts val="800"/>
              </a:spcAft>
              <a:buSzPts val="1000"/>
              <a:buFont typeface="Courier New" panose="02070309020205020404" pitchFamily="49" charset="0"/>
              <a:buChar char="o"/>
              <a:tabLst>
                <a:tab pos="9144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System purpose and who is served</a:t>
            </a:r>
            <a:endParaRPr lang="en-US" b="1"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75000"/>
              </a:lnSpc>
              <a:spcAft>
                <a:spcPts val="800"/>
              </a:spcAft>
              <a:buFont typeface="+mj-lt"/>
              <a:buAutoNum type="arabicPeriod"/>
              <a:tabLst>
                <a:tab pos="457200" algn="l"/>
              </a:tabLs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Identify Hazards</a:t>
            </a:r>
            <a:r>
              <a:rPr lang="en-US" kern="100" dirty="0">
                <a:effectLst/>
                <a:latin typeface="Calibri" panose="020F0502020204030204" pitchFamily="34" charset="0"/>
                <a:ea typeface="Calibri" panose="020F0502020204030204" pitchFamily="34" charset="0"/>
                <a:cs typeface="Times New Roman" panose="02020603050405020304" pitchFamily="18" charset="0"/>
              </a:rPr>
              <a:t>: Find out what could potentially cause harm</a:t>
            </a:r>
          </a:p>
          <a:p>
            <a:pPr marL="800100" lvl="1" indent="-342900">
              <a:lnSpc>
                <a:spcPct val="75000"/>
              </a:lnSpc>
              <a:spcAft>
                <a:spcPts val="800"/>
              </a:spcAft>
              <a:buFont typeface="+mj-lt"/>
              <a:buAutoNum type="arabicPeriod"/>
              <a:tabLst>
                <a:tab pos="457200" algn="l"/>
              </a:tabLs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Assess the Risks</a:t>
            </a:r>
            <a:r>
              <a:rPr lang="en-US" kern="100" dirty="0">
                <a:effectLst/>
                <a:latin typeface="Calibri" panose="020F0502020204030204" pitchFamily="34" charset="0"/>
                <a:ea typeface="Calibri" panose="020F0502020204030204" pitchFamily="34" charset="0"/>
                <a:cs typeface="Times New Roman" panose="02020603050405020304" pitchFamily="18" charset="0"/>
              </a:rPr>
              <a:t>: Evaluate the level of risk associated with each hazard</a:t>
            </a:r>
          </a:p>
          <a:p>
            <a:pPr marL="1200150" lvl="2" indent="-285750">
              <a:lnSpc>
                <a:spcPct val="75000"/>
              </a:lnSpc>
              <a:spcAft>
                <a:spcPts val="800"/>
              </a:spcAft>
              <a:buSzPts val="1000"/>
              <a:buFont typeface="Courier New" panose="02070309020205020404" pitchFamily="49" charset="0"/>
              <a:buChar char="o"/>
              <a:tabLst>
                <a:tab pos="9144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Consider likelihood and severity of harm</a:t>
            </a:r>
          </a:p>
          <a:p>
            <a:pPr marL="800100" lvl="1" indent="-342900">
              <a:lnSpc>
                <a:spcPct val="75000"/>
              </a:lnSpc>
              <a:spcAft>
                <a:spcPts val="800"/>
              </a:spcAft>
              <a:buFont typeface="+mj-lt"/>
              <a:buAutoNum type="arabicPeriod"/>
              <a:tabLst>
                <a:tab pos="457200" algn="l"/>
              </a:tabLs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Implement Control Measures</a:t>
            </a:r>
            <a:r>
              <a:rPr lang="en-US" kern="100" dirty="0">
                <a:effectLst/>
                <a:latin typeface="Calibri" panose="020F0502020204030204" pitchFamily="34" charset="0"/>
                <a:ea typeface="Calibri" panose="020F0502020204030204" pitchFamily="34" charset="0"/>
                <a:cs typeface="Times New Roman" panose="02020603050405020304" pitchFamily="18" charset="0"/>
              </a:rPr>
              <a:t>: Introduce methods to minimize or eliminate risks</a:t>
            </a:r>
          </a:p>
          <a:p>
            <a:pPr marL="1200150" lvl="2" indent="-285750">
              <a:lnSpc>
                <a:spcPct val="75000"/>
              </a:lnSpc>
              <a:spcAft>
                <a:spcPts val="800"/>
              </a:spcAft>
              <a:buSzPts val="1000"/>
              <a:buFont typeface="Courier New" panose="02070309020205020404" pitchFamily="49" charset="0"/>
              <a:buChar char="o"/>
              <a:tabLst>
                <a:tab pos="9144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Hierarchy of controls: Elimination, Substitution, Engineering, Administrative, PPE</a:t>
            </a:r>
          </a:p>
          <a:p>
            <a:pPr marL="800100" lvl="1" indent="-342900">
              <a:lnSpc>
                <a:spcPct val="75000"/>
              </a:lnSpc>
              <a:spcAft>
                <a:spcPts val="800"/>
              </a:spcAft>
              <a:buFont typeface="+mj-lt"/>
              <a:buAutoNum type="arabicPeriod"/>
              <a:tabLst>
                <a:tab pos="457200" algn="l"/>
              </a:tabLs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Review and Monitor</a:t>
            </a:r>
            <a:r>
              <a:rPr lang="en-US" kern="100" dirty="0">
                <a:effectLst/>
                <a:latin typeface="Calibri" panose="020F0502020204030204" pitchFamily="34" charset="0"/>
                <a:ea typeface="Calibri" panose="020F0502020204030204" pitchFamily="34" charset="0"/>
                <a:cs typeface="Times New Roman" panose="02020603050405020304" pitchFamily="18" charset="0"/>
              </a:rPr>
              <a:t>: Regularly check the effectiveness of control measures.</a:t>
            </a:r>
          </a:p>
          <a:p>
            <a:pPr marL="1200150" lvl="2" indent="-285750">
              <a:lnSpc>
                <a:spcPct val="75000"/>
              </a:lnSpc>
              <a:spcAft>
                <a:spcPts val="800"/>
              </a:spcAft>
              <a:buSzPts val="1000"/>
              <a:buFont typeface="Courier New" panose="02070309020205020404" pitchFamily="49" charset="0"/>
              <a:buChar char="o"/>
              <a:tabLst>
                <a:tab pos="9144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Ongoing monitoring and regular risk reassessments.</a:t>
            </a:r>
          </a:p>
        </p:txBody>
      </p:sp>
      <p:pic>
        <p:nvPicPr>
          <p:cNvPr id="6" name="Picture 5">
            <a:extLst>
              <a:ext uri="{FF2B5EF4-FFF2-40B4-BE49-F238E27FC236}">
                <a16:creationId xmlns:a16="http://schemas.microsoft.com/office/drawing/2014/main" id="{C3C543B9-88D2-553D-4201-17782B8946CE}"/>
              </a:ext>
            </a:extLst>
          </p:cNvPr>
          <p:cNvPicPr>
            <a:picLocks noChangeAspect="1"/>
          </p:cNvPicPr>
          <p:nvPr/>
        </p:nvPicPr>
        <p:blipFill>
          <a:blip r:embed="rId3"/>
          <a:stretch>
            <a:fillRect/>
          </a:stretch>
        </p:blipFill>
        <p:spPr>
          <a:xfrm>
            <a:off x="676656" y="6292369"/>
            <a:ext cx="11521440" cy="567595"/>
          </a:xfrm>
          <a:prstGeom prst="rect">
            <a:avLst/>
          </a:prstGeom>
        </p:spPr>
      </p:pic>
      <p:pic>
        <p:nvPicPr>
          <p:cNvPr id="5" name="Picture 4" descr="A colorful pinwheel with black center&#10;&#10;AI-generated content may be incorrect.">
            <a:extLst>
              <a:ext uri="{FF2B5EF4-FFF2-40B4-BE49-F238E27FC236}">
                <a16:creationId xmlns:a16="http://schemas.microsoft.com/office/drawing/2014/main" id="{372F4EE9-DBEE-F171-5ADC-786881A70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9978464" y="-581025"/>
            <a:ext cx="2477620" cy="3829050"/>
          </a:xfrm>
          <a:prstGeom prst="rect">
            <a:avLst/>
          </a:prstGeom>
        </p:spPr>
      </p:pic>
      <p:sp>
        <p:nvSpPr>
          <p:cNvPr id="7" name="Rectangle 6">
            <a:extLst>
              <a:ext uri="{FF2B5EF4-FFF2-40B4-BE49-F238E27FC236}">
                <a16:creationId xmlns:a16="http://schemas.microsoft.com/office/drawing/2014/main" id="{3C39327D-DE5B-DB89-46D9-718C080FC9B1}"/>
              </a:ext>
            </a:extLst>
          </p:cNvPr>
          <p:cNvSpPr/>
          <p:nvPr/>
        </p:nvSpPr>
        <p:spPr>
          <a:xfrm>
            <a:off x="10831511" y="216906"/>
            <a:ext cx="771525" cy="261610"/>
          </a:xfrm>
          <a:prstGeom prst="rect">
            <a:avLst/>
          </a:prstGeom>
          <a:noFill/>
        </p:spPr>
        <p:txBody>
          <a:bodyPr wrap="squar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rPr>
              <a:t>Evaluate</a:t>
            </a:r>
          </a:p>
        </p:txBody>
      </p:sp>
      <p:sp>
        <p:nvSpPr>
          <p:cNvPr id="8" name="Rectangle 7">
            <a:extLst>
              <a:ext uri="{FF2B5EF4-FFF2-40B4-BE49-F238E27FC236}">
                <a16:creationId xmlns:a16="http://schemas.microsoft.com/office/drawing/2014/main" id="{285E343E-3ACB-E1A7-EBED-248655A446D9}"/>
              </a:ext>
            </a:extLst>
          </p:cNvPr>
          <p:cNvSpPr/>
          <p:nvPr/>
        </p:nvSpPr>
        <p:spPr>
          <a:xfrm>
            <a:off x="11377800" y="1507777"/>
            <a:ext cx="771525" cy="261610"/>
          </a:xfrm>
          <a:prstGeom prst="rect">
            <a:avLst/>
          </a:prstGeom>
          <a:noFill/>
        </p:spPr>
        <p:txBody>
          <a:bodyPr wrap="square" lIns="91440" tIns="45720" rIns="91440" bIns="45720">
            <a:spAutoFit/>
          </a:bodyPr>
          <a:lstStyle/>
          <a:p>
            <a:pPr algn="ctr"/>
            <a:r>
              <a:rPr lang="en-US" sz="1100" dirty="0">
                <a:ln w="0"/>
                <a:effectLst>
                  <a:outerShdw blurRad="38100" dist="19050" dir="2700000" algn="tl" rotWithShape="0">
                    <a:schemeClr val="dk1">
                      <a:alpha val="40000"/>
                    </a:schemeClr>
                  </a:outerShdw>
                </a:effectLst>
              </a:rPr>
              <a:t>Identify</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10" name="TextBox 9">
            <a:extLst>
              <a:ext uri="{FF2B5EF4-FFF2-40B4-BE49-F238E27FC236}">
                <a16:creationId xmlns:a16="http://schemas.microsoft.com/office/drawing/2014/main" id="{0B24A0C3-D3A1-6202-12A2-9587F665A588}"/>
              </a:ext>
            </a:extLst>
          </p:cNvPr>
          <p:cNvSpPr txBox="1"/>
          <p:nvPr/>
        </p:nvSpPr>
        <p:spPr>
          <a:xfrm>
            <a:off x="9013823" y="1892638"/>
            <a:ext cx="685800" cy="261610"/>
          </a:xfrm>
          <a:prstGeom prst="rect">
            <a:avLst/>
          </a:prstGeom>
          <a:noFill/>
        </p:spPr>
        <p:txBody>
          <a:bodyPr wrap="square">
            <a:spAutoFit/>
          </a:bodyPr>
          <a:lstStyle/>
          <a:p>
            <a:r>
              <a:rPr lang="en-US" sz="1100" dirty="0">
                <a:ln w="0"/>
                <a:effectLst>
                  <a:outerShdw blurRad="38100" dist="19050" dir="2700000" algn="tl" rotWithShape="0">
                    <a:schemeClr val="dk1">
                      <a:alpha val="40000"/>
                    </a:schemeClr>
                  </a:outerShdw>
                </a:effectLst>
              </a:rPr>
              <a:t>Assess</a:t>
            </a:r>
            <a:endParaRPr lang="en-US" sz="1100" dirty="0"/>
          </a:p>
        </p:txBody>
      </p:sp>
      <p:sp>
        <p:nvSpPr>
          <p:cNvPr id="12" name="TextBox 11">
            <a:extLst>
              <a:ext uri="{FF2B5EF4-FFF2-40B4-BE49-F238E27FC236}">
                <a16:creationId xmlns:a16="http://schemas.microsoft.com/office/drawing/2014/main" id="{E08E01E4-98AE-229F-4710-9A6561ECBAA1}"/>
              </a:ext>
            </a:extLst>
          </p:cNvPr>
          <p:cNvSpPr txBox="1"/>
          <p:nvPr/>
        </p:nvSpPr>
        <p:spPr>
          <a:xfrm>
            <a:off x="10340973" y="2429797"/>
            <a:ext cx="876300" cy="261610"/>
          </a:xfrm>
          <a:prstGeom prst="rect">
            <a:avLst/>
          </a:prstGeom>
          <a:noFill/>
        </p:spPr>
        <p:txBody>
          <a:bodyPr wrap="square">
            <a:spAutoFit/>
          </a:bodyPr>
          <a:lstStyle/>
          <a:p>
            <a:r>
              <a:rPr lang="en-US" sz="1100" dirty="0">
                <a:ln w="0"/>
                <a:effectLst>
                  <a:outerShdw blurRad="38100" dist="19050" dir="2700000" algn="tl" rotWithShape="0">
                    <a:schemeClr val="dk1">
                      <a:alpha val="40000"/>
                    </a:schemeClr>
                  </a:outerShdw>
                </a:effectLst>
              </a:rPr>
              <a:t>Implement</a:t>
            </a:r>
            <a:endParaRPr lang="en-US" sz="1100" dirty="0"/>
          </a:p>
        </p:txBody>
      </p:sp>
      <p:sp>
        <p:nvSpPr>
          <p:cNvPr id="14" name="TextBox 13">
            <a:extLst>
              <a:ext uri="{FF2B5EF4-FFF2-40B4-BE49-F238E27FC236}">
                <a16:creationId xmlns:a16="http://schemas.microsoft.com/office/drawing/2014/main" id="{D04CC1ED-10FB-77BE-6439-08D1951A07F6}"/>
              </a:ext>
            </a:extLst>
          </p:cNvPr>
          <p:cNvSpPr txBox="1"/>
          <p:nvPr/>
        </p:nvSpPr>
        <p:spPr>
          <a:xfrm>
            <a:off x="9104313" y="596956"/>
            <a:ext cx="685800" cy="261610"/>
          </a:xfrm>
          <a:prstGeom prst="rect">
            <a:avLst/>
          </a:prstGeom>
          <a:noFill/>
        </p:spPr>
        <p:txBody>
          <a:bodyPr wrap="square">
            <a:spAutoFit/>
          </a:bodyPr>
          <a:lstStyle/>
          <a:p>
            <a:r>
              <a:rPr lang="en-US" sz="1100" dirty="0">
                <a:ln w="0"/>
                <a:effectLst>
                  <a:outerShdw blurRad="38100" dist="19050" dir="2700000" algn="tl" rotWithShape="0">
                    <a:schemeClr val="dk1">
                      <a:alpha val="40000"/>
                    </a:schemeClr>
                  </a:outerShdw>
                </a:effectLst>
              </a:rPr>
              <a:t>Review</a:t>
            </a:r>
            <a:endParaRPr lang="en-US" sz="1100" dirty="0"/>
          </a:p>
        </p:txBody>
      </p:sp>
    </p:spTree>
    <p:extLst>
      <p:ext uri="{BB962C8B-B14F-4D97-AF65-F5344CB8AC3E}">
        <p14:creationId xmlns:p14="http://schemas.microsoft.com/office/powerpoint/2010/main" val="145013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6A457-B6EF-FF7F-43C2-B9A16A5F95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922EFA-E4CE-0D61-6A9D-308BF2A229B8}"/>
              </a:ext>
            </a:extLst>
          </p:cNvPr>
          <p:cNvSpPr>
            <a:spLocks noGrp="1"/>
          </p:cNvSpPr>
          <p:nvPr>
            <p:ph type="title"/>
          </p:nvPr>
        </p:nvSpPr>
        <p:spPr/>
        <p:txBody>
          <a:bodyPr/>
          <a:lstStyle/>
          <a:p>
            <a:r>
              <a:rPr lang="en-US" b="1" kern="100">
                <a:latin typeface="Calibri" panose="020F0502020204030204" pitchFamily="34" charset="0"/>
                <a:ea typeface="Calibri" panose="020F0502020204030204" pitchFamily="34" charset="0"/>
                <a:cs typeface="Times New Roman" panose="02020603050405020304" pitchFamily="18" charset="0"/>
              </a:rPr>
              <a:t>Introduction to Safety Risk Assessment</a:t>
            </a:r>
            <a:endParaRPr lang="en-US"/>
          </a:p>
        </p:txBody>
      </p:sp>
      <p:sp>
        <p:nvSpPr>
          <p:cNvPr id="4" name="Content Placeholder 3">
            <a:extLst>
              <a:ext uri="{FF2B5EF4-FFF2-40B4-BE49-F238E27FC236}">
                <a16:creationId xmlns:a16="http://schemas.microsoft.com/office/drawing/2014/main" id="{7E3AB62F-8D4C-1CE4-AD36-C20E26080EED}"/>
              </a:ext>
            </a:extLst>
          </p:cNvPr>
          <p:cNvSpPr>
            <a:spLocks noGrp="1"/>
          </p:cNvSpPr>
          <p:nvPr>
            <p:ph idx="1"/>
          </p:nvPr>
        </p:nvSpPr>
        <p:spPr>
          <a:xfrm>
            <a:off x="974726" y="1123951"/>
            <a:ext cx="10403074" cy="5447179"/>
          </a:xfrm>
        </p:spPr>
        <p:txBody>
          <a:bodyPr/>
          <a:lstStyle/>
          <a:p>
            <a:pPr marL="0">
              <a:lnSpc>
                <a:spcPct val="107000"/>
              </a:lnSpc>
              <a:spcAft>
                <a:spcPts val="800"/>
              </a:spcAft>
              <a:buClr>
                <a:schemeClr val="tx2"/>
              </a:buClr>
            </a:pPr>
            <a:r>
              <a:rPr lang="en-US" b="1" kern="100">
                <a:latin typeface="Calibri" panose="020F0502020204030204" pitchFamily="34" charset="0"/>
                <a:ea typeface="Calibri" panose="020F0502020204030204" pitchFamily="34" charset="0"/>
                <a:cs typeface="Times New Roman" panose="02020603050405020304" pitchFamily="18" charset="0"/>
              </a:rPr>
              <a:t>Risk Assessment Tools and Technique</a:t>
            </a:r>
            <a:endParaRPr lang="en-US" kern="10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Clr>
                <a:schemeClr val="tx2"/>
              </a:buClr>
              <a:buSzPct val="100000"/>
              <a:tabLst>
                <a:tab pos="457200" algn="l"/>
              </a:tabLst>
            </a:pPr>
            <a:r>
              <a:rPr lang="en-US" b="1" kern="100">
                <a:latin typeface="Calibri" panose="020F0502020204030204" pitchFamily="34" charset="0"/>
                <a:ea typeface="Calibri" panose="020F0502020204030204" pitchFamily="34" charset="0"/>
                <a:cs typeface="Times New Roman" panose="02020603050405020304" pitchFamily="18" charset="0"/>
              </a:rPr>
              <a:t>Qualitative Risk Assessment</a:t>
            </a:r>
            <a:r>
              <a:rPr lang="en-US" kern="100">
                <a:effectLst/>
                <a:latin typeface="Calibri" panose="020F0502020204030204" pitchFamily="34" charset="0"/>
                <a:ea typeface="Calibri" panose="020F0502020204030204" pitchFamily="34" charset="0"/>
                <a:cs typeface="Times New Roman" panose="02020603050405020304" pitchFamily="18" charset="0"/>
              </a:rPr>
              <a:t>: Utilizes risk matrices or checklists to categorize and prioritize risks based on likelihood and impact</a:t>
            </a:r>
          </a:p>
          <a:p>
            <a:pPr lvl="1">
              <a:lnSpc>
                <a:spcPct val="107000"/>
              </a:lnSpc>
              <a:spcAft>
                <a:spcPts val="800"/>
              </a:spcAft>
              <a:buClr>
                <a:schemeClr val="tx2"/>
              </a:buClr>
              <a:buSzPct val="100000"/>
              <a:tabLst>
                <a:tab pos="457200" algn="l"/>
              </a:tabLst>
            </a:pPr>
            <a:r>
              <a:rPr lang="en-US" b="1" kern="100">
                <a:effectLst/>
                <a:latin typeface="Calibri" panose="020F0502020204030204" pitchFamily="34" charset="0"/>
                <a:ea typeface="Calibri" panose="020F0502020204030204" pitchFamily="34" charset="0"/>
                <a:cs typeface="Times New Roman" panose="02020603050405020304" pitchFamily="18" charset="0"/>
              </a:rPr>
              <a:t>Quantitative Risk Assessment</a:t>
            </a:r>
            <a:r>
              <a:rPr lang="en-US" kern="100">
                <a:effectLst/>
                <a:latin typeface="Calibri" panose="020F0502020204030204" pitchFamily="34" charset="0"/>
                <a:ea typeface="Calibri" panose="020F0502020204030204" pitchFamily="34" charset="0"/>
                <a:cs typeface="Times New Roman" panose="02020603050405020304" pitchFamily="18" charset="0"/>
              </a:rPr>
              <a:t>: Uses numerical values and data analysis to assess risks</a:t>
            </a:r>
            <a:endParaRPr lang="en-US" b="1" kern="10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Clr>
                <a:schemeClr val="tx2"/>
              </a:buClr>
              <a:buSzPct val="100000"/>
              <a:tabLst>
                <a:tab pos="457200" algn="l"/>
              </a:tabLst>
            </a:pPr>
            <a:r>
              <a:rPr lang="en-US" b="1" kern="100">
                <a:effectLst/>
                <a:latin typeface="Calibri" panose="020F0502020204030204" pitchFamily="34" charset="0"/>
                <a:ea typeface="Calibri" panose="020F0502020204030204" pitchFamily="34" charset="0"/>
                <a:cs typeface="Times New Roman" panose="02020603050405020304" pitchFamily="18" charset="0"/>
              </a:rPr>
              <a:t>Hazard and Operability Study (HAZOP)</a:t>
            </a:r>
            <a:r>
              <a:rPr lang="en-US" kern="100">
                <a:effectLst/>
                <a:latin typeface="Calibri" panose="020F0502020204030204" pitchFamily="34" charset="0"/>
                <a:ea typeface="Calibri" panose="020F0502020204030204" pitchFamily="34" charset="0"/>
                <a:cs typeface="Times New Roman" panose="02020603050405020304" pitchFamily="18" charset="0"/>
              </a:rPr>
              <a:t>: A structured method for identifying risks in complex processes.</a:t>
            </a:r>
          </a:p>
          <a:p>
            <a:pPr lvl="1">
              <a:lnSpc>
                <a:spcPct val="107000"/>
              </a:lnSpc>
              <a:spcAft>
                <a:spcPts val="800"/>
              </a:spcAft>
              <a:buClr>
                <a:schemeClr val="tx2"/>
              </a:buClr>
              <a:buSzPct val="100000"/>
              <a:tabLst>
                <a:tab pos="457200" algn="l"/>
              </a:tabLst>
            </a:pPr>
            <a:r>
              <a:rPr lang="en-US" b="1" kern="100">
                <a:effectLst/>
                <a:latin typeface="Calibri" panose="020F0502020204030204" pitchFamily="34" charset="0"/>
                <a:ea typeface="Calibri" panose="020F0502020204030204" pitchFamily="34" charset="0"/>
                <a:cs typeface="Times New Roman" panose="02020603050405020304" pitchFamily="18" charset="0"/>
              </a:rPr>
              <a:t>Failure Mode and Effect Analysis (FMEA)</a:t>
            </a:r>
            <a:r>
              <a:rPr lang="en-US" kern="100">
                <a:effectLst/>
                <a:latin typeface="Calibri" panose="020F0502020204030204" pitchFamily="34" charset="0"/>
                <a:ea typeface="Calibri" panose="020F0502020204030204" pitchFamily="34" charset="0"/>
                <a:cs typeface="Times New Roman" panose="02020603050405020304" pitchFamily="18" charset="0"/>
              </a:rPr>
              <a:t>: Analyzing potential failure points in processes.</a:t>
            </a:r>
          </a:p>
        </p:txBody>
      </p:sp>
      <p:pic>
        <p:nvPicPr>
          <p:cNvPr id="6" name="Picture 5">
            <a:extLst>
              <a:ext uri="{FF2B5EF4-FFF2-40B4-BE49-F238E27FC236}">
                <a16:creationId xmlns:a16="http://schemas.microsoft.com/office/drawing/2014/main" id="{A800CCA2-E5A2-2915-9B98-7007D6190892}"/>
              </a:ext>
            </a:extLst>
          </p:cNvPr>
          <p:cNvPicPr>
            <a:picLocks noChangeAspect="1"/>
          </p:cNvPicPr>
          <p:nvPr/>
        </p:nvPicPr>
        <p:blipFill>
          <a:blip r:embed="rId3"/>
          <a:stretch>
            <a:fillRect/>
          </a:stretch>
        </p:blipFill>
        <p:spPr>
          <a:xfrm>
            <a:off x="676656" y="6292369"/>
            <a:ext cx="11521440" cy="567595"/>
          </a:xfrm>
          <a:prstGeom prst="rect">
            <a:avLst/>
          </a:prstGeom>
        </p:spPr>
      </p:pic>
    </p:spTree>
    <p:extLst>
      <p:ext uri="{BB962C8B-B14F-4D97-AF65-F5344CB8AC3E}">
        <p14:creationId xmlns:p14="http://schemas.microsoft.com/office/powerpoint/2010/main" val="3179450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2A869-BF1F-CFFD-C136-35B3C087F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8798B-2D6B-AF86-0371-2960B1BADF08}"/>
              </a:ext>
            </a:extLst>
          </p:cNvPr>
          <p:cNvSpPr>
            <a:spLocks noGrp="1"/>
          </p:cNvSpPr>
          <p:nvPr>
            <p:ph type="title"/>
          </p:nvPr>
        </p:nvSpPr>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Enforcement of Risk Assessments</a:t>
            </a:r>
            <a:endParaRPr lang="en-US" dirty="0"/>
          </a:p>
        </p:txBody>
      </p:sp>
      <p:sp>
        <p:nvSpPr>
          <p:cNvPr id="4" name="Content Placeholder 3">
            <a:extLst>
              <a:ext uri="{FF2B5EF4-FFF2-40B4-BE49-F238E27FC236}">
                <a16:creationId xmlns:a16="http://schemas.microsoft.com/office/drawing/2014/main" id="{6BB433D7-F9D1-7A54-1508-0087306B1D8D}"/>
              </a:ext>
            </a:extLst>
          </p:cNvPr>
          <p:cNvSpPr>
            <a:spLocks noGrp="1"/>
          </p:cNvSpPr>
          <p:nvPr>
            <p:ph idx="1"/>
          </p:nvPr>
        </p:nvSpPr>
        <p:spPr>
          <a:xfrm>
            <a:off x="974726" y="1123951"/>
            <a:ext cx="10403074" cy="5447179"/>
          </a:xfrm>
          <a:ln>
            <a:solidFill>
              <a:schemeClr val="bg1"/>
            </a:solidFill>
          </a:ln>
        </p:spPr>
        <p:txBody>
          <a:bodyPr/>
          <a:lstStyle/>
          <a:p>
            <a:pPr marL="0">
              <a:lnSpc>
                <a:spcPct val="107000"/>
              </a:lnSpc>
              <a:spcAft>
                <a:spcPts val="800"/>
              </a:spcAft>
              <a:buClr>
                <a:schemeClr val="tx2"/>
              </a:buClr>
            </a:pPr>
            <a:r>
              <a:rPr lang="en-US" b="1" kern="100" dirty="0">
                <a:latin typeface="Calibri" panose="020F0502020204030204" pitchFamily="34" charset="0"/>
                <a:ea typeface="Calibri" panose="020F0502020204030204" pitchFamily="34" charset="0"/>
                <a:cs typeface="Times New Roman" panose="02020603050405020304" pitchFamily="18" charset="0"/>
              </a:rPr>
              <a:t>CMS</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Clr>
                <a:schemeClr val="tx2"/>
              </a:buClr>
              <a:buSzPct val="100000"/>
              <a:tabLst>
                <a:tab pos="457200" algn="l"/>
              </a:tabLst>
            </a:pPr>
            <a:r>
              <a:rPr lang="en-US" b="1" kern="100" dirty="0">
                <a:latin typeface="Calibri" panose="020F0502020204030204" pitchFamily="34" charset="0"/>
                <a:ea typeface="Calibri" panose="020F0502020204030204" pitchFamily="34" charset="0"/>
                <a:cs typeface="Times New Roman" panose="02020603050405020304" pitchFamily="18" charset="0"/>
              </a:rPr>
              <a:t>K-tags</a:t>
            </a:r>
            <a:r>
              <a:rPr lang="en-US" kern="100" dirty="0">
                <a:effectLst/>
                <a:latin typeface="Calibri" panose="020F0502020204030204" pitchFamily="34" charset="0"/>
                <a:ea typeface="Calibri" panose="020F0502020204030204" pitchFamily="34" charset="0"/>
                <a:cs typeface="Times New Roman" panose="02020603050405020304" pitchFamily="18" charset="0"/>
              </a:rPr>
              <a:t>: R</a:t>
            </a:r>
            <a:r>
              <a:rPr lang="en-US" kern="100" dirty="0">
                <a:latin typeface="Calibri" panose="020F0502020204030204" pitchFamily="34" charset="0"/>
                <a:ea typeface="Calibri" panose="020F0502020204030204" pitchFamily="34" charset="0"/>
                <a:cs typeface="Times New Roman" panose="02020603050405020304" pitchFamily="18" charset="0"/>
              </a:rPr>
              <a:t>epresent the CMS requirements</a:t>
            </a:r>
          </a:p>
          <a:p>
            <a:pPr lvl="2">
              <a:lnSpc>
                <a:spcPct val="107000"/>
              </a:lnSpc>
              <a:spcAft>
                <a:spcPts val="800"/>
              </a:spcAft>
              <a:buClr>
                <a:schemeClr val="tx2"/>
              </a:buClr>
              <a:buSzPct val="100000"/>
              <a:tabLst>
                <a:tab pos="4572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K-901, K-907, K-913</a:t>
            </a:r>
          </a:p>
          <a:p>
            <a:pPr lvl="3">
              <a:lnSpc>
                <a:spcPct val="107000"/>
              </a:lnSpc>
              <a:spcAft>
                <a:spcPts val="800"/>
              </a:spcAft>
              <a:buClr>
                <a:schemeClr val="tx2"/>
              </a:buClr>
              <a:buSzPct val="100000"/>
              <a:tabLst>
                <a:tab pos="457200" algn="l"/>
              </a:tabLst>
            </a:pPr>
            <a:r>
              <a:rPr lang="sv-SE" sz="1600" dirty="0"/>
              <a:t>Example : K-tag K901 invokes </a:t>
            </a:r>
            <a:r>
              <a:rPr lang="sv-SE" sz="1600" b="1" dirty="0"/>
              <a:t>NFPA 99-2012 Fundamentals Chapter 4</a:t>
            </a:r>
            <a:r>
              <a:rPr lang="sv-SE" sz="1600" dirty="0"/>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Clr>
                <a:schemeClr val="tx2"/>
              </a:buClr>
              <a:buSzPct val="100000"/>
              <a:tabLst>
                <a:tab pos="457200" algn="l"/>
              </a:tabLs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Accrediting Organizations</a:t>
            </a:r>
            <a:r>
              <a:rPr lang="en-US" kern="100" dirty="0">
                <a:effectLst/>
                <a:latin typeface="Calibri" panose="020F0502020204030204" pitchFamily="34" charset="0"/>
                <a:ea typeface="Calibri" panose="020F0502020204030204" pitchFamily="34" charset="0"/>
                <a:cs typeface="Times New Roman" panose="02020603050405020304" pitchFamily="18" charset="0"/>
              </a:rPr>
              <a:t>:</a:t>
            </a:r>
          </a:p>
          <a:p>
            <a:pPr lvl="2">
              <a:lnSpc>
                <a:spcPct val="107000"/>
              </a:lnSpc>
              <a:spcAft>
                <a:spcPts val="800"/>
              </a:spcAft>
              <a:buClr>
                <a:schemeClr val="tx2"/>
              </a:buClr>
              <a:buSzPct val="100000"/>
              <a:tabLst>
                <a:tab pos="4572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DNV – PE.2.SR.1a, PE.SR.13, PE.8.SR.2, 3 &amp; 4, </a:t>
            </a:r>
          </a:p>
          <a:p>
            <a:pPr lvl="2">
              <a:lnSpc>
                <a:spcPct val="107000"/>
              </a:lnSpc>
              <a:spcAft>
                <a:spcPts val="800"/>
              </a:spcAft>
              <a:buClr>
                <a:schemeClr val="tx2"/>
              </a:buClr>
              <a:buSzPct val="100000"/>
              <a:tabLst>
                <a:tab pos="4572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HFAP – 13.00.05, 11.05.01, 11.05.02, 11.06.09</a:t>
            </a:r>
          </a:p>
          <a:p>
            <a:pPr lvl="2">
              <a:lnSpc>
                <a:spcPct val="107000"/>
              </a:lnSpc>
              <a:spcAft>
                <a:spcPts val="800"/>
              </a:spcAft>
              <a:buClr>
                <a:schemeClr val="tx2"/>
              </a:buClr>
              <a:buSzPct val="100000"/>
              <a:tabLst>
                <a:tab pos="4572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JC – EC.02.05.01-EP2, EC.02.05.09-EP7, EC.02.05.01-EP20</a:t>
            </a:r>
          </a:p>
          <a:p>
            <a:pPr lvl="3">
              <a:lnSpc>
                <a:spcPct val="107000"/>
              </a:lnSpc>
              <a:spcAft>
                <a:spcPts val="800"/>
              </a:spcAft>
              <a:buClr>
                <a:schemeClr val="tx2"/>
              </a:buClr>
              <a:buSzPct val="100000"/>
              <a:tabLst>
                <a:tab pos="4572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PE.03.02.01 January 2026</a:t>
            </a:r>
          </a:p>
        </p:txBody>
      </p:sp>
      <p:pic>
        <p:nvPicPr>
          <p:cNvPr id="6" name="Picture 5">
            <a:extLst>
              <a:ext uri="{FF2B5EF4-FFF2-40B4-BE49-F238E27FC236}">
                <a16:creationId xmlns:a16="http://schemas.microsoft.com/office/drawing/2014/main" id="{43F71D41-A3E3-9384-961A-3F6F24ADE050}"/>
              </a:ext>
            </a:extLst>
          </p:cNvPr>
          <p:cNvPicPr>
            <a:picLocks noChangeAspect="1"/>
          </p:cNvPicPr>
          <p:nvPr/>
        </p:nvPicPr>
        <p:blipFill>
          <a:blip r:embed="rId3"/>
          <a:stretch>
            <a:fillRect/>
          </a:stretch>
        </p:blipFill>
        <p:spPr>
          <a:xfrm>
            <a:off x="676656" y="6292369"/>
            <a:ext cx="11521440" cy="567595"/>
          </a:xfrm>
          <a:prstGeom prst="rect">
            <a:avLst/>
          </a:prstGeom>
        </p:spPr>
      </p:pic>
    </p:spTree>
    <p:extLst>
      <p:ext uri="{BB962C8B-B14F-4D97-AF65-F5344CB8AC3E}">
        <p14:creationId xmlns:p14="http://schemas.microsoft.com/office/powerpoint/2010/main" val="4133758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091A-B28B-5AD0-C1D6-A8A9968687A6}"/>
              </a:ext>
            </a:extLst>
          </p:cNvPr>
          <p:cNvSpPr>
            <a:spLocks noGrp="1"/>
          </p:cNvSpPr>
          <p:nvPr>
            <p:ph type="title"/>
          </p:nvPr>
        </p:nvSpPr>
        <p:spPr/>
        <p:txBody>
          <a:bodyPr>
            <a:normAutofit/>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How to get started</a:t>
            </a:r>
          </a:p>
        </p:txBody>
      </p:sp>
      <p:pic>
        <p:nvPicPr>
          <p:cNvPr id="6" name="Picture 5">
            <a:extLst>
              <a:ext uri="{FF2B5EF4-FFF2-40B4-BE49-F238E27FC236}">
                <a16:creationId xmlns:a16="http://schemas.microsoft.com/office/drawing/2014/main" id="{8E4EBB41-549C-D2A9-DB5A-4CF30BFFB17E}"/>
              </a:ext>
            </a:extLst>
          </p:cNvPr>
          <p:cNvPicPr>
            <a:picLocks noChangeAspect="1"/>
          </p:cNvPicPr>
          <p:nvPr/>
        </p:nvPicPr>
        <p:blipFill>
          <a:blip r:embed="rId3"/>
          <a:stretch>
            <a:fillRect/>
          </a:stretch>
        </p:blipFill>
        <p:spPr>
          <a:xfrm>
            <a:off x="676656" y="6292369"/>
            <a:ext cx="11521440" cy="567595"/>
          </a:xfrm>
          <a:prstGeom prst="rect">
            <a:avLst/>
          </a:prstGeom>
        </p:spPr>
      </p:pic>
      <p:sp>
        <p:nvSpPr>
          <p:cNvPr id="5" name="Content Placeholder 3">
            <a:extLst>
              <a:ext uri="{FF2B5EF4-FFF2-40B4-BE49-F238E27FC236}">
                <a16:creationId xmlns:a16="http://schemas.microsoft.com/office/drawing/2014/main" id="{F278E900-B810-C4B6-246D-3C63E5B58A22}"/>
              </a:ext>
            </a:extLst>
          </p:cNvPr>
          <p:cNvSpPr txBox="1">
            <a:spLocks/>
          </p:cNvSpPr>
          <p:nvPr/>
        </p:nvSpPr>
        <p:spPr>
          <a:xfrm>
            <a:off x="974726" y="1123951"/>
            <a:ext cx="10403074" cy="6304429"/>
          </a:xfrm>
          <a:prstGeom prst="rect">
            <a:avLst/>
          </a:prstGeom>
          <a:ln>
            <a:solidFill>
              <a:schemeClr val="bg1"/>
            </a:solidFill>
          </a:ln>
        </p:spPr>
        <p:txBody>
          <a:bodyPr vert="horz" lIns="0" tIns="0" rIns="0" bIns="45724" rtlCol="0" anchor="t">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nSpc>
                <a:spcPct val="107000"/>
              </a:lnSpc>
              <a:spcAft>
                <a:spcPts val="800"/>
              </a:spcAft>
              <a:buClr>
                <a:schemeClr val="tx2"/>
              </a:buClr>
            </a:pPr>
            <a:r>
              <a:rPr lang="en-US" sz="2800" b="1" kern="100" dirty="0">
                <a:latin typeface="Calibri"/>
                <a:ea typeface="Calibri"/>
                <a:cs typeface="Times New Roman"/>
              </a:rPr>
              <a:t>Mayo Clinic Documents</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800"/>
              </a:spcAft>
              <a:buClr>
                <a:schemeClr val="tx2"/>
              </a:buClr>
              <a:tabLst>
                <a:tab pos="457200" algn="l"/>
              </a:tabLst>
            </a:pPr>
            <a:endParaRPr lang="en-US" sz="1000" b="1" kern="100" dirty="0">
              <a:latin typeface="Calibri"/>
              <a:ea typeface="Calibri"/>
              <a:cs typeface="Times New Roman"/>
            </a:endParaRPr>
          </a:p>
          <a:p>
            <a:pPr lvl="1">
              <a:lnSpc>
                <a:spcPct val="107000"/>
              </a:lnSpc>
              <a:spcAft>
                <a:spcPts val="800"/>
              </a:spcAft>
              <a:buClr>
                <a:schemeClr val="tx2"/>
              </a:buClr>
              <a:buSzPct val="100000"/>
              <a:tabLst>
                <a:tab pos="457200" algn="l"/>
              </a:tabLst>
            </a:pPr>
            <a:r>
              <a:rPr lang="en-US" b="1" kern="100" dirty="0">
                <a:latin typeface="Calibri"/>
                <a:ea typeface="Calibri"/>
                <a:cs typeface="Calibri"/>
              </a:rPr>
              <a:t>Mayo Clinic Design Guideline</a:t>
            </a:r>
            <a:endParaRPr lang="en-US" sz="1800" kern="100" dirty="0">
              <a:solidFill>
                <a:srgbClr val="0057B8"/>
              </a:solidFill>
              <a:latin typeface="Calibri"/>
              <a:ea typeface="Calibri"/>
              <a:cs typeface="Calibri"/>
            </a:endParaRPr>
          </a:p>
          <a:p>
            <a:pPr lvl="2" indent="-342900">
              <a:lnSpc>
                <a:spcPct val="107000"/>
              </a:lnSpc>
              <a:spcAft>
                <a:spcPts val="800"/>
              </a:spcAft>
              <a:buClr>
                <a:schemeClr val="tx2"/>
              </a:buClr>
              <a:buSzPct val="100000"/>
              <a:tabLst>
                <a:tab pos="457200" algn="l"/>
              </a:tabLst>
            </a:pPr>
            <a:r>
              <a:rPr lang="en-US" sz="1800" b="1" kern="100" dirty="0">
                <a:solidFill>
                  <a:schemeClr val="tx2"/>
                </a:solidFill>
                <a:latin typeface="Calibri"/>
                <a:ea typeface="Calibri"/>
                <a:cs typeface="Calibri"/>
              </a:rPr>
              <a:t>DG Z1041.02 Functional Program - Safety Risk Assessment Requirements</a:t>
            </a:r>
            <a:endParaRPr lang="en-US" sz="1800" kern="100" dirty="0">
              <a:solidFill>
                <a:schemeClr val="tx2"/>
              </a:solidFill>
              <a:latin typeface="Calibri"/>
              <a:ea typeface="Calibri"/>
              <a:cs typeface="Calibri"/>
            </a:endParaRPr>
          </a:p>
          <a:p>
            <a:pPr lvl="1">
              <a:lnSpc>
                <a:spcPct val="107000"/>
              </a:lnSpc>
              <a:spcAft>
                <a:spcPts val="800"/>
              </a:spcAft>
              <a:buClr>
                <a:srgbClr val="0057B8"/>
              </a:buClr>
              <a:buSzPct val="100000"/>
              <a:tabLst>
                <a:tab pos="457200" algn="l"/>
              </a:tabLst>
            </a:pPr>
            <a:r>
              <a:rPr lang="en-US" b="1" kern="100" dirty="0">
                <a:solidFill>
                  <a:srgbClr val="000000"/>
                </a:solidFill>
                <a:latin typeface="Calibri"/>
                <a:ea typeface="Calibri"/>
                <a:cs typeface="Calibri"/>
              </a:rPr>
              <a:t>Mayo Clinic Design Guideline</a:t>
            </a:r>
          </a:p>
          <a:p>
            <a:pPr lvl="2" indent="-342900">
              <a:lnSpc>
                <a:spcPct val="107000"/>
              </a:lnSpc>
              <a:spcAft>
                <a:spcPts val="800"/>
              </a:spcAft>
              <a:buClr>
                <a:srgbClr val="0057B8"/>
              </a:buClr>
              <a:buSzPct val="100000"/>
              <a:tabLst>
                <a:tab pos="457200" algn="l"/>
              </a:tabLst>
            </a:pPr>
            <a:r>
              <a:rPr lang="en-US" sz="1800" b="1" kern="100" dirty="0">
                <a:solidFill>
                  <a:schemeClr val="tx2"/>
                </a:solidFill>
                <a:latin typeface="Calibri"/>
                <a:ea typeface="Calibri"/>
                <a:cs typeface="Calibri"/>
              </a:rPr>
              <a:t>DG Z1041.03 NFPA 99 Risk Assessment Procedure</a:t>
            </a:r>
            <a:endParaRPr lang="en-US" b="1" kern="100" dirty="0">
              <a:solidFill>
                <a:schemeClr val="tx2"/>
              </a:solidFill>
              <a:latin typeface="Calibri"/>
              <a:ea typeface="Calibri"/>
              <a:cs typeface="Calibri"/>
            </a:endParaRPr>
          </a:p>
          <a:p>
            <a:pPr lvl="1">
              <a:lnSpc>
                <a:spcPct val="107000"/>
              </a:lnSpc>
              <a:spcAft>
                <a:spcPts val="800"/>
              </a:spcAft>
              <a:buClr>
                <a:srgbClr val="0057B8"/>
              </a:buClr>
              <a:buSzPct val="100000"/>
              <a:tabLst>
                <a:tab pos="457200" algn="l"/>
              </a:tabLst>
            </a:pPr>
            <a:r>
              <a:rPr lang="en-US" b="1" kern="100" dirty="0">
                <a:solidFill>
                  <a:srgbClr val="000000"/>
                </a:solidFill>
                <a:latin typeface="Calibri"/>
                <a:ea typeface="Calibri"/>
                <a:cs typeface="Calibri"/>
              </a:rPr>
              <a:t>Mayo Clinic Design Guideline</a:t>
            </a:r>
          </a:p>
          <a:p>
            <a:pPr lvl="2" indent="-342900">
              <a:lnSpc>
                <a:spcPct val="107000"/>
              </a:lnSpc>
              <a:spcAft>
                <a:spcPts val="800"/>
              </a:spcAft>
              <a:buClr>
                <a:srgbClr val="0057B8"/>
              </a:buClr>
              <a:buSzPct val="100000"/>
              <a:tabLst>
                <a:tab pos="457200" algn="l"/>
              </a:tabLst>
            </a:pPr>
            <a:r>
              <a:rPr lang="en-US" sz="1800" b="1" kern="100" dirty="0">
                <a:solidFill>
                  <a:schemeClr val="tx2"/>
                </a:solidFill>
                <a:latin typeface="Calibri"/>
                <a:ea typeface="Calibri"/>
                <a:cs typeface="Calibri"/>
              </a:rPr>
              <a:t>DG Z1048.20 NFPA 99 Risk Assessment and Room Information</a:t>
            </a:r>
            <a:endParaRPr lang="en-US" sz="1800" kern="100" dirty="0">
              <a:solidFill>
                <a:schemeClr val="tx2"/>
              </a:solidFill>
              <a:latin typeface="Calibri"/>
              <a:ea typeface="Calibri"/>
              <a:cs typeface="Calibri"/>
            </a:endParaRPr>
          </a:p>
          <a:p>
            <a:pPr>
              <a:lnSpc>
                <a:spcPct val="107000"/>
              </a:lnSpc>
              <a:spcAft>
                <a:spcPts val="800"/>
              </a:spcAft>
              <a:buClr>
                <a:srgbClr val="0057B8"/>
              </a:buClr>
              <a:buSzPct val="100000"/>
              <a:tabLst>
                <a:tab pos="457200" algn="l"/>
              </a:tabLst>
            </a:pPr>
            <a:endParaRPr lang="en-US" kern="100" dirty="0">
              <a:latin typeface="Calibri"/>
              <a:ea typeface="Calibri"/>
              <a:cs typeface="Times New Roman"/>
            </a:endParaRPr>
          </a:p>
        </p:txBody>
      </p:sp>
    </p:spTree>
    <p:extLst>
      <p:ext uri="{BB962C8B-B14F-4D97-AF65-F5344CB8AC3E}">
        <p14:creationId xmlns:p14="http://schemas.microsoft.com/office/powerpoint/2010/main" val="136344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E62CC-875F-B803-00F3-44F3272DBA2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5C4E7D-4630-F9FC-767A-5091F56BBBBB}"/>
              </a:ext>
            </a:extLst>
          </p:cNvPr>
          <p:cNvSpPr>
            <a:spLocks noGrp="1"/>
          </p:cNvSpPr>
          <p:nvPr>
            <p:ph idx="1"/>
          </p:nvPr>
        </p:nvSpPr>
        <p:spPr/>
        <p:txBody>
          <a:bodyPr/>
          <a:lstStyle/>
          <a:p>
            <a:pPr lvl="2"/>
            <a:endParaRPr lang="en-US" sz="1800" dirty="0">
              <a:solidFill>
                <a:srgbClr val="0070C0"/>
              </a:solidFill>
            </a:endParaRPr>
          </a:p>
          <a:p>
            <a:pPr lvl="2"/>
            <a:endParaRPr lang="en-US" sz="1800" dirty="0">
              <a:solidFill>
                <a:srgbClr val="0070C0"/>
              </a:solidFill>
            </a:endParaRPr>
          </a:p>
          <a:p>
            <a:endParaRPr lang="en-US" dirty="0"/>
          </a:p>
        </p:txBody>
      </p:sp>
      <p:sp>
        <p:nvSpPr>
          <p:cNvPr id="2" name="Title 1">
            <a:extLst>
              <a:ext uri="{FF2B5EF4-FFF2-40B4-BE49-F238E27FC236}">
                <a16:creationId xmlns:a16="http://schemas.microsoft.com/office/drawing/2014/main" id="{75AF40DA-83E9-1E5D-9E0D-216B819AED58}"/>
              </a:ext>
            </a:extLst>
          </p:cNvPr>
          <p:cNvSpPr>
            <a:spLocks noGrp="1"/>
          </p:cNvSpPr>
          <p:nvPr>
            <p:ph type="title"/>
          </p:nvPr>
        </p:nvSpPr>
        <p:spPr>
          <a:xfrm flipH="1">
            <a:off x="685799" y="0"/>
            <a:ext cx="104775" cy="6858000"/>
          </a:xfrm>
        </p:spPr>
        <p:txBody>
          <a:bodyPr>
            <a:normAutofit fontScale="90000"/>
          </a:bodyPr>
          <a:lstStyle/>
          <a:p>
            <a:r>
              <a:rPr lang="en-US" sz="3600" b="1" kern="100" dirty="0">
                <a:latin typeface="Calibri" panose="020F0502020204030204" pitchFamily="34" charset="0"/>
                <a:ea typeface="Calibri" panose="020F0502020204030204" pitchFamily="34" charset="0"/>
                <a:cs typeface="Times New Roman" panose="02020603050405020304" pitchFamily="18" charset="0"/>
              </a:rPr>
              <a:t>Mayo Clinic Design Guidelines</a:t>
            </a:r>
            <a:br>
              <a:rPr lang="en-US" dirty="0">
                <a:latin typeface="Calibri"/>
              </a:rPr>
            </a:br>
            <a:br>
              <a:rPr lang="en-US" dirty="0">
                <a:latin typeface="Calibri"/>
              </a:rPr>
            </a:br>
            <a:endParaRPr lang="en-US" dirty="0">
              <a:cs typeface="Arial"/>
            </a:endParaRPr>
          </a:p>
        </p:txBody>
      </p:sp>
      <p:pic>
        <p:nvPicPr>
          <p:cNvPr id="6" name="Picture 5">
            <a:extLst>
              <a:ext uri="{FF2B5EF4-FFF2-40B4-BE49-F238E27FC236}">
                <a16:creationId xmlns:a16="http://schemas.microsoft.com/office/drawing/2014/main" id="{3441CB32-9E7F-07C4-4A10-20AC5F50750F}"/>
              </a:ext>
            </a:extLst>
          </p:cNvPr>
          <p:cNvPicPr>
            <a:picLocks noChangeAspect="1"/>
          </p:cNvPicPr>
          <p:nvPr/>
        </p:nvPicPr>
        <p:blipFill>
          <a:blip r:embed="rId3"/>
          <a:stretch>
            <a:fillRect/>
          </a:stretch>
        </p:blipFill>
        <p:spPr>
          <a:xfrm>
            <a:off x="676656" y="6292369"/>
            <a:ext cx="11521440" cy="567595"/>
          </a:xfrm>
          <a:prstGeom prst="rect">
            <a:avLst/>
          </a:prstGeom>
        </p:spPr>
      </p:pic>
      <p:pic>
        <p:nvPicPr>
          <p:cNvPr id="11" name="Picture 10" descr="A close-up of a document&#10;&#10;AI-generated content may be incorrect.">
            <a:extLst>
              <a:ext uri="{FF2B5EF4-FFF2-40B4-BE49-F238E27FC236}">
                <a16:creationId xmlns:a16="http://schemas.microsoft.com/office/drawing/2014/main" id="{76077900-81A1-62ED-A11F-A48BC497190D}"/>
              </a:ext>
            </a:extLst>
          </p:cNvPr>
          <p:cNvPicPr>
            <a:picLocks noChangeAspect="1"/>
          </p:cNvPicPr>
          <p:nvPr/>
        </p:nvPicPr>
        <p:blipFill>
          <a:blip r:embed="rId4"/>
          <a:stretch>
            <a:fillRect/>
          </a:stretch>
        </p:blipFill>
        <p:spPr>
          <a:xfrm>
            <a:off x="2093719" y="999006"/>
            <a:ext cx="7266190" cy="4259207"/>
          </a:xfrm>
          <a:prstGeom prst="rect">
            <a:avLst/>
          </a:prstGeom>
        </p:spPr>
      </p:pic>
      <p:pic>
        <p:nvPicPr>
          <p:cNvPr id="12" name="Picture 11">
            <a:extLst>
              <a:ext uri="{FF2B5EF4-FFF2-40B4-BE49-F238E27FC236}">
                <a16:creationId xmlns:a16="http://schemas.microsoft.com/office/drawing/2014/main" id="{F44AE16A-D331-E8A9-D220-27D1C4279ECB}"/>
              </a:ext>
            </a:extLst>
          </p:cNvPr>
          <p:cNvPicPr>
            <a:picLocks noChangeAspect="1"/>
          </p:cNvPicPr>
          <p:nvPr/>
        </p:nvPicPr>
        <p:blipFill>
          <a:blip r:embed="rId5"/>
          <a:stretch>
            <a:fillRect/>
          </a:stretch>
        </p:blipFill>
        <p:spPr>
          <a:xfrm>
            <a:off x="2093719" y="5258212"/>
            <a:ext cx="7266190" cy="370304"/>
          </a:xfrm>
          <a:prstGeom prst="rect">
            <a:avLst/>
          </a:prstGeom>
        </p:spPr>
      </p:pic>
      <p:sp>
        <p:nvSpPr>
          <p:cNvPr id="19" name="Rectangle 18">
            <a:extLst>
              <a:ext uri="{FF2B5EF4-FFF2-40B4-BE49-F238E27FC236}">
                <a16:creationId xmlns:a16="http://schemas.microsoft.com/office/drawing/2014/main" id="{1BBF9A4B-7A96-EA36-917A-5CA81BDE4969}"/>
              </a:ext>
            </a:extLst>
          </p:cNvPr>
          <p:cNvSpPr/>
          <p:nvPr/>
        </p:nvSpPr>
        <p:spPr>
          <a:xfrm>
            <a:off x="2735372" y="4699431"/>
            <a:ext cx="6624537" cy="1991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58815397-31C8-0A79-D6E1-967502BFF595}"/>
                  </a:ext>
                </a:extLst>
              </p14:cNvPr>
              <p14:cNvContentPartPr/>
              <p14:nvPr/>
            </p14:nvContentPartPr>
            <p14:xfrm>
              <a:off x="2826307" y="2831952"/>
              <a:ext cx="6481203" cy="17525"/>
            </p14:xfrm>
          </p:contentPart>
        </mc:Choice>
        <mc:Fallback xmlns="">
          <p:pic>
            <p:nvPicPr>
              <p:cNvPr id="21" name="Ink 20">
                <a:extLst>
                  <a:ext uri="{FF2B5EF4-FFF2-40B4-BE49-F238E27FC236}">
                    <a16:creationId xmlns:a16="http://schemas.microsoft.com/office/drawing/2014/main" id="{58815397-31C8-0A79-D6E1-967502BFF595}"/>
                  </a:ext>
                </a:extLst>
              </p:cNvPr>
              <p:cNvPicPr/>
              <p:nvPr/>
            </p:nvPicPr>
            <p:blipFill>
              <a:blip r:embed="rId7"/>
              <a:stretch>
                <a:fillRect/>
              </a:stretch>
            </p:blipFill>
            <p:spPr>
              <a:xfrm>
                <a:off x="2772309" y="2726802"/>
                <a:ext cx="6588839" cy="22747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D9724195-EBE6-E848-EB20-AC7B3508DEF3}"/>
                  </a:ext>
                </a:extLst>
              </p14:cNvPr>
              <p14:cNvContentPartPr/>
              <p14:nvPr/>
            </p14:nvContentPartPr>
            <p14:xfrm>
              <a:off x="2844217" y="2975763"/>
              <a:ext cx="6481203" cy="17525"/>
            </p14:xfrm>
          </p:contentPart>
        </mc:Choice>
        <mc:Fallback xmlns="">
          <p:pic>
            <p:nvPicPr>
              <p:cNvPr id="23" name="Ink 22">
                <a:extLst>
                  <a:ext uri="{FF2B5EF4-FFF2-40B4-BE49-F238E27FC236}">
                    <a16:creationId xmlns:a16="http://schemas.microsoft.com/office/drawing/2014/main" id="{D9724195-EBE6-E848-EB20-AC7B3508DEF3}"/>
                  </a:ext>
                </a:extLst>
              </p:cNvPr>
              <p:cNvPicPr/>
              <p:nvPr/>
            </p:nvPicPr>
            <p:blipFill>
              <a:blip r:embed="rId7"/>
              <a:stretch>
                <a:fillRect/>
              </a:stretch>
            </p:blipFill>
            <p:spPr>
              <a:xfrm>
                <a:off x="2790219" y="2870613"/>
                <a:ext cx="6588839" cy="22747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4692BCCF-ED5E-F341-65FD-FAA1FA3BBFE6}"/>
                  </a:ext>
                </a:extLst>
              </p14:cNvPr>
              <p14:cNvContentPartPr/>
              <p14:nvPr/>
            </p14:nvContentPartPr>
            <p14:xfrm>
              <a:off x="2826307" y="5509217"/>
              <a:ext cx="6481931" cy="8977"/>
            </p14:xfrm>
          </p:contentPart>
        </mc:Choice>
        <mc:Fallback xmlns="">
          <p:pic>
            <p:nvPicPr>
              <p:cNvPr id="25" name="Ink 24">
                <a:extLst>
                  <a:ext uri="{FF2B5EF4-FFF2-40B4-BE49-F238E27FC236}">
                    <a16:creationId xmlns:a16="http://schemas.microsoft.com/office/drawing/2014/main" id="{4692BCCF-ED5E-F341-65FD-FAA1FA3BBFE6}"/>
                  </a:ext>
                </a:extLst>
              </p:cNvPr>
              <p:cNvPicPr/>
              <p:nvPr/>
            </p:nvPicPr>
            <p:blipFill>
              <a:blip r:embed="rId10"/>
              <a:stretch>
                <a:fillRect/>
              </a:stretch>
            </p:blipFill>
            <p:spPr>
              <a:xfrm>
                <a:off x="2772309" y="5367475"/>
                <a:ext cx="6589567" cy="291989"/>
              </a:xfrm>
              <a:prstGeom prst="rect">
                <a:avLst/>
              </a:prstGeom>
            </p:spPr>
          </p:pic>
        </mc:Fallback>
      </mc:AlternateContent>
      <p:sp>
        <p:nvSpPr>
          <p:cNvPr id="10" name="Content Placeholder 3">
            <a:extLst>
              <a:ext uri="{FF2B5EF4-FFF2-40B4-BE49-F238E27FC236}">
                <a16:creationId xmlns:a16="http://schemas.microsoft.com/office/drawing/2014/main" id="{089B5D32-2BA5-0358-3993-AEBAF7A590DC}"/>
              </a:ext>
            </a:extLst>
          </p:cNvPr>
          <p:cNvSpPr txBox="1">
            <a:spLocks/>
          </p:cNvSpPr>
          <p:nvPr/>
        </p:nvSpPr>
        <p:spPr>
          <a:xfrm>
            <a:off x="2012951" y="495804"/>
            <a:ext cx="10403074" cy="440059"/>
          </a:xfrm>
          <a:prstGeom prst="rect">
            <a:avLst/>
          </a:prstGeom>
          <a:ln>
            <a:solidFill>
              <a:schemeClr val="bg1"/>
            </a:solidFill>
          </a:ln>
        </p:spPr>
        <p:txBody>
          <a:bodyPr vert="horz" lIns="0" tIns="0" rIns="0" bIns="45724" rtlCol="0" anchor="t">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nSpc>
                <a:spcPct val="107000"/>
              </a:lnSpc>
              <a:spcAft>
                <a:spcPts val="800"/>
              </a:spcAft>
              <a:buClr>
                <a:schemeClr val="tx2"/>
              </a:buClr>
            </a:pPr>
            <a:r>
              <a:rPr lang="en-US" sz="2800" b="1" kern="100" dirty="0">
                <a:latin typeface="Calibri"/>
                <a:ea typeface="Calibri"/>
                <a:cs typeface="Times New Roman"/>
              </a:rPr>
              <a:t> TABLE OF CONTENTS - </a:t>
            </a:r>
            <a:r>
              <a:rPr lang="en-US" sz="1800" b="1" kern="100" dirty="0">
                <a:latin typeface="Calibri"/>
                <a:ea typeface="Calibri"/>
                <a:cs typeface="Times New Roman"/>
              </a:rPr>
              <a:t>Uniformat</a:t>
            </a:r>
            <a:endParaRPr lang="en-US" sz="180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Clr>
                <a:schemeClr val="tx2"/>
              </a:buClr>
              <a:buSzPct val="100000"/>
              <a:tabLst>
                <a:tab pos="457200" algn="l"/>
              </a:tabLst>
            </a:pPr>
            <a:endParaRPr lang="en-US" kern="100" dirty="0">
              <a:latin typeface="Calibri"/>
              <a:ea typeface="Calibri"/>
              <a:cs typeface="Times New Roman"/>
            </a:endParaRPr>
          </a:p>
        </p:txBody>
      </p:sp>
    </p:spTree>
    <p:extLst>
      <p:ext uri="{BB962C8B-B14F-4D97-AF65-F5344CB8AC3E}">
        <p14:creationId xmlns:p14="http://schemas.microsoft.com/office/powerpoint/2010/main" val="3397865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A267E-3329-819A-F25F-FF069FDEA5D2}"/>
              </a:ext>
            </a:extLst>
          </p:cNvPr>
          <p:cNvSpPr>
            <a:spLocks noGrp="1"/>
          </p:cNvSpPr>
          <p:nvPr>
            <p:ph type="title"/>
          </p:nvPr>
        </p:nvSpPr>
        <p:spPr>
          <a:xfrm>
            <a:off x="1117602" y="213158"/>
            <a:ext cx="9998921" cy="587375"/>
          </a:xfrm>
        </p:spPr>
        <p:txBody>
          <a:bodyPr anchor="t">
            <a:normAutofit fontScale="90000"/>
          </a:bodyPr>
          <a:lstStyle/>
          <a:p>
            <a:r>
              <a:rPr lang="en-US">
                <a:latin typeface="Calibri"/>
                <a:ea typeface="Calibri"/>
                <a:cs typeface="Calibri"/>
              </a:rPr>
              <a:t>Mayo Clinic Design Guideline  - DG Z1041.03</a:t>
            </a:r>
          </a:p>
        </p:txBody>
      </p:sp>
      <p:pic>
        <p:nvPicPr>
          <p:cNvPr id="9" name="Content Placeholder 8" descr="A close-up of a document&#10;&#10;AI-generated content may be incorrect.">
            <a:extLst>
              <a:ext uri="{FF2B5EF4-FFF2-40B4-BE49-F238E27FC236}">
                <a16:creationId xmlns:a16="http://schemas.microsoft.com/office/drawing/2014/main" id="{E0B87ABB-475C-0D19-C275-15D447B74D4C}"/>
              </a:ext>
            </a:extLst>
          </p:cNvPr>
          <p:cNvPicPr>
            <a:picLocks noGrp="1" noChangeAspect="1"/>
          </p:cNvPicPr>
          <p:nvPr>
            <p:ph idx="1"/>
          </p:nvPr>
        </p:nvPicPr>
        <p:blipFill>
          <a:blip r:embed="rId3"/>
          <a:stretch>
            <a:fillRect/>
          </a:stretch>
        </p:blipFill>
        <p:spPr>
          <a:xfrm>
            <a:off x="968073" y="707153"/>
            <a:ext cx="10541605" cy="5165387"/>
          </a:xfrm>
          <a:noFill/>
        </p:spPr>
      </p:pic>
      <p:sp>
        <p:nvSpPr>
          <p:cNvPr id="12" name="Rectangle 11">
            <a:extLst>
              <a:ext uri="{FF2B5EF4-FFF2-40B4-BE49-F238E27FC236}">
                <a16:creationId xmlns:a16="http://schemas.microsoft.com/office/drawing/2014/main" id="{CE8F6D6D-2D2D-3DBF-6ADA-B5B044E88DCD}"/>
              </a:ext>
            </a:extLst>
          </p:cNvPr>
          <p:cNvSpPr/>
          <p:nvPr/>
        </p:nvSpPr>
        <p:spPr>
          <a:xfrm>
            <a:off x="4850876" y="4387761"/>
            <a:ext cx="252919" cy="270459"/>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TextBox 12">
            <a:extLst>
              <a:ext uri="{FF2B5EF4-FFF2-40B4-BE49-F238E27FC236}">
                <a16:creationId xmlns:a16="http://schemas.microsoft.com/office/drawing/2014/main" id="{B23519B3-F081-2270-E4AB-0A12BD9FE8D8}"/>
              </a:ext>
            </a:extLst>
          </p:cNvPr>
          <p:cNvSpPr txBox="1"/>
          <p:nvPr/>
        </p:nvSpPr>
        <p:spPr>
          <a:xfrm>
            <a:off x="4754698" y="4338323"/>
            <a:ext cx="445273" cy="369332"/>
          </a:xfrm>
          <a:prstGeom prst="rect">
            <a:avLst/>
          </a:prstGeom>
          <a:noFill/>
        </p:spPr>
        <p:txBody>
          <a:bodyPr wrap="square" rtlCol="0">
            <a:spAutoFit/>
          </a:bodyPr>
          <a:lstStyle/>
          <a:p>
            <a:r>
              <a:rPr lang="en-US" b="1">
                <a:latin typeface="Times New Roman" panose="02020603050405020304" pitchFamily="18" charset="0"/>
                <a:cs typeface="Times New Roman" panose="02020603050405020304" pitchFamily="18" charset="0"/>
              </a:rPr>
              <a:t>20</a:t>
            </a:r>
          </a:p>
        </p:txBody>
      </p:sp>
      <p:sp>
        <p:nvSpPr>
          <p:cNvPr id="15" name="Rectangle 14">
            <a:extLst>
              <a:ext uri="{FF2B5EF4-FFF2-40B4-BE49-F238E27FC236}">
                <a16:creationId xmlns:a16="http://schemas.microsoft.com/office/drawing/2014/main" id="{10813EC2-053F-E3E8-27A7-CFD734E3A00E}"/>
              </a:ext>
            </a:extLst>
          </p:cNvPr>
          <p:cNvSpPr/>
          <p:nvPr/>
        </p:nvSpPr>
        <p:spPr>
          <a:xfrm>
            <a:off x="3840917" y="4387761"/>
            <a:ext cx="303052" cy="270459"/>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6" name="TextBox 15">
            <a:extLst>
              <a:ext uri="{FF2B5EF4-FFF2-40B4-BE49-F238E27FC236}">
                <a16:creationId xmlns:a16="http://schemas.microsoft.com/office/drawing/2014/main" id="{BDD75567-7DB5-B535-CE13-FA02267D22E0}"/>
              </a:ext>
            </a:extLst>
          </p:cNvPr>
          <p:cNvSpPr txBox="1"/>
          <p:nvPr/>
        </p:nvSpPr>
        <p:spPr>
          <a:xfrm>
            <a:off x="3738001" y="4347319"/>
            <a:ext cx="778548" cy="361637"/>
          </a:xfrm>
          <a:prstGeom prst="rect">
            <a:avLst/>
          </a:prstGeom>
          <a:noFill/>
        </p:spPr>
        <p:txBody>
          <a:bodyPr wrap="square" lIns="91440" tIns="45720" rIns="91440" bIns="45720" rtlCol="0" anchor="t">
            <a:spAutoFit/>
          </a:bodyPr>
          <a:lstStyle/>
          <a:p>
            <a:r>
              <a:rPr lang="en-US" sz="1750" b="1" dirty="0">
                <a:latin typeface="Times New Roman"/>
                <a:cs typeface="Times New Roman"/>
              </a:rPr>
              <a:t>DG</a:t>
            </a:r>
          </a:p>
        </p:txBody>
      </p:sp>
      <p:pic>
        <p:nvPicPr>
          <p:cNvPr id="5" name="Picture 4">
            <a:extLst>
              <a:ext uri="{FF2B5EF4-FFF2-40B4-BE49-F238E27FC236}">
                <a16:creationId xmlns:a16="http://schemas.microsoft.com/office/drawing/2014/main" id="{6B51A526-84C5-E9C7-9D9A-C335DEE261C8}"/>
              </a:ext>
            </a:extLst>
          </p:cNvPr>
          <p:cNvPicPr>
            <a:picLocks noChangeAspect="1"/>
          </p:cNvPicPr>
          <p:nvPr/>
        </p:nvPicPr>
        <p:blipFill>
          <a:blip r:embed="rId4"/>
          <a:stretch>
            <a:fillRect/>
          </a:stretch>
        </p:blipFill>
        <p:spPr>
          <a:xfrm>
            <a:off x="676656" y="6292369"/>
            <a:ext cx="11521440" cy="567595"/>
          </a:xfrm>
          <a:prstGeom prst="rect">
            <a:avLst/>
          </a:prstGeom>
        </p:spPr>
      </p:pic>
      <p:sp>
        <p:nvSpPr>
          <p:cNvPr id="3" name="Title 1">
            <a:extLst>
              <a:ext uri="{FF2B5EF4-FFF2-40B4-BE49-F238E27FC236}">
                <a16:creationId xmlns:a16="http://schemas.microsoft.com/office/drawing/2014/main" id="{8A0C9EE6-D9D7-FB11-2F9C-50DA5F66D077}"/>
              </a:ext>
            </a:extLst>
          </p:cNvPr>
          <p:cNvSpPr txBox="1">
            <a:spLocks/>
          </p:cNvSpPr>
          <p:nvPr/>
        </p:nvSpPr>
        <p:spPr>
          <a:xfrm flipH="1">
            <a:off x="0" y="0"/>
            <a:ext cx="1021426" cy="6858000"/>
          </a:xfrm>
          <a:prstGeom prst="rect">
            <a:avLst/>
          </a:prstGeom>
        </p:spPr>
        <p:txBody>
          <a:bodyPr vert="vert270" lIns="91440" tIns="91440" rIns="91440" bIns="91440" rtlCol="0" anchor="ctr">
            <a:normAutofit fontScale="47500" lnSpcReduction="20000"/>
          </a:bodyPr>
          <a:lstStyle>
            <a:lvl1pPr algn="l" rtl="0" fontAlgn="base">
              <a:lnSpc>
                <a:spcPct val="90000"/>
              </a:lnSpc>
              <a:spcBef>
                <a:spcPct val="0"/>
              </a:spcBef>
              <a:spcAft>
                <a:spcPct val="0"/>
              </a:spcAft>
              <a:defRPr sz="3200" kern="1200">
                <a:solidFill>
                  <a:schemeClr val="bg1"/>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9pPr>
          </a:lstStyle>
          <a:p>
            <a:pPr eaLnBrk="1" hangingPunct="1"/>
            <a:r>
              <a:rPr lang="en-US" sz="5800" b="1" kern="100" dirty="0">
                <a:latin typeface="Calibri" panose="020F0502020204030204" pitchFamily="34" charset="0"/>
                <a:ea typeface="Calibri" panose="020F0502020204030204" pitchFamily="34" charset="0"/>
                <a:cs typeface="Times New Roman" panose="02020603050405020304" pitchFamily="18" charset="0"/>
              </a:rPr>
              <a:t>Mayo Clinic Design Guideline – DG Z1041.03</a:t>
            </a:r>
            <a:br>
              <a:rPr lang="en-US" sz="5300" dirty="0">
                <a:latin typeface="Calibri"/>
                <a:ea typeface="Calibri"/>
                <a:cs typeface="Calibri"/>
              </a:rPr>
            </a:br>
            <a:br>
              <a:rPr lang="en-US" dirty="0">
                <a:latin typeface="Calibri"/>
              </a:rPr>
            </a:br>
            <a:endParaRPr lang="en-US" dirty="0">
              <a:cs typeface="Arial"/>
            </a:endParaRPr>
          </a:p>
        </p:txBody>
      </p:sp>
    </p:spTree>
    <p:extLst>
      <p:ext uri="{BB962C8B-B14F-4D97-AF65-F5344CB8AC3E}">
        <p14:creationId xmlns:p14="http://schemas.microsoft.com/office/powerpoint/2010/main" val="3411810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A267E-3329-819A-F25F-FF069FDEA5D2}"/>
              </a:ext>
            </a:extLst>
          </p:cNvPr>
          <p:cNvSpPr>
            <a:spLocks noGrp="1"/>
          </p:cNvSpPr>
          <p:nvPr>
            <p:ph type="title"/>
          </p:nvPr>
        </p:nvSpPr>
        <p:spPr/>
        <p:txBody>
          <a:bodyPr>
            <a:normAutofit/>
          </a:bodyPr>
          <a:lstStyle/>
          <a:p>
            <a:r>
              <a:rPr lang="en-US" sz="2800" b="1" kern="100" dirty="0">
                <a:latin typeface="Calibri" panose="020F0502020204030204" pitchFamily="34" charset="0"/>
                <a:ea typeface="Calibri" panose="020F0502020204030204" pitchFamily="34" charset="0"/>
                <a:cs typeface="Times New Roman" panose="02020603050405020304" pitchFamily="18" charset="0"/>
              </a:rPr>
              <a:t>NFPA 99</a:t>
            </a:r>
          </a:p>
        </p:txBody>
      </p:sp>
      <p:pic>
        <p:nvPicPr>
          <p:cNvPr id="6" name="Content Placeholder 5" descr="A close-up of a document&#10;&#10;Description automatically generated">
            <a:extLst>
              <a:ext uri="{FF2B5EF4-FFF2-40B4-BE49-F238E27FC236}">
                <a16:creationId xmlns:a16="http://schemas.microsoft.com/office/drawing/2014/main" id="{17BD93B8-DF54-62A5-822A-5816391CFC93}"/>
              </a:ext>
            </a:extLst>
          </p:cNvPr>
          <p:cNvPicPr>
            <a:picLocks noGrp="1" noChangeAspect="1"/>
          </p:cNvPicPr>
          <p:nvPr>
            <p:ph idx="1"/>
          </p:nvPr>
        </p:nvPicPr>
        <p:blipFill>
          <a:blip r:embed="rId3"/>
          <a:stretch>
            <a:fillRect/>
          </a:stretch>
        </p:blipFill>
        <p:spPr>
          <a:xfrm>
            <a:off x="1258132" y="847725"/>
            <a:ext cx="9675735" cy="4389438"/>
          </a:xfr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BABEB55-71D3-2FD0-FE81-B907A8456CC9}"/>
                  </a:ext>
                </a:extLst>
              </p14:cNvPr>
              <p14:cNvContentPartPr/>
              <p14:nvPr/>
            </p14:nvContentPartPr>
            <p14:xfrm>
              <a:off x="4480204" y="2620170"/>
              <a:ext cx="4063680" cy="720"/>
            </p14:xfrm>
          </p:contentPart>
        </mc:Choice>
        <mc:Fallback xmlns="">
          <p:pic>
            <p:nvPicPr>
              <p:cNvPr id="4" name="Ink 3">
                <a:extLst>
                  <a:ext uri="{FF2B5EF4-FFF2-40B4-BE49-F238E27FC236}">
                    <a16:creationId xmlns:a16="http://schemas.microsoft.com/office/drawing/2014/main" id="{6BABEB55-71D3-2FD0-FE81-B907A8456CC9}"/>
                  </a:ext>
                </a:extLst>
              </p:cNvPr>
              <p:cNvPicPr/>
              <p:nvPr/>
            </p:nvPicPr>
            <p:blipFill>
              <a:blip r:embed="rId5"/>
              <a:stretch>
                <a:fillRect/>
              </a:stretch>
            </p:blipFill>
            <p:spPr>
              <a:xfrm>
                <a:off x="4426204" y="2404170"/>
                <a:ext cx="417132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72BC52E-399C-E9E7-5BAC-84A0039FB26E}"/>
                  </a:ext>
                </a:extLst>
              </p14:cNvPr>
              <p14:cNvContentPartPr/>
              <p14:nvPr/>
            </p14:nvContentPartPr>
            <p14:xfrm>
              <a:off x="3271684" y="3431250"/>
              <a:ext cx="7275960" cy="720"/>
            </p14:xfrm>
          </p:contentPart>
        </mc:Choice>
        <mc:Fallback xmlns="">
          <p:pic>
            <p:nvPicPr>
              <p:cNvPr id="7" name="Ink 6">
                <a:extLst>
                  <a:ext uri="{FF2B5EF4-FFF2-40B4-BE49-F238E27FC236}">
                    <a16:creationId xmlns:a16="http://schemas.microsoft.com/office/drawing/2014/main" id="{772BC52E-399C-E9E7-5BAC-84A0039FB26E}"/>
                  </a:ext>
                </a:extLst>
              </p:cNvPr>
              <p:cNvPicPr/>
              <p:nvPr/>
            </p:nvPicPr>
            <p:blipFill>
              <a:blip r:embed="rId7"/>
              <a:stretch>
                <a:fillRect/>
              </a:stretch>
            </p:blipFill>
            <p:spPr>
              <a:xfrm>
                <a:off x="3217684" y="3215250"/>
                <a:ext cx="738360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71DB5FCF-5915-08A9-DE7E-D585A72845E2}"/>
                  </a:ext>
                </a:extLst>
              </p14:cNvPr>
              <p14:cNvContentPartPr/>
              <p14:nvPr/>
            </p14:nvContentPartPr>
            <p14:xfrm>
              <a:off x="6738124" y="3701610"/>
              <a:ext cx="2425680" cy="8280"/>
            </p14:xfrm>
          </p:contentPart>
        </mc:Choice>
        <mc:Fallback xmlns="">
          <p:pic>
            <p:nvPicPr>
              <p:cNvPr id="9" name="Ink 8">
                <a:extLst>
                  <a:ext uri="{FF2B5EF4-FFF2-40B4-BE49-F238E27FC236}">
                    <a16:creationId xmlns:a16="http://schemas.microsoft.com/office/drawing/2014/main" id="{71DB5FCF-5915-08A9-DE7E-D585A72845E2}"/>
                  </a:ext>
                </a:extLst>
              </p:cNvPr>
              <p:cNvPicPr/>
              <p:nvPr/>
            </p:nvPicPr>
            <p:blipFill>
              <a:blip r:embed="rId9"/>
              <a:stretch>
                <a:fillRect/>
              </a:stretch>
            </p:blipFill>
            <p:spPr>
              <a:xfrm>
                <a:off x="6684124" y="3593610"/>
                <a:ext cx="25333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6A0D50BA-3C8B-399B-B531-F3BDE0C8AC7D}"/>
                  </a:ext>
                </a:extLst>
              </p14:cNvPr>
              <p14:cNvContentPartPr/>
              <p14:nvPr/>
            </p14:nvContentPartPr>
            <p14:xfrm>
              <a:off x="4567684" y="4194810"/>
              <a:ext cx="4851000" cy="720"/>
            </p14:xfrm>
          </p:contentPart>
        </mc:Choice>
        <mc:Fallback xmlns="">
          <p:pic>
            <p:nvPicPr>
              <p:cNvPr id="11" name="Ink 10">
                <a:extLst>
                  <a:ext uri="{FF2B5EF4-FFF2-40B4-BE49-F238E27FC236}">
                    <a16:creationId xmlns:a16="http://schemas.microsoft.com/office/drawing/2014/main" id="{6A0D50BA-3C8B-399B-B531-F3BDE0C8AC7D}"/>
                  </a:ext>
                </a:extLst>
              </p:cNvPr>
              <p:cNvPicPr/>
              <p:nvPr/>
            </p:nvPicPr>
            <p:blipFill>
              <a:blip r:embed="rId11"/>
              <a:stretch>
                <a:fillRect/>
              </a:stretch>
            </p:blipFill>
            <p:spPr>
              <a:xfrm>
                <a:off x="4513684" y="3978810"/>
                <a:ext cx="49586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26C8C2BD-50FB-2E74-9FF9-52A00AFA68B0}"/>
                  </a:ext>
                </a:extLst>
              </p14:cNvPr>
              <p14:cNvContentPartPr/>
              <p14:nvPr/>
            </p14:nvContentPartPr>
            <p14:xfrm>
              <a:off x="3804124" y="4751370"/>
              <a:ext cx="3578760" cy="720"/>
            </p14:xfrm>
          </p:contentPart>
        </mc:Choice>
        <mc:Fallback xmlns="">
          <p:pic>
            <p:nvPicPr>
              <p:cNvPr id="13" name="Ink 12">
                <a:extLst>
                  <a:ext uri="{FF2B5EF4-FFF2-40B4-BE49-F238E27FC236}">
                    <a16:creationId xmlns:a16="http://schemas.microsoft.com/office/drawing/2014/main" id="{26C8C2BD-50FB-2E74-9FF9-52A00AFA68B0}"/>
                  </a:ext>
                </a:extLst>
              </p:cNvPr>
              <p:cNvPicPr/>
              <p:nvPr/>
            </p:nvPicPr>
            <p:blipFill>
              <a:blip r:embed="rId13"/>
              <a:stretch>
                <a:fillRect/>
              </a:stretch>
            </p:blipFill>
            <p:spPr>
              <a:xfrm>
                <a:off x="3750124" y="4535370"/>
                <a:ext cx="3686400" cy="432000"/>
              </a:xfrm>
              <a:prstGeom prst="rect">
                <a:avLst/>
              </a:prstGeom>
            </p:spPr>
          </p:pic>
        </mc:Fallback>
      </mc:AlternateContent>
      <p:pic>
        <p:nvPicPr>
          <p:cNvPr id="8" name="Picture 7">
            <a:extLst>
              <a:ext uri="{FF2B5EF4-FFF2-40B4-BE49-F238E27FC236}">
                <a16:creationId xmlns:a16="http://schemas.microsoft.com/office/drawing/2014/main" id="{9CA37640-F9D5-F50D-5479-18D5A81CEBCA}"/>
              </a:ext>
            </a:extLst>
          </p:cNvPr>
          <p:cNvPicPr>
            <a:picLocks noChangeAspect="1"/>
          </p:cNvPicPr>
          <p:nvPr/>
        </p:nvPicPr>
        <p:blipFill>
          <a:blip r:embed="rId14"/>
          <a:stretch>
            <a:fillRect/>
          </a:stretch>
        </p:blipFill>
        <p:spPr>
          <a:xfrm>
            <a:off x="676656" y="6283385"/>
            <a:ext cx="11521440" cy="567595"/>
          </a:xfrm>
          <a:prstGeom prst="rect">
            <a:avLst/>
          </a:prstGeom>
        </p:spPr>
      </p:pic>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526DEB01-07B0-B236-C344-B4F51810D8BD}"/>
                  </a:ext>
                </a:extLst>
              </p14:cNvPr>
              <p14:cNvContentPartPr/>
              <p14:nvPr/>
            </p14:nvContentPartPr>
            <p14:xfrm>
              <a:off x="4423255" y="2605660"/>
              <a:ext cx="4089950" cy="34085"/>
            </p14:xfrm>
          </p:contentPart>
        </mc:Choice>
        <mc:Fallback xmlns="">
          <p:pic>
            <p:nvPicPr>
              <p:cNvPr id="12" name="Ink 11">
                <a:extLst>
                  <a:ext uri="{FF2B5EF4-FFF2-40B4-BE49-F238E27FC236}">
                    <a16:creationId xmlns:a16="http://schemas.microsoft.com/office/drawing/2014/main" id="{526DEB01-07B0-B236-C344-B4F51810D8BD}"/>
                  </a:ext>
                </a:extLst>
              </p:cNvPr>
              <p:cNvPicPr/>
              <p:nvPr/>
            </p:nvPicPr>
            <p:blipFill>
              <a:blip r:embed="rId16"/>
              <a:stretch>
                <a:fillRect/>
              </a:stretch>
            </p:blipFill>
            <p:spPr>
              <a:xfrm>
                <a:off x="4369260" y="2499144"/>
                <a:ext cx="4197580" cy="24676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7AD715B2-20E7-33D2-FC29-4FFAD430A4EC}"/>
                  </a:ext>
                </a:extLst>
              </p14:cNvPr>
              <p14:cNvContentPartPr/>
              <p14:nvPr/>
            </p14:nvContentPartPr>
            <p14:xfrm>
              <a:off x="3193337" y="3404438"/>
              <a:ext cx="7378283" cy="54085"/>
            </p14:xfrm>
          </p:contentPart>
        </mc:Choice>
        <mc:Fallback xmlns="">
          <p:pic>
            <p:nvPicPr>
              <p:cNvPr id="14" name="Ink 13">
                <a:extLst>
                  <a:ext uri="{FF2B5EF4-FFF2-40B4-BE49-F238E27FC236}">
                    <a16:creationId xmlns:a16="http://schemas.microsoft.com/office/drawing/2014/main" id="{7AD715B2-20E7-33D2-FC29-4FFAD430A4EC}"/>
                  </a:ext>
                </a:extLst>
              </p:cNvPr>
              <p:cNvPicPr/>
              <p:nvPr/>
            </p:nvPicPr>
            <p:blipFill>
              <a:blip r:embed="rId18"/>
              <a:stretch>
                <a:fillRect/>
              </a:stretch>
            </p:blipFill>
            <p:spPr>
              <a:xfrm>
                <a:off x="3139342" y="3296984"/>
                <a:ext cx="7485914" cy="26863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F16CB273-1145-9663-F893-F3C6BB319BF5}"/>
                  </a:ext>
                </a:extLst>
              </p14:cNvPr>
              <p14:cNvContentPartPr/>
              <p14:nvPr/>
            </p14:nvContentPartPr>
            <p14:xfrm>
              <a:off x="6703541" y="3702964"/>
              <a:ext cx="2464390" cy="8977"/>
            </p14:xfrm>
          </p:contentPart>
        </mc:Choice>
        <mc:Fallback xmlns="">
          <p:pic>
            <p:nvPicPr>
              <p:cNvPr id="15" name="Ink 14">
                <a:extLst>
                  <a:ext uri="{FF2B5EF4-FFF2-40B4-BE49-F238E27FC236}">
                    <a16:creationId xmlns:a16="http://schemas.microsoft.com/office/drawing/2014/main" id="{F16CB273-1145-9663-F893-F3C6BB319BF5}"/>
                  </a:ext>
                </a:extLst>
              </p:cNvPr>
              <p:cNvPicPr/>
              <p:nvPr/>
            </p:nvPicPr>
            <p:blipFill>
              <a:blip r:embed="rId20"/>
              <a:stretch>
                <a:fillRect/>
              </a:stretch>
            </p:blipFill>
            <p:spPr>
              <a:xfrm>
                <a:off x="6649545" y="3568309"/>
                <a:ext cx="2572023" cy="27783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ECC3A7AB-2CEC-0257-7D0E-B46716E1321C}"/>
                  </a:ext>
                </a:extLst>
              </p14:cNvPr>
              <p14:cNvContentPartPr/>
              <p14:nvPr/>
            </p14:nvContentPartPr>
            <p14:xfrm>
              <a:off x="4513031" y="4211983"/>
              <a:ext cx="4899791" cy="18604"/>
            </p14:xfrm>
          </p:contentPart>
        </mc:Choice>
        <mc:Fallback xmlns="">
          <p:pic>
            <p:nvPicPr>
              <p:cNvPr id="16" name="Ink 15">
                <a:extLst>
                  <a:ext uri="{FF2B5EF4-FFF2-40B4-BE49-F238E27FC236}">
                    <a16:creationId xmlns:a16="http://schemas.microsoft.com/office/drawing/2014/main" id="{ECC3A7AB-2CEC-0257-7D0E-B46716E1321C}"/>
                  </a:ext>
                </a:extLst>
              </p:cNvPr>
              <p:cNvPicPr/>
              <p:nvPr/>
            </p:nvPicPr>
            <p:blipFill>
              <a:blip r:embed="rId22"/>
              <a:stretch>
                <a:fillRect/>
              </a:stretch>
            </p:blipFill>
            <p:spPr>
              <a:xfrm>
                <a:off x="4459033" y="4106677"/>
                <a:ext cx="5007427" cy="22886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D0A1CC95-FA6A-D03F-C088-16F17D9C384D}"/>
                  </a:ext>
                </a:extLst>
              </p14:cNvPr>
              <p14:cNvContentPartPr/>
              <p14:nvPr/>
            </p14:nvContentPartPr>
            <p14:xfrm>
              <a:off x="3767897" y="4751283"/>
              <a:ext cx="3589865" cy="18508"/>
            </p14:xfrm>
          </p:contentPart>
        </mc:Choice>
        <mc:Fallback xmlns="">
          <p:pic>
            <p:nvPicPr>
              <p:cNvPr id="17" name="Ink 16">
                <a:extLst>
                  <a:ext uri="{FF2B5EF4-FFF2-40B4-BE49-F238E27FC236}">
                    <a16:creationId xmlns:a16="http://schemas.microsoft.com/office/drawing/2014/main" id="{D0A1CC95-FA6A-D03F-C088-16F17D9C384D}"/>
                  </a:ext>
                </a:extLst>
              </p:cNvPr>
              <p:cNvPicPr/>
              <p:nvPr/>
            </p:nvPicPr>
            <p:blipFill>
              <a:blip r:embed="rId24"/>
              <a:stretch>
                <a:fillRect/>
              </a:stretch>
            </p:blipFill>
            <p:spPr>
              <a:xfrm>
                <a:off x="3713903" y="4644506"/>
                <a:ext cx="3697493" cy="231706"/>
              </a:xfrm>
              <a:prstGeom prst="rect">
                <a:avLst/>
              </a:prstGeom>
            </p:spPr>
          </p:pic>
        </mc:Fallback>
      </mc:AlternateContent>
    </p:spTree>
    <p:extLst>
      <p:ext uri="{BB962C8B-B14F-4D97-AF65-F5344CB8AC3E}">
        <p14:creationId xmlns:p14="http://schemas.microsoft.com/office/powerpoint/2010/main" val="3475144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2">
            <a:extLst>
              <a:ext uri="{FF2B5EF4-FFF2-40B4-BE49-F238E27FC236}">
                <a16:creationId xmlns:a16="http://schemas.microsoft.com/office/drawing/2014/main" id="{EF5AB3B3-CA24-2EB1-ED9D-CCF554CFDF33}"/>
              </a:ext>
            </a:extLst>
          </p:cNvPr>
          <p:cNvSpPr txBox="1">
            <a:spLocks noChangeArrowheads="1"/>
          </p:cNvSpPr>
          <p:nvPr/>
        </p:nvSpPr>
        <p:spPr bwMode="auto">
          <a:xfrm>
            <a:off x="1192213" y="887413"/>
            <a:ext cx="10499725"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404040"/>
                </a:solidFill>
                <a:latin typeface="Helvetica" pitchFamily="2" charset="0"/>
              </a:rPr>
              <a:t>The seminar has teamed with a registered provider of AIA - approved continuing education under Provider Number E240. All registered AIA CES Providers must comply with the AIA Standards for Continuing Education Programs.</a:t>
            </a:r>
          </a:p>
          <a:p>
            <a:pPr algn="ctr" eaLnBrk="1" hangingPunct="1"/>
            <a:r>
              <a:rPr lang="en-US" altLang="en-US" sz="2000">
                <a:solidFill>
                  <a:srgbClr val="404040"/>
                </a:solidFill>
                <a:latin typeface="Helvetica" pitchFamily="2" charset="0"/>
              </a:rPr>
              <a:t>Any questions or concerns about this provider or this learning program may be sent to </a:t>
            </a:r>
            <a:r>
              <a:rPr lang="en-US" altLang="en-US" sz="2000" u="sng">
                <a:solidFill>
                  <a:srgbClr val="404040"/>
                </a:solidFill>
                <a:latin typeface="Helvetica" pitchFamily="2" charset="0"/>
                <a:hlinkClick r:id="rId2"/>
              </a:rPr>
              <a:t>cessupport@aia.org</a:t>
            </a:r>
            <a:r>
              <a:rPr lang="en-US" altLang="en-US" sz="2000">
                <a:solidFill>
                  <a:srgbClr val="404040"/>
                </a:solidFill>
                <a:latin typeface="Helvetica" pitchFamily="2" charset="0"/>
              </a:rPr>
              <a:t> or 800-242-3837 Option 3.</a:t>
            </a:r>
          </a:p>
          <a:p>
            <a:pPr algn="ctr" eaLnBrk="1" hangingPunct="1"/>
            <a:endParaRPr lang="en-US" altLang="en-US" sz="2000">
              <a:solidFill>
                <a:srgbClr val="404040"/>
              </a:solidFill>
              <a:latin typeface="Helvetica" pitchFamily="2" charset="0"/>
            </a:endParaRPr>
          </a:p>
          <a:p>
            <a:pPr eaLnBrk="1" hangingPunct="1"/>
            <a:r>
              <a:rPr lang="en-US" altLang="en-US" sz="2000">
                <a:solidFill>
                  <a:srgbClr val="404040"/>
                </a:solidFill>
                <a:latin typeface="Helvetica" pitchFamily="2" charset="0"/>
              </a:rPr>
              <a:t>This learning program is registered with AIA CES for continuing professional education. As such, it does not include content that may be deemed or construed to be an approval or endorsement by the AIA of any material of construction or any method or manner of handling, using, distributing, or dealing in any material or product.</a:t>
            </a:r>
          </a:p>
          <a:p>
            <a:pPr eaLnBrk="1" hangingPunct="1"/>
            <a:endParaRPr lang="en-US" altLang="en-US" sz="2000">
              <a:solidFill>
                <a:srgbClr val="404040"/>
              </a:solidFill>
              <a:latin typeface="Helvetica" pitchFamily="2" charset="0"/>
            </a:endParaRPr>
          </a:p>
          <a:p>
            <a:pPr algn="ctr" eaLnBrk="1" hangingPunct="1"/>
            <a:r>
              <a:rPr lang="en-US" altLang="en-US" sz="2000">
                <a:solidFill>
                  <a:srgbClr val="404040"/>
                </a:solidFill>
                <a:latin typeface="Helvetica" pitchFamily="2" charset="0"/>
              </a:rPr>
              <a:t>AIA continuing education credit has been reviewed and approved by AIA CES. Learners must complete the entire learning program to receive continuing education credit. AIA continuing education Learning Units earned upon completion of this course will be reported to AIA CES for AIA members. Certificates of Completion for both AIA members and non-AIA members are available upon request.</a:t>
            </a:r>
          </a:p>
          <a:p>
            <a:pPr eaLnBrk="1" hangingPunct="1"/>
            <a:br>
              <a:rPr lang="en-US" altLang="en-US" sz="2400">
                <a:latin typeface="Times"/>
              </a:rPr>
            </a:br>
            <a:endParaRPr lang="en-US" altLang="en-US" sz="2400">
              <a:latin typeface="Time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22F212F9-8B58-FA2A-AD4F-F3D8CBA2B543}"/>
              </a:ext>
            </a:extLst>
          </p:cNvPr>
          <p:cNvPicPr>
            <a:picLocks noGrp="1" noChangeAspect="1"/>
          </p:cNvPicPr>
          <p:nvPr>
            <p:ph idx="1"/>
          </p:nvPr>
        </p:nvPicPr>
        <p:blipFill>
          <a:blip r:embed="rId3"/>
          <a:stretch>
            <a:fillRect/>
          </a:stretch>
        </p:blipFill>
        <p:spPr>
          <a:xfrm>
            <a:off x="823110" y="30163"/>
            <a:ext cx="9093108" cy="6264275"/>
          </a:xfrm>
        </p:spPr>
      </p:pic>
      <p:sp>
        <p:nvSpPr>
          <p:cNvPr id="2" name="Title 1">
            <a:extLst>
              <a:ext uri="{FF2B5EF4-FFF2-40B4-BE49-F238E27FC236}">
                <a16:creationId xmlns:a16="http://schemas.microsoft.com/office/drawing/2014/main" id="{92DA267E-3329-819A-F25F-FF069FDEA5D2}"/>
              </a:ext>
            </a:extLst>
          </p:cNvPr>
          <p:cNvSpPr>
            <a:spLocks noGrp="1"/>
          </p:cNvSpPr>
          <p:nvPr>
            <p:ph type="title"/>
          </p:nvPr>
        </p:nvSpPr>
        <p:spPr/>
        <p:txBody>
          <a:bodyPr>
            <a:normAutofit/>
          </a:bodyPr>
          <a:lstStyle/>
          <a:p>
            <a:r>
              <a:rPr lang="en-US" sz="2800" b="1" kern="100" dirty="0">
                <a:latin typeface="Calibri" panose="020F0502020204030204" pitchFamily="34" charset="0"/>
                <a:ea typeface="Calibri" panose="020F0502020204030204" pitchFamily="34" charset="0"/>
                <a:cs typeface="Times New Roman" panose="02020603050405020304" pitchFamily="18" charset="0"/>
              </a:rPr>
              <a:t>Imbedded into ELMS 5.05 Report</a:t>
            </a:r>
          </a:p>
        </p:txBody>
      </p:sp>
      <p:sp>
        <p:nvSpPr>
          <p:cNvPr id="8" name="Rectangle: Rounded Corners 7">
            <a:extLst>
              <a:ext uri="{FF2B5EF4-FFF2-40B4-BE49-F238E27FC236}">
                <a16:creationId xmlns:a16="http://schemas.microsoft.com/office/drawing/2014/main" id="{D4D0466D-D796-896B-C5D3-4E9E64868790}"/>
              </a:ext>
            </a:extLst>
          </p:cNvPr>
          <p:cNvSpPr/>
          <p:nvPr/>
        </p:nvSpPr>
        <p:spPr>
          <a:xfrm>
            <a:off x="5369664" y="1518253"/>
            <a:ext cx="1943100" cy="295275"/>
          </a:xfrm>
          <a:prstGeom prst="roundRect">
            <a:avLst/>
          </a:prstGeom>
          <a:solidFill>
            <a:schemeClr val="accent1">
              <a:alpha val="3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F2F93BC-4594-F685-A0B3-C143036C91E6}"/>
              </a:ext>
            </a:extLst>
          </p:cNvPr>
          <p:cNvCxnSpPr>
            <a:cxnSpLocks/>
          </p:cNvCxnSpPr>
          <p:nvPr/>
        </p:nvCxnSpPr>
        <p:spPr>
          <a:xfrm flipH="1" flipV="1">
            <a:off x="6604294" y="1791667"/>
            <a:ext cx="3166126" cy="661988"/>
          </a:xfrm>
          <a:prstGeom prst="straightConnector1">
            <a:avLst/>
          </a:prstGeom>
          <a:ln w="66675">
            <a:tailEnd type="triangle"/>
          </a:ln>
        </p:spPr>
        <p:style>
          <a:lnRef idx="1">
            <a:schemeClr val="accent5"/>
          </a:lnRef>
          <a:fillRef idx="0">
            <a:schemeClr val="accent5"/>
          </a:fillRef>
          <a:effectRef idx="0">
            <a:schemeClr val="accent5"/>
          </a:effectRef>
          <a:fontRef idx="minor">
            <a:schemeClr val="tx1"/>
          </a:fontRef>
        </p:style>
      </p:cxnSp>
      <p:sp>
        <p:nvSpPr>
          <p:cNvPr id="16" name="Rectangle 15">
            <a:extLst>
              <a:ext uri="{FF2B5EF4-FFF2-40B4-BE49-F238E27FC236}">
                <a16:creationId xmlns:a16="http://schemas.microsoft.com/office/drawing/2014/main" id="{F5D10B8C-1EA6-4229-BA92-8D2452F7FE54}"/>
              </a:ext>
            </a:extLst>
          </p:cNvPr>
          <p:cNvSpPr/>
          <p:nvPr/>
        </p:nvSpPr>
        <p:spPr>
          <a:xfrm>
            <a:off x="9770421" y="2288724"/>
            <a:ext cx="2297397" cy="1015663"/>
          </a:xfrm>
          <a:prstGeom prst="rect">
            <a:avLst/>
          </a:prstGeom>
          <a:noFill/>
        </p:spPr>
        <p:txBody>
          <a:bodyPr wrap="squar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Location of 5.05 Room Names Report</a:t>
            </a:r>
          </a:p>
        </p:txBody>
      </p:sp>
      <p:sp>
        <p:nvSpPr>
          <p:cNvPr id="18" name="Rectangle: Rounded Corners 17">
            <a:extLst>
              <a:ext uri="{FF2B5EF4-FFF2-40B4-BE49-F238E27FC236}">
                <a16:creationId xmlns:a16="http://schemas.microsoft.com/office/drawing/2014/main" id="{3ACDF108-8229-68DE-DFCA-9EFA1E78EE8F}"/>
              </a:ext>
            </a:extLst>
          </p:cNvPr>
          <p:cNvSpPr/>
          <p:nvPr/>
        </p:nvSpPr>
        <p:spPr>
          <a:xfrm>
            <a:off x="9770421" y="2288723"/>
            <a:ext cx="2371519" cy="1098382"/>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5510F53-E4BD-EDAA-F181-E31928EC8D61}"/>
              </a:ext>
            </a:extLst>
          </p:cNvPr>
          <p:cNvPicPr>
            <a:picLocks noChangeAspect="1"/>
          </p:cNvPicPr>
          <p:nvPr/>
        </p:nvPicPr>
        <p:blipFill>
          <a:blip r:embed="rId4"/>
          <a:stretch>
            <a:fillRect/>
          </a:stretch>
        </p:blipFill>
        <p:spPr>
          <a:xfrm>
            <a:off x="676656" y="6291072"/>
            <a:ext cx="12250346" cy="603504"/>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8DBF1C67-E23C-0434-15AB-6BE4403FF6E8}"/>
                  </a:ext>
                </a:extLst>
              </p14:cNvPr>
              <p14:cNvContentPartPr/>
              <p14:nvPr/>
            </p14:nvContentPartPr>
            <p14:xfrm>
              <a:off x="1829722" y="268835"/>
              <a:ext cx="2104103" cy="8977"/>
            </p14:xfrm>
          </p:contentPart>
        </mc:Choice>
        <mc:Fallback xmlns="">
          <p:pic>
            <p:nvPicPr>
              <p:cNvPr id="3" name="Ink 2">
                <a:extLst>
                  <a:ext uri="{FF2B5EF4-FFF2-40B4-BE49-F238E27FC236}">
                    <a16:creationId xmlns:a16="http://schemas.microsoft.com/office/drawing/2014/main" id="{8DBF1C67-E23C-0434-15AB-6BE4403FF6E8}"/>
                  </a:ext>
                </a:extLst>
              </p:cNvPr>
              <p:cNvPicPr/>
              <p:nvPr/>
            </p:nvPicPr>
            <p:blipFill>
              <a:blip r:embed="rId6"/>
              <a:stretch>
                <a:fillRect/>
              </a:stretch>
            </p:blipFill>
            <p:spPr>
              <a:xfrm>
                <a:off x="1775734" y="-2424265"/>
                <a:ext cx="2211720" cy="5386200"/>
              </a:xfrm>
              <a:prstGeom prst="rect">
                <a:avLst/>
              </a:prstGeom>
            </p:spPr>
          </p:pic>
        </mc:Fallback>
      </mc:AlternateContent>
    </p:spTree>
    <p:extLst>
      <p:ext uri="{BB962C8B-B14F-4D97-AF65-F5344CB8AC3E}">
        <p14:creationId xmlns:p14="http://schemas.microsoft.com/office/powerpoint/2010/main" val="4174160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02205D85-39CC-B976-F3CB-2CBDD90653AC}"/>
              </a:ext>
            </a:extLst>
          </p:cNvPr>
          <p:cNvPicPr>
            <a:picLocks noGrp="1" noChangeAspect="1"/>
          </p:cNvPicPr>
          <p:nvPr>
            <p:ph idx="1"/>
          </p:nvPr>
        </p:nvPicPr>
        <p:blipFill>
          <a:blip r:embed="rId3"/>
          <a:stretch>
            <a:fillRect/>
          </a:stretch>
        </p:blipFill>
        <p:spPr>
          <a:xfrm>
            <a:off x="3784601" y="788661"/>
            <a:ext cx="7856468" cy="5054022"/>
          </a:xfrm>
        </p:spPr>
      </p:pic>
      <p:sp>
        <p:nvSpPr>
          <p:cNvPr id="8" name="Rectangle: Rounded Corners 7">
            <a:extLst>
              <a:ext uri="{FF2B5EF4-FFF2-40B4-BE49-F238E27FC236}">
                <a16:creationId xmlns:a16="http://schemas.microsoft.com/office/drawing/2014/main" id="{CEE8BBFF-D969-E08B-A3A3-3B0251B9A22A}"/>
              </a:ext>
            </a:extLst>
          </p:cNvPr>
          <p:cNvSpPr/>
          <p:nvPr/>
        </p:nvSpPr>
        <p:spPr>
          <a:xfrm>
            <a:off x="3784601" y="5366559"/>
            <a:ext cx="1103312" cy="187862"/>
          </a:xfrm>
          <a:prstGeom prst="roundRect">
            <a:avLst/>
          </a:prstGeom>
          <a:solidFill>
            <a:schemeClr val="accent2">
              <a:alpha val="1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highlight>
                <a:srgbClr val="0000FF"/>
              </a:highlight>
            </a:endParaRPr>
          </a:p>
        </p:txBody>
      </p:sp>
      <p:sp>
        <p:nvSpPr>
          <p:cNvPr id="9" name="Rectangle 8">
            <a:extLst>
              <a:ext uri="{FF2B5EF4-FFF2-40B4-BE49-F238E27FC236}">
                <a16:creationId xmlns:a16="http://schemas.microsoft.com/office/drawing/2014/main" id="{D855381D-A8F9-5F69-CFB4-CFB85A89C999}"/>
              </a:ext>
            </a:extLst>
          </p:cNvPr>
          <p:cNvSpPr/>
          <p:nvPr/>
        </p:nvSpPr>
        <p:spPr>
          <a:xfrm>
            <a:off x="1001920" y="3038477"/>
            <a:ext cx="2297397" cy="1015663"/>
          </a:xfrm>
          <a:prstGeom prst="rect">
            <a:avLst/>
          </a:prstGeom>
          <a:noFill/>
        </p:spPr>
        <p:txBody>
          <a:bodyPr wrap="square" lIns="91440" tIns="45720" rIns="91440" bIns="45720">
            <a:spAutoFit/>
          </a:bodyPr>
          <a:lstStyle/>
          <a:p>
            <a:pPr algn="ctr"/>
            <a:r>
              <a:rPr lang="en-US" sz="2000" b="1">
                <a:ln w="22225">
                  <a:solidFill>
                    <a:schemeClr val="accent2"/>
                  </a:solidFill>
                  <a:prstDash val="solid"/>
                </a:ln>
                <a:solidFill>
                  <a:schemeClr val="accent2">
                    <a:lumMod val="40000"/>
                    <a:lumOff val="60000"/>
                  </a:schemeClr>
                </a:solidFill>
              </a:rPr>
              <a:t>Location of 5.05 NFPA 99 Risk Category</a:t>
            </a:r>
          </a:p>
        </p:txBody>
      </p:sp>
      <p:sp>
        <p:nvSpPr>
          <p:cNvPr id="10" name="Rectangle: Rounded Corners 9">
            <a:extLst>
              <a:ext uri="{FF2B5EF4-FFF2-40B4-BE49-F238E27FC236}">
                <a16:creationId xmlns:a16="http://schemas.microsoft.com/office/drawing/2014/main" id="{AD48F454-E19B-FB43-254D-7C58E6E9AF2D}"/>
              </a:ext>
            </a:extLst>
          </p:cNvPr>
          <p:cNvSpPr/>
          <p:nvPr/>
        </p:nvSpPr>
        <p:spPr>
          <a:xfrm>
            <a:off x="1001920" y="3016167"/>
            <a:ext cx="2371519" cy="1098382"/>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0109CD2-981A-9B67-F5E4-1AB27119D984}"/>
              </a:ext>
            </a:extLst>
          </p:cNvPr>
          <p:cNvCxnSpPr>
            <a:cxnSpLocks/>
          </p:cNvCxnSpPr>
          <p:nvPr/>
        </p:nvCxnSpPr>
        <p:spPr>
          <a:xfrm>
            <a:off x="3346473" y="3673343"/>
            <a:ext cx="665141" cy="1675241"/>
          </a:xfrm>
          <a:prstGeom prst="straightConnector1">
            <a:avLst/>
          </a:prstGeom>
          <a:ln w="66675">
            <a:tailEnd type="triangle"/>
          </a:ln>
        </p:spPr>
        <p:style>
          <a:lnRef idx="1">
            <a:schemeClr val="accent5"/>
          </a:lnRef>
          <a:fillRef idx="0">
            <a:schemeClr val="accent5"/>
          </a:fillRef>
          <a:effectRef idx="0">
            <a:schemeClr val="accent5"/>
          </a:effectRef>
          <a:fontRef idx="minor">
            <a:schemeClr val="tx1"/>
          </a:fontRef>
        </p:style>
      </p:cxnSp>
      <p:pic>
        <p:nvPicPr>
          <p:cNvPr id="5" name="Picture 4">
            <a:extLst>
              <a:ext uri="{FF2B5EF4-FFF2-40B4-BE49-F238E27FC236}">
                <a16:creationId xmlns:a16="http://schemas.microsoft.com/office/drawing/2014/main" id="{8950FA35-6EF1-AE25-6B82-A38A5223D354}"/>
              </a:ext>
            </a:extLst>
          </p:cNvPr>
          <p:cNvPicPr>
            <a:picLocks noChangeAspect="1"/>
          </p:cNvPicPr>
          <p:nvPr/>
        </p:nvPicPr>
        <p:blipFill>
          <a:blip r:embed="rId4"/>
          <a:stretch>
            <a:fillRect/>
          </a:stretch>
        </p:blipFill>
        <p:spPr>
          <a:xfrm>
            <a:off x="676656" y="6291072"/>
            <a:ext cx="11521440" cy="567595"/>
          </a:xfrm>
          <a:prstGeom prst="rect">
            <a:avLst/>
          </a:prstGeom>
        </p:spPr>
      </p:pic>
      <p:sp>
        <p:nvSpPr>
          <p:cNvPr id="4" name="Title 3">
            <a:extLst>
              <a:ext uri="{FF2B5EF4-FFF2-40B4-BE49-F238E27FC236}">
                <a16:creationId xmlns:a16="http://schemas.microsoft.com/office/drawing/2014/main" id="{A36C7F90-48D6-9F70-639B-4ED696329F76}"/>
              </a:ext>
            </a:extLst>
          </p:cNvPr>
          <p:cNvSpPr>
            <a:spLocks noGrp="1"/>
          </p:cNvSpPr>
          <p:nvPr>
            <p:ph type="title"/>
          </p:nvPr>
        </p:nvSpPr>
        <p:spPr/>
        <p:txBody>
          <a:bodyPr>
            <a:normAutofit/>
          </a:bodyPr>
          <a:lstStyle/>
          <a:p>
            <a:r>
              <a:rPr lang="en-US" sz="2800" b="1" kern="100" dirty="0">
                <a:latin typeface="Calibri" panose="020F0502020204030204" pitchFamily="34" charset="0"/>
                <a:ea typeface="Calibri" panose="020F0502020204030204" pitchFamily="34" charset="0"/>
                <a:cs typeface="Times New Roman" panose="02020603050405020304" pitchFamily="18" charset="0"/>
              </a:rPr>
              <a:t>Imbedded into ELMS 5.05 Report</a:t>
            </a:r>
          </a:p>
        </p:txBody>
      </p:sp>
      <p:sp>
        <p:nvSpPr>
          <p:cNvPr id="13" name="Rectangle: Rounded Corners 12">
            <a:extLst>
              <a:ext uri="{FF2B5EF4-FFF2-40B4-BE49-F238E27FC236}">
                <a16:creationId xmlns:a16="http://schemas.microsoft.com/office/drawing/2014/main" id="{52FEBBEB-207D-4F01-466C-90DC3F5F6AD7}"/>
              </a:ext>
            </a:extLst>
          </p:cNvPr>
          <p:cNvSpPr/>
          <p:nvPr/>
        </p:nvSpPr>
        <p:spPr>
          <a:xfrm>
            <a:off x="3861595" y="5375364"/>
            <a:ext cx="949324" cy="180731"/>
          </a:xfrm>
          <a:prstGeom prst="roundRect">
            <a:avLst/>
          </a:prstGeom>
          <a:solidFill>
            <a:schemeClr val="accent2">
              <a:alpha val="10000"/>
            </a:schemeClr>
          </a:solidFill>
          <a:ln w="25400">
            <a:solidFill>
              <a:schemeClr val="tx1">
                <a:lumMod val="5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highlight>
                <a:srgbClr val="0000FF"/>
              </a:highlight>
            </a:endParaRPr>
          </a:p>
        </p:txBody>
      </p:sp>
    </p:spTree>
    <p:extLst>
      <p:ext uri="{BB962C8B-B14F-4D97-AF65-F5344CB8AC3E}">
        <p14:creationId xmlns:p14="http://schemas.microsoft.com/office/powerpoint/2010/main" val="3992214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creenshot of a computer&#10;&#10;Description automatically generated">
            <a:extLst>
              <a:ext uri="{FF2B5EF4-FFF2-40B4-BE49-F238E27FC236}">
                <a16:creationId xmlns:a16="http://schemas.microsoft.com/office/drawing/2014/main" id="{34F200A7-76C6-6CE2-6E7A-A7F3D3EF0D1D}"/>
              </a:ext>
            </a:extLst>
          </p:cNvPr>
          <p:cNvPicPr>
            <a:picLocks noGrp="1" noChangeAspect="1"/>
          </p:cNvPicPr>
          <p:nvPr>
            <p:ph idx="1"/>
          </p:nvPr>
        </p:nvPicPr>
        <p:blipFill>
          <a:blip r:embed="rId3"/>
          <a:stretch>
            <a:fillRect/>
          </a:stretch>
        </p:blipFill>
        <p:spPr>
          <a:xfrm>
            <a:off x="781702" y="621412"/>
            <a:ext cx="11320492" cy="5048249"/>
          </a:xfrm>
        </p:spPr>
      </p:pic>
      <p:sp>
        <p:nvSpPr>
          <p:cNvPr id="2" name="Title 1">
            <a:extLst>
              <a:ext uri="{FF2B5EF4-FFF2-40B4-BE49-F238E27FC236}">
                <a16:creationId xmlns:a16="http://schemas.microsoft.com/office/drawing/2014/main" id="{92DA267E-3329-819A-F25F-FF069FDEA5D2}"/>
              </a:ext>
            </a:extLst>
          </p:cNvPr>
          <p:cNvSpPr>
            <a:spLocks noGrp="1"/>
          </p:cNvSpPr>
          <p:nvPr>
            <p:ph type="title"/>
          </p:nvPr>
        </p:nvSpPr>
        <p:spPr/>
        <p:txBody>
          <a:bodyPr>
            <a:normAutofit/>
          </a:bodyPr>
          <a:lstStyle/>
          <a:p>
            <a:r>
              <a:rPr lang="en-US" sz="2800" b="1" kern="100" dirty="0">
                <a:latin typeface="Calibri" panose="020F0502020204030204" pitchFamily="34" charset="0"/>
                <a:ea typeface="Calibri" panose="020F0502020204030204" pitchFamily="34" charset="0"/>
                <a:cs typeface="Times New Roman" panose="02020603050405020304" pitchFamily="18" charset="0"/>
              </a:rPr>
              <a:t>Imbedded into ELMS 5.05 Report</a:t>
            </a:r>
          </a:p>
        </p:txBody>
      </p:sp>
      <p:pic>
        <p:nvPicPr>
          <p:cNvPr id="5" name="Picture 4">
            <a:extLst>
              <a:ext uri="{FF2B5EF4-FFF2-40B4-BE49-F238E27FC236}">
                <a16:creationId xmlns:a16="http://schemas.microsoft.com/office/drawing/2014/main" id="{DB8F21B4-6575-12C8-2B7A-6C322A941B26}"/>
              </a:ext>
            </a:extLst>
          </p:cNvPr>
          <p:cNvPicPr>
            <a:picLocks noChangeAspect="1"/>
          </p:cNvPicPr>
          <p:nvPr/>
        </p:nvPicPr>
        <p:blipFill>
          <a:blip r:embed="rId4"/>
          <a:stretch>
            <a:fillRect/>
          </a:stretch>
        </p:blipFill>
        <p:spPr>
          <a:xfrm>
            <a:off x="676656" y="6291072"/>
            <a:ext cx="11521440" cy="567595"/>
          </a:xfrm>
          <a:prstGeom prst="rect">
            <a:avLst/>
          </a:prstGeom>
        </p:spPr>
      </p:pic>
    </p:spTree>
    <p:extLst>
      <p:ext uri="{BB962C8B-B14F-4D97-AF65-F5344CB8AC3E}">
        <p14:creationId xmlns:p14="http://schemas.microsoft.com/office/powerpoint/2010/main" val="152305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D490D1C-8DEE-B564-2BBA-441AE3825A02}"/>
              </a:ext>
            </a:extLst>
          </p:cNvPr>
          <p:cNvSpPr txBox="1"/>
          <p:nvPr/>
        </p:nvSpPr>
        <p:spPr>
          <a:xfrm>
            <a:off x="339927" y="5792627"/>
            <a:ext cx="12194898" cy="461665"/>
          </a:xfrm>
          <a:prstGeom prst="rect">
            <a:avLst/>
          </a:prstGeom>
          <a:noFill/>
        </p:spPr>
        <p:txBody>
          <a:bodyPr wrap="square" lIns="91440" tIns="45720" rIns="91440" bIns="45720" anchor="t">
            <a:spAutoFit/>
          </a:bodyPr>
          <a:lstStyle/>
          <a:p>
            <a:pPr algn="ctr"/>
            <a:r>
              <a:rPr lang="en-US" sz="2400" b="1" dirty="0">
                <a:ln w="22225">
                  <a:solidFill>
                    <a:schemeClr val="accent2"/>
                  </a:solidFill>
                  <a:prstDash val="solid"/>
                </a:ln>
                <a:solidFill>
                  <a:srgbClr val="0070C0"/>
                </a:solidFill>
                <a:latin typeface="Calibri"/>
                <a:ea typeface="Calibri"/>
                <a:cs typeface="Calibri"/>
              </a:rPr>
              <a:t>Note: Building may not support a more Intense Patient Risk Category</a:t>
            </a:r>
            <a:endParaRPr lang="en-US" sz="2400" b="1" dirty="0">
              <a:ln w="22225">
                <a:solidFill>
                  <a:srgbClr val="0057B8"/>
                </a:solidFill>
                <a:prstDash val="solid"/>
              </a:ln>
              <a:solidFill>
                <a:srgbClr val="0070C0"/>
              </a:solidFill>
              <a:latin typeface="Calibri"/>
              <a:ea typeface="Calibri"/>
              <a:cs typeface="Calibri"/>
            </a:endParaRPr>
          </a:p>
        </p:txBody>
      </p:sp>
      <p:pic>
        <p:nvPicPr>
          <p:cNvPr id="6" name="Content Placeholder 5" descr="A close-up of a medical form&#10;&#10;Description automatically generated">
            <a:extLst>
              <a:ext uri="{FF2B5EF4-FFF2-40B4-BE49-F238E27FC236}">
                <a16:creationId xmlns:a16="http://schemas.microsoft.com/office/drawing/2014/main" id="{544176CA-7EA7-53E2-E8A3-06902C50410D}"/>
              </a:ext>
            </a:extLst>
          </p:cNvPr>
          <p:cNvPicPr>
            <a:picLocks noGrp="1" noChangeAspect="1"/>
          </p:cNvPicPr>
          <p:nvPr>
            <p:ph idx="1"/>
          </p:nvPr>
        </p:nvPicPr>
        <p:blipFill>
          <a:blip r:embed="rId4"/>
          <a:stretch>
            <a:fillRect/>
          </a:stretch>
        </p:blipFill>
        <p:spPr>
          <a:xfrm>
            <a:off x="2718467" y="603708"/>
            <a:ext cx="7446961" cy="5216868"/>
          </a:xfrm>
        </p:spPr>
      </p:pic>
      <p:sp>
        <p:nvSpPr>
          <p:cNvPr id="4" name="Title 3">
            <a:extLst>
              <a:ext uri="{FF2B5EF4-FFF2-40B4-BE49-F238E27FC236}">
                <a16:creationId xmlns:a16="http://schemas.microsoft.com/office/drawing/2014/main" id="{DF078655-7282-47FF-C24E-78B4C3EC10AD}"/>
              </a:ext>
            </a:extLst>
          </p:cNvPr>
          <p:cNvSpPr>
            <a:spLocks noGrp="1"/>
          </p:cNvSpPr>
          <p:nvPr>
            <p:ph type="title"/>
          </p:nvPr>
        </p:nvSpPr>
        <p:spPr/>
        <p:txBody>
          <a:bodyPr>
            <a:normAutofit/>
          </a:bodyPr>
          <a:lstStyle/>
          <a:p>
            <a:r>
              <a:rPr lang="en-US" sz="2800" b="1" kern="100" dirty="0">
                <a:latin typeface="Calibri" panose="020F0502020204030204" pitchFamily="34" charset="0"/>
                <a:ea typeface="Calibri" panose="020F0502020204030204" pitchFamily="34" charset="0"/>
                <a:cs typeface="Times New Roman" panose="02020603050405020304" pitchFamily="18" charset="0"/>
              </a:rPr>
              <a:t>Imbedded into Design Guideline 1005.06</a:t>
            </a:r>
          </a:p>
        </p:txBody>
      </p:sp>
      <p:pic>
        <p:nvPicPr>
          <p:cNvPr id="5" name="Picture 4">
            <a:extLst>
              <a:ext uri="{FF2B5EF4-FFF2-40B4-BE49-F238E27FC236}">
                <a16:creationId xmlns:a16="http://schemas.microsoft.com/office/drawing/2014/main" id="{1B9190BC-4FF6-9115-22F0-33F1D67E5D3B}"/>
              </a:ext>
            </a:extLst>
          </p:cNvPr>
          <p:cNvPicPr>
            <a:picLocks noChangeAspect="1"/>
          </p:cNvPicPr>
          <p:nvPr/>
        </p:nvPicPr>
        <p:blipFill>
          <a:blip r:embed="rId5"/>
          <a:stretch>
            <a:fillRect/>
          </a:stretch>
        </p:blipFill>
        <p:spPr>
          <a:xfrm>
            <a:off x="676656" y="6291072"/>
            <a:ext cx="11521440" cy="567595"/>
          </a:xfrm>
          <a:prstGeom prst="rect">
            <a:avLst/>
          </a:prstGeom>
        </p:spPr>
      </p:pic>
      <p:sp>
        <p:nvSpPr>
          <p:cNvPr id="8" name="TextBox 7">
            <a:extLst>
              <a:ext uri="{FF2B5EF4-FFF2-40B4-BE49-F238E27FC236}">
                <a16:creationId xmlns:a16="http://schemas.microsoft.com/office/drawing/2014/main" id="{9C4CBBD9-446E-1AEC-10E2-5F6E40608461}"/>
              </a:ext>
            </a:extLst>
          </p:cNvPr>
          <p:cNvSpPr txBox="1"/>
          <p:nvPr/>
        </p:nvSpPr>
        <p:spPr>
          <a:xfrm>
            <a:off x="857250" y="105263"/>
            <a:ext cx="10706100" cy="461665"/>
          </a:xfrm>
          <a:prstGeom prst="rect">
            <a:avLst/>
          </a:prstGeom>
          <a:noFill/>
        </p:spPr>
        <p:txBody>
          <a:bodyPr wrap="square" lIns="91440" tIns="45720" rIns="91440" bIns="45720" anchor="t">
            <a:spAutoFit/>
          </a:bodyPr>
          <a:lstStyle/>
          <a:p>
            <a:pPr algn="ctr"/>
            <a:r>
              <a:rPr lang="en-US" sz="2400" b="1" dirty="0">
                <a:ln w="22225">
                  <a:solidFill>
                    <a:schemeClr val="accent2"/>
                  </a:solidFill>
                  <a:prstDash val="solid"/>
                </a:ln>
                <a:solidFill>
                  <a:srgbClr val="0070C0"/>
                </a:solidFill>
                <a:latin typeface="Calibri"/>
                <a:ea typeface="Calibri"/>
                <a:cs typeface="Calibri"/>
              </a:rPr>
              <a:t>Building support systems available per Building</a:t>
            </a:r>
            <a:endParaRPr lang="en-US" sz="2400" b="1" dirty="0">
              <a:ln w="22225">
                <a:solidFill>
                  <a:srgbClr val="0057B8"/>
                </a:solidFill>
                <a:prstDash val="solid"/>
              </a:ln>
              <a:solidFill>
                <a:srgbClr val="0070C0"/>
              </a:solidFill>
              <a:latin typeface="Calibri"/>
              <a:ea typeface="Calibri"/>
              <a:cs typeface="Calibri"/>
            </a:endParaRPr>
          </a:p>
        </p:txBody>
      </p:sp>
    </p:spTree>
    <p:extLst>
      <p:ext uri="{BB962C8B-B14F-4D97-AF65-F5344CB8AC3E}">
        <p14:creationId xmlns:p14="http://schemas.microsoft.com/office/powerpoint/2010/main" val="311260912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73DE-2363-B003-1BD6-AE04C8358FF2}"/>
              </a:ext>
            </a:extLst>
          </p:cNvPr>
          <p:cNvSpPr>
            <a:spLocks noGrp="1"/>
          </p:cNvSpPr>
          <p:nvPr>
            <p:ph type="title"/>
          </p:nvPr>
        </p:nvSpPr>
        <p:spPr/>
        <p:txBody>
          <a:bodyPr>
            <a:normAutofit/>
          </a:bodyPr>
          <a:lstStyle/>
          <a:p>
            <a:r>
              <a:rPr lang="en-US" sz="2800" b="1" kern="100" dirty="0">
                <a:latin typeface="Calibri" panose="020F0502020204030204" pitchFamily="34" charset="0"/>
                <a:ea typeface="Calibri" panose="020F0502020204030204" pitchFamily="34" charset="0"/>
                <a:cs typeface="Times New Roman" panose="02020603050405020304" pitchFamily="18" charset="0"/>
              </a:rPr>
              <a:t>Space Data Form</a:t>
            </a:r>
          </a:p>
        </p:txBody>
      </p:sp>
      <p:pic>
        <p:nvPicPr>
          <p:cNvPr id="6" name="Content Placeholder 3">
            <a:extLst>
              <a:ext uri="{FF2B5EF4-FFF2-40B4-BE49-F238E27FC236}">
                <a16:creationId xmlns:a16="http://schemas.microsoft.com/office/drawing/2014/main" id="{9DB6916A-A799-3C87-2EEF-6F03816BA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030" y="259113"/>
            <a:ext cx="10245345" cy="5774144"/>
          </a:xfrm>
          <a:prstGeom prst="rect">
            <a:avLst/>
          </a:prstGeom>
        </p:spPr>
      </p:pic>
      <p:sp>
        <p:nvSpPr>
          <p:cNvPr id="7" name="Rectangle 6">
            <a:extLst>
              <a:ext uri="{FF2B5EF4-FFF2-40B4-BE49-F238E27FC236}">
                <a16:creationId xmlns:a16="http://schemas.microsoft.com/office/drawing/2014/main" id="{8E9A7A5C-5A91-1747-F8A0-3BDC71057007}"/>
              </a:ext>
            </a:extLst>
          </p:cNvPr>
          <p:cNvSpPr/>
          <p:nvPr/>
        </p:nvSpPr>
        <p:spPr>
          <a:xfrm>
            <a:off x="8705850" y="2030747"/>
            <a:ext cx="2131492" cy="325859"/>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5A2ED4C-4148-69F7-8259-7439D7EE5136}"/>
              </a:ext>
            </a:extLst>
          </p:cNvPr>
          <p:cNvPicPr>
            <a:picLocks noChangeAspect="1"/>
          </p:cNvPicPr>
          <p:nvPr/>
        </p:nvPicPr>
        <p:blipFill>
          <a:blip r:embed="rId4"/>
          <a:stretch>
            <a:fillRect/>
          </a:stretch>
        </p:blipFill>
        <p:spPr>
          <a:xfrm>
            <a:off x="676656" y="6292369"/>
            <a:ext cx="11521440" cy="567595"/>
          </a:xfrm>
          <a:prstGeom prst="rect">
            <a:avLst/>
          </a:prstGeom>
        </p:spPr>
      </p:pic>
    </p:spTree>
    <p:extLst>
      <p:ext uri="{BB962C8B-B14F-4D97-AF65-F5344CB8AC3E}">
        <p14:creationId xmlns:p14="http://schemas.microsoft.com/office/powerpoint/2010/main" val="4273749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73DE-2363-B003-1BD6-AE04C8358FF2}"/>
              </a:ext>
            </a:extLst>
          </p:cNvPr>
          <p:cNvSpPr>
            <a:spLocks noGrp="1"/>
          </p:cNvSpPr>
          <p:nvPr>
            <p:ph type="title"/>
          </p:nvPr>
        </p:nvSpPr>
        <p:spPr>
          <a:xfrm>
            <a:off x="974727" y="475876"/>
            <a:ext cx="9998921" cy="587375"/>
          </a:xfrm>
        </p:spPr>
        <p:txBody>
          <a:bodyPr/>
          <a:lstStyle/>
          <a:p>
            <a:r>
              <a:rPr lang="en-US">
                <a:latin typeface="Calibri"/>
                <a:ea typeface="Calibri"/>
                <a:cs typeface="Calibri"/>
              </a:rPr>
              <a:t>Space Data Form</a:t>
            </a:r>
          </a:p>
        </p:txBody>
      </p:sp>
      <p:pic>
        <p:nvPicPr>
          <p:cNvPr id="3" name="Content Placeholder 3">
            <a:extLst>
              <a:ext uri="{FF2B5EF4-FFF2-40B4-BE49-F238E27FC236}">
                <a16:creationId xmlns:a16="http://schemas.microsoft.com/office/drawing/2014/main" id="{EB9C5F0E-0331-4B09-A468-7913E2282F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3274" y="405909"/>
            <a:ext cx="9350374" cy="5555574"/>
          </a:xfrm>
        </p:spPr>
      </p:pic>
      <p:pic>
        <p:nvPicPr>
          <p:cNvPr id="6" name="Picture 5">
            <a:extLst>
              <a:ext uri="{FF2B5EF4-FFF2-40B4-BE49-F238E27FC236}">
                <a16:creationId xmlns:a16="http://schemas.microsoft.com/office/drawing/2014/main" id="{2D4E8844-FE48-C0FE-9883-0E21E1E1E699}"/>
              </a:ext>
            </a:extLst>
          </p:cNvPr>
          <p:cNvPicPr>
            <a:picLocks noChangeAspect="1"/>
          </p:cNvPicPr>
          <p:nvPr/>
        </p:nvPicPr>
        <p:blipFill>
          <a:blip r:embed="rId4"/>
          <a:stretch>
            <a:fillRect/>
          </a:stretch>
        </p:blipFill>
        <p:spPr>
          <a:xfrm>
            <a:off x="676656" y="6292369"/>
            <a:ext cx="11521440" cy="567595"/>
          </a:xfrm>
          <a:prstGeom prst="rect">
            <a:avLst/>
          </a:prstGeom>
        </p:spPr>
      </p:pic>
      <p:sp>
        <p:nvSpPr>
          <p:cNvPr id="4" name="Title 1">
            <a:extLst>
              <a:ext uri="{FF2B5EF4-FFF2-40B4-BE49-F238E27FC236}">
                <a16:creationId xmlns:a16="http://schemas.microsoft.com/office/drawing/2014/main" id="{B0E0AC67-0D08-8DE1-D57E-B380C32168D9}"/>
              </a:ext>
            </a:extLst>
          </p:cNvPr>
          <p:cNvSpPr txBox="1">
            <a:spLocks/>
          </p:cNvSpPr>
          <p:nvPr/>
        </p:nvSpPr>
        <p:spPr>
          <a:xfrm>
            <a:off x="0" y="0"/>
            <a:ext cx="685800" cy="6858000"/>
          </a:xfrm>
          <a:prstGeom prst="rect">
            <a:avLst/>
          </a:prstGeom>
        </p:spPr>
        <p:txBody>
          <a:bodyPr vert="vert270" lIns="91440" tIns="91440" rIns="91440" bIns="91440" rtlCol="0" anchor="ctr">
            <a:normAutofit/>
          </a:bodyPr>
          <a:lstStyle>
            <a:lvl1pPr algn="l" rtl="0" fontAlgn="base">
              <a:lnSpc>
                <a:spcPct val="90000"/>
              </a:lnSpc>
              <a:spcBef>
                <a:spcPct val="0"/>
              </a:spcBef>
              <a:spcAft>
                <a:spcPct val="0"/>
              </a:spcAft>
              <a:defRPr sz="3200" kern="1200">
                <a:solidFill>
                  <a:schemeClr val="bg1"/>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9pPr>
          </a:lstStyle>
          <a:p>
            <a:pPr eaLnBrk="1" hangingPunct="1"/>
            <a:r>
              <a:rPr lang="en-US" sz="2800" b="1" kern="100" dirty="0">
                <a:latin typeface="Calibri" panose="020F0502020204030204" pitchFamily="34" charset="0"/>
                <a:ea typeface="Calibri" panose="020F0502020204030204" pitchFamily="34" charset="0"/>
                <a:cs typeface="Times New Roman" panose="02020603050405020304" pitchFamily="18" charset="0"/>
              </a:rPr>
              <a:t>Space Data Form</a:t>
            </a:r>
          </a:p>
        </p:txBody>
      </p:sp>
    </p:spTree>
    <p:extLst>
      <p:ext uri="{BB962C8B-B14F-4D97-AF65-F5344CB8AC3E}">
        <p14:creationId xmlns:p14="http://schemas.microsoft.com/office/powerpoint/2010/main" val="33306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0650EA-3A61-6261-B9AF-9F4963FD2A16}"/>
              </a:ext>
            </a:extLst>
          </p:cNvPr>
          <p:cNvSpPr txBox="1"/>
          <p:nvPr/>
        </p:nvSpPr>
        <p:spPr>
          <a:xfrm>
            <a:off x="879648" y="870812"/>
            <a:ext cx="10837628" cy="5909310"/>
          </a:xfrm>
          <a:prstGeom prst="rect">
            <a:avLst/>
          </a:prstGeom>
          <a:noFill/>
        </p:spPr>
        <p:txBody>
          <a:bodyPr wrap="square" lIns="91440" tIns="45720" rIns="91440" bIns="45720" anchor="t">
            <a:spAutoFit/>
          </a:bodyPr>
          <a:lstStyle/>
          <a:p>
            <a:pPr algn="ctr"/>
            <a:r>
              <a:rPr lang="en-US" b="1" dirty="0">
                <a:latin typeface="Calibri"/>
                <a:ea typeface="Calibri"/>
                <a:cs typeface="Arial"/>
              </a:rPr>
              <a:t>DG Z1041.02 - Functional Program</a:t>
            </a:r>
          </a:p>
          <a:p>
            <a:pPr algn="ctr"/>
            <a:r>
              <a:rPr lang="en-US" b="1" dirty="0">
                <a:latin typeface="Calibri"/>
                <a:ea typeface="Calibri"/>
                <a:cs typeface="Arial"/>
              </a:rPr>
              <a:t>Safety Risk Assessment Requirements </a:t>
            </a:r>
          </a:p>
          <a:p>
            <a:r>
              <a:rPr lang="en-US" sz="1400" dirty="0">
                <a:latin typeface="Arial"/>
                <a:ea typeface="Calibri"/>
                <a:cs typeface="Arial"/>
              </a:rPr>
              <a:t>Z1041.02.00 	SCOPE </a:t>
            </a:r>
          </a:p>
          <a:p>
            <a:endParaRPr lang="en-US" sz="1400" dirty="0">
              <a:latin typeface="Arial"/>
              <a:ea typeface="Calibri"/>
              <a:cs typeface="Arial"/>
            </a:endParaRPr>
          </a:p>
          <a:p>
            <a:r>
              <a:rPr lang="en-US" sz="1400" dirty="0">
                <a:latin typeface="Arial"/>
                <a:ea typeface="Calibri"/>
                <a:cs typeface="Arial"/>
              </a:rPr>
              <a:t>Z1041.02.00.1 	The functional program communicates the owner's intent formed from a multidisciplinary team, for the project to </a:t>
            </a:r>
          </a:p>
          <a:p>
            <a:r>
              <a:rPr lang="en-US" sz="1400" dirty="0">
                <a:latin typeface="Arial"/>
                <a:ea typeface="Calibri"/>
                <a:cs typeface="Arial"/>
              </a:rPr>
              <a:t>	the designers of record and serves as the basis for the project design and construction. It is required for new construction, 	major renovations, and projects that change the functional use of any hospital and outpatient facilities space as stated in 	the 2022 FGI Guidelines 1.2-2 and 1.2-4. </a:t>
            </a:r>
          </a:p>
          <a:p>
            <a:endParaRPr lang="en-US" sz="1400" dirty="0">
              <a:latin typeface="Arial"/>
              <a:ea typeface="Calibri"/>
              <a:cs typeface="Arial"/>
            </a:endParaRPr>
          </a:p>
          <a:p>
            <a:r>
              <a:rPr lang="en-US" sz="1400" dirty="0">
                <a:latin typeface="Arial"/>
                <a:ea typeface="Calibri"/>
                <a:cs typeface="Arial"/>
              </a:rPr>
              <a:t>Z1041.02.00.2 	The functional program shall include an executive summary, the purpose or objective of the project, the project 	type and size and this information is found in the Mayo Clinic Facilities Program document that is electronically stored for 	each individual project that includes new construction, major renovations, and projects that change the functional use of any 	hospital space. </a:t>
            </a:r>
          </a:p>
          <a:p>
            <a:endParaRPr lang="en-US" sz="1400" dirty="0">
              <a:latin typeface="Arial"/>
              <a:ea typeface="Calibri"/>
              <a:cs typeface="Arial"/>
            </a:endParaRPr>
          </a:p>
          <a:p>
            <a:r>
              <a:rPr lang="en-US" sz="1400" dirty="0">
                <a:latin typeface="Arial"/>
                <a:ea typeface="Calibri"/>
                <a:cs typeface="Arial"/>
              </a:rPr>
              <a:t>Z1041.02.00.3 	The construction type and occupancy, the project components and scope are found within the Life Safety 	Drawings and the Basis of Design portion of the project Construction Documents or the Basis of Design/Commissioning 	sheets. The indirect support functions, and the operational requirements are addressed during the design process to ensure 	the projects meet the needs of our staff, patients, and visitors. The room names and spaces are found in the Space 	Program document that is electronically stored for each of these individual projects. These documents are all stored 	within 	the Kahua Project Management software package information repository at all project stages. </a:t>
            </a:r>
          </a:p>
          <a:p>
            <a:endParaRPr lang="en-US" sz="1400" dirty="0">
              <a:latin typeface="Arial"/>
              <a:ea typeface="Calibri"/>
              <a:cs typeface="Arial"/>
            </a:endParaRPr>
          </a:p>
          <a:p>
            <a:r>
              <a:rPr lang="en-US" sz="1400" dirty="0">
                <a:latin typeface="Arial"/>
                <a:ea typeface="Calibri"/>
                <a:cs typeface="Arial"/>
              </a:rPr>
              <a:t>Z1041.02.00.4 	All major facilities projects follow an established system wide project delivery process, which includes a project 	review at Schematic Design and a quality review at the completion of construction documents. Each meeting includes a 	multidisciplinary team of subject matter experts to review and discuss project risk and design requirements. </a:t>
            </a:r>
          </a:p>
          <a:p>
            <a:endParaRPr lang="en-US" sz="1400" dirty="0">
              <a:latin typeface="Arial"/>
              <a:ea typeface="Calibri"/>
              <a:cs typeface="Arial"/>
            </a:endParaRPr>
          </a:p>
          <a:p>
            <a:endParaRPr lang="en-US" sz="1400" dirty="0">
              <a:latin typeface="Arial"/>
              <a:ea typeface="Calibri"/>
              <a:cs typeface="Arial"/>
            </a:endParaRPr>
          </a:p>
        </p:txBody>
      </p:sp>
      <p:sp>
        <p:nvSpPr>
          <p:cNvPr id="5" name="TextBox 4">
            <a:extLst>
              <a:ext uri="{FF2B5EF4-FFF2-40B4-BE49-F238E27FC236}">
                <a16:creationId xmlns:a16="http://schemas.microsoft.com/office/drawing/2014/main" id="{576CF15E-457B-7739-7747-29CC97634E9F}"/>
              </a:ext>
            </a:extLst>
          </p:cNvPr>
          <p:cNvSpPr txBox="1"/>
          <p:nvPr/>
        </p:nvSpPr>
        <p:spPr>
          <a:xfrm>
            <a:off x="879648" y="436100"/>
            <a:ext cx="6094674" cy="584775"/>
          </a:xfrm>
          <a:prstGeom prst="rect">
            <a:avLst/>
          </a:prstGeom>
          <a:noFill/>
        </p:spPr>
        <p:txBody>
          <a:bodyPr wrap="square" lIns="91440" tIns="45720" rIns="91440" bIns="45720" anchor="t">
            <a:spAutoFit/>
          </a:bodyPr>
          <a:lstStyle/>
          <a:p>
            <a:r>
              <a:rPr lang="en-US" sz="3200" b="1">
                <a:latin typeface="Calibri"/>
                <a:ea typeface="Calibri"/>
                <a:cs typeface="Calibri"/>
              </a:rPr>
              <a:t>HOW IS THIS DOCUMENTED</a:t>
            </a:r>
          </a:p>
        </p:txBody>
      </p:sp>
      <p:pic>
        <p:nvPicPr>
          <p:cNvPr id="4" name="Picture 3">
            <a:extLst>
              <a:ext uri="{FF2B5EF4-FFF2-40B4-BE49-F238E27FC236}">
                <a16:creationId xmlns:a16="http://schemas.microsoft.com/office/drawing/2014/main" id="{519407B5-C91D-E122-819B-23F3418F719B}"/>
              </a:ext>
            </a:extLst>
          </p:cNvPr>
          <p:cNvPicPr>
            <a:picLocks noChangeAspect="1"/>
          </p:cNvPicPr>
          <p:nvPr/>
        </p:nvPicPr>
        <p:blipFill>
          <a:blip r:embed="rId3"/>
          <a:stretch>
            <a:fillRect/>
          </a:stretch>
        </p:blipFill>
        <p:spPr>
          <a:xfrm>
            <a:off x="676656" y="6292369"/>
            <a:ext cx="11521440" cy="567595"/>
          </a:xfrm>
          <a:prstGeom prst="rect">
            <a:avLst/>
          </a:prstGeom>
        </p:spPr>
      </p:pic>
      <p:sp>
        <p:nvSpPr>
          <p:cNvPr id="2" name="Title 1">
            <a:extLst>
              <a:ext uri="{FF2B5EF4-FFF2-40B4-BE49-F238E27FC236}">
                <a16:creationId xmlns:a16="http://schemas.microsoft.com/office/drawing/2014/main" id="{120CCC2B-5263-C5ED-89B8-C5DF2962FFD8}"/>
              </a:ext>
            </a:extLst>
          </p:cNvPr>
          <p:cNvSpPr>
            <a:spLocks noGrp="1"/>
          </p:cNvSpPr>
          <p:nvPr>
            <p:ph type="title"/>
          </p:nvPr>
        </p:nvSpPr>
        <p:spPr/>
        <p:txBody>
          <a:bodyPr/>
          <a:lstStyle/>
          <a:p>
            <a:r>
              <a:rPr lang="en-US" sz="2800" b="1" kern="100" dirty="0">
                <a:latin typeface="Calibri" panose="020F0502020204030204" pitchFamily="34" charset="0"/>
                <a:ea typeface="Calibri" panose="020F0502020204030204" pitchFamily="34" charset="0"/>
                <a:cs typeface="Times New Roman" panose="02020603050405020304" pitchFamily="18" charset="0"/>
              </a:rPr>
              <a:t>Documentation</a:t>
            </a:r>
          </a:p>
        </p:txBody>
      </p:sp>
    </p:spTree>
    <p:extLst>
      <p:ext uri="{BB962C8B-B14F-4D97-AF65-F5344CB8AC3E}">
        <p14:creationId xmlns:p14="http://schemas.microsoft.com/office/powerpoint/2010/main" val="839460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174B1-2B1D-20CA-CF88-EFA412ED5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93E81-EDA5-A3A3-4E11-61ED9629E0EB}"/>
              </a:ext>
            </a:extLst>
          </p:cNvPr>
          <p:cNvSpPr>
            <a:spLocks noGrp="1"/>
          </p:cNvSpPr>
          <p:nvPr>
            <p:ph type="title"/>
          </p:nvPr>
        </p:nvSpPr>
        <p:spPr/>
        <p:txBody>
          <a:bodyPr>
            <a:normAutofit/>
          </a:bodyPr>
          <a:lstStyle/>
          <a:p>
            <a:r>
              <a:rPr lang="en-US" sz="2800" b="1" kern="100" dirty="0">
                <a:latin typeface="Calibri" panose="020F0502020204030204" pitchFamily="34" charset="0"/>
                <a:ea typeface="Calibri" panose="020F0502020204030204" pitchFamily="34" charset="0"/>
                <a:cs typeface="Times New Roman" panose="02020603050405020304" pitchFamily="18" charset="0"/>
              </a:rPr>
              <a:t>How is this documented</a:t>
            </a:r>
          </a:p>
        </p:txBody>
      </p:sp>
      <p:pic>
        <p:nvPicPr>
          <p:cNvPr id="5" name="Picture 4">
            <a:extLst>
              <a:ext uri="{FF2B5EF4-FFF2-40B4-BE49-F238E27FC236}">
                <a16:creationId xmlns:a16="http://schemas.microsoft.com/office/drawing/2014/main" id="{377EDE84-EBD0-4E5B-8B59-C8C81E4F29F2}"/>
              </a:ext>
            </a:extLst>
          </p:cNvPr>
          <p:cNvPicPr>
            <a:picLocks noChangeAspect="1"/>
          </p:cNvPicPr>
          <p:nvPr/>
        </p:nvPicPr>
        <p:blipFill>
          <a:blip r:embed="rId3"/>
          <a:stretch>
            <a:fillRect/>
          </a:stretch>
        </p:blipFill>
        <p:spPr>
          <a:xfrm>
            <a:off x="676656" y="6292369"/>
            <a:ext cx="11521440" cy="567595"/>
          </a:xfrm>
          <a:prstGeom prst="rect">
            <a:avLst/>
          </a:prstGeom>
        </p:spPr>
      </p:pic>
      <p:sp>
        <p:nvSpPr>
          <p:cNvPr id="4" name="TextBox 3">
            <a:extLst>
              <a:ext uri="{FF2B5EF4-FFF2-40B4-BE49-F238E27FC236}">
                <a16:creationId xmlns:a16="http://schemas.microsoft.com/office/drawing/2014/main" id="{75B3B1EB-1E8E-8D3D-CB8D-C76ED85213E7}"/>
              </a:ext>
            </a:extLst>
          </p:cNvPr>
          <p:cNvSpPr txBox="1"/>
          <p:nvPr/>
        </p:nvSpPr>
        <p:spPr>
          <a:xfrm>
            <a:off x="867569" y="824492"/>
            <a:ext cx="10456862" cy="5355312"/>
          </a:xfrm>
          <a:prstGeom prst="rect">
            <a:avLst/>
          </a:prstGeom>
          <a:noFill/>
        </p:spPr>
        <p:txBody>
          <a:bodyPr wrap="square" lIns="91440" tIns="45720" rIns="91440" bIns="45720" rtlCol="0" anchor="t">
            <a:spAutoFit/>
          </a:bodyPr>
          <a:lstStyle/>
          <a:p>
            <a:pPr marL="342900" indent="-342900">
              <a:lnSpc>
                <a:spcPct val="200000"/>
              </a:lnSpc>
              <a:buClr>
                <a:schemeClr val="tx2"/>
              </a:buClr>
              <a:buFont typeface="Arial,Sans-Serif"/>
              <a:buChar char="•"/>
            </a:pPr>
            <a:r>
              <a:rPr lang="en-US" b="1" dirty="0">
                <a:latin typeface="Calibri"/>
                <a:ea typeface="Calibri"/>
                <a:cs typeface="Calibri"/>
              </a:rPr>
              <a:t> </a:t>
            </a:r>
            <a:r>
              <a:rPr lang="en-US" sz="3200" b="1" dirty="0">
                <a:latin typeface="Calibri"/>
                <a:ea typeface="Calibri"/>
                <a:cs typeface="Calibri"/>
              </a:rPr>
              <a:t>Functional Program Executive Summary Shall Include:</a:t>
            </a:r>
            <a:endParaRPr lang="en-US" sz="3200" dirty="0">
              <a:latin typeface="Calibri"/>
              <a:ea typeface="Calibri"/>
              <a:cs typeface="Calibri"/>
            </a:endParaRPr>
          </a:p>
          <a:p>
            <a:pPr lvl="2" indent="-457200">
              <a:lnSpc>
                <a:spcPct val="200000"/>
              </a:lnSpc>
              <a:buFont typeface="Arial,Sans-Serif" panose="020B0604020202020204" pitchFamily="34" charset="0"/>
              <a:buChar char="•"/>
            </a:pPr>
            <a:r>
              <a:rPr lang="en-US" sz="2800" b="1" dirty="0">
                <a:solidFill>
                  <a:srgbClr val="00B050"/>
                </a:solidFill>
                <a:latin typeface="Calibri"/>
                <a:ea typeface="Calibri"/>
                <a:cs typeface="Calibri"/>
              </a:rPr>
              <a:t>The Purpose or Objective of the Project</a:t>
            </a:r>
            <a:endParaRPr lang="en-US" sz="2800" b="1" dirty="0">
              <a:solidFill>
                <a:srgbClr val="000000"/>
              </a:solidFill>
              <a:latin typeface="Calibri"/>
              <a:ea typeface="Calibri"/>
              <a:cs typeface="Calibri"/>
            </a:endParaRPr>
          </a:p>
          <a:p>
            <a:pPr lvl="2" indent="-457200">
              <a:lnSpc>
                <a:spcPct val="200000"/>
              </a:lnSpc>
              <a:buFont typeface="Arial,Sans-Serif" panose="020B0604020202020204" pitchFamily="34" charset="0"/>
              <a:buChar char="•"/>
            </a:pPr>
            <a:r>
              <a:rPr lang="en-US" sz="2800" b="1" dirty="0">
                <a:solidFill>
                  <a:srgbClr val="00B050"/>
                </a:solidFill>
                <a:latin typeface="Calibri"/>
                <a:ea typeface="Calibri"/>
                <a:cs typeface="Calibri"/>
              </a:rPr>
              <a:t>The Project Type and Size</a:t>
            </a:r>
            <a:endParaRPr lang="en-US" sz="2800" b="1" dirty="0">
              <a:solidFill>
                <a:srgbClr val="000000"/>
              </a:solidFill>
              <a:latin typeface="Calibri"/>
              <a:ea typeface="Calibri"/>
              <a:cs typeface="Calibri"/>
            </a:endParaRPr>
          </a:p>
          <a:p>
            <a:pPr lvl="2" indent="-457200">
              <a:lnSpc>
                <a:spcPct val="200000"/>
              </a:lnSpc>
              <a:buFont typeface="Arial,Sans-Serif" panose="020B0604020202020204" pitchFamily="34" charset="0"/>
              <a:buChar char="•"/>
            </a:pPr>
            <a:r>
              <a:rPr lang="en-US" sz="2800" b="1" dirty="0">
                <a:solidFill>
                  <a:srgbClr val="00B050"/>
                </a:solidFill>
                <a:latin typeface="Calibri"/>
                <a:ea typeface="Calibri"/>
                <a:cs typeface="Calibri"/>
              </a:rPr>
              <a:t>Plus - A Statement if Change of Functional Use of the Space</a:t>
            </a:r>
            <a:endParaRPr lang="en-US" sz="2800" b="1" dirty="0">
              <a:solidFill>
                <a:srgbClr val="000000"/>
              </a:solidFill>
              <a:latin typeface="Calibri"/>
              <a:ea typeface="Calibri"/>
              <a:cs typeface="Calibri"/>
            </a:endParaRPr>
          </a:p>
          <a:p>
            <a:pPr lvl="2" indent="-457200">
              <a:lnSpc>
                <a:spcPct val="200000"/>
              </a:lnSpc>
              <a:buFont typeface="Arial,Sans-Serif" panose="020B0604020202020204" pitchFamily="34" charset="0"/>
              <a:buChar char="•"/>
            </a:pPr>
            <a:r>
              <a:rPr lang="en-US" sz="2800" b="1" dirty="0">
                <a:solidFill>
                  <a:srgbClr val="00B050"/>
                </a:solidFill>
                <a:latin typeface="Calibri"/>
                <a:ea typeface="Calibri"/>
                <a:cs typeface="Calibri"/>
              </a:rPr>
              <a:t>Construction Type and Occupancy Documentation</a:t>
            </a:r>
            <a:endParaRPr lang="en-US" sz="2800" b="1" dirty="0">
              <a:latin typeface="Calibri"/>
              <a:ea typeface="Calibri"/>
              <a:cs typeface="Calibri"/>
            </a:endParaRPr>
          </a:p>
          <a:p>
            <a:pPr marL="951865" lvl="1" indent="-342900">
              <a:lnSpc>
                <a:spcPct val="200000"/>
              </a:lnSpc>
              <a:buFont typeface="Arial" panose="020B0604020202020204" pitchFamily="34" charset="0"/>
              <a:buChar char="•"/>
            </a:pPr>
            <a:endParaRPr lang="en-US" dirty="0">
              <a:solidFill>
                <a:srgbClr val="00B050"/>
              </a:solidFill>
              <a:latin typeface="Calibri"/>
              <a:ea typeface="Calibri"/>
              <a:cs typeface="Calibri"/>
            </a:endParaRPr>
          </a:p>
          <a:p>
            <a:pPr marL="342900" indent="-342900">
              <a:buFont typeface="Arial" panose="020B0604020202020204" pitchFamily="34" charset="0"/>
              <a:buChar char="•"/>
            </a:pPr>
            <a:endParaRPr lang="en-US" dirty="0">
              <a:latin typeface="Calibri"/>
              <a:ea typeface="Calibri"/>
              <a:cs typeface="Calibri"/>
            </a:endParaRPr>
          </a:p>
        </p:txBody>
      </p:sp>
    </p:spTree>
    <p:extLst>
      <p:ext uri="{BB962C8B-B14F-4D97-AF65-F5344CB8AC3E}">
        <p14:creationId xmlns:p14="http://schemas.microsoft.com/office/powerpoint/2010/main" val="1983307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9956B-C176-A9D6-FDEF-3FEED55D3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CC8A0-0803-AA59-C78B-B2F495D840C3}"/>
              </a:ext>
            </a:extLst>
          </p:cNvPr>
          <p:cNvSpPr>
            <a:spLocks noGrp="1"/>
          </p:cNvSpPr>
          <p:nvPr>
            <p:ph type="title"/>
          </p:nvPr>
        </p:nvSpPr>
        <p:spPr/>
        <p:txBody>
          <a:bodyPr>
            <a:normAutofit/>
          </a:bodyPr>
          <a:lstStyle/>
          <a:p>
            <a:r>
              <a:rPr lang="en-US" sz="2800" b="1" kern="100" dirty="0">
                <a:latin typeface="Calibri" panose="020F0502020204030204" pitchFamily="34" charset="0"/>
                <a:ea typeface="Calibri" panose="020F0502020204030204" pitchFamily="34" charset="0"/>
                <a:cs typeface="Times New Roman" panose="02020603050405020304" pitchFamily="18" charset="0"/>
              </a:rPr>
              <a:t>How is this documented</a:t>
            </a:r>
          </a:p>
        </p:txBody>
      </p:sp>
      <p:pic>
        <p:nvPicPr>
          <p:cNvPr id="5" name="Picture 4">
            <a:extLst>
              <a:ext uri="{FF2B5EF4-FFF2-40B4-BE49-F238E27FC236}">
                <a16:creationId xmlns:a16="http://schemas.microsoft.com/office/drawing/2014/main" id="{1DDDAC68-CACC-0114-59E4-65121A7CC4C2}"/>
              </a:ext>
            </a:extLst>
          </p:cNvPr>
          <p:cNvPicPr>
            <a:picLocks noChangeAspect="1"/>
          </p:cNvPicPr>
          <p:nvPr/>
        </p:nvPicPr>
        <p:blipFill>
          <a:blip r:embed="rId3"/>
          <a:stretch>
            <a:fillRect/>
          </a:stretch>
        </p:blipFill>
        <p:spPr>
          <a:xfrm>
            <a:off x="676656" y="6292369"/>
            <a:ext cx="11521440" cy="567595"/>
          </a:xfrm>
          <a:prstGeom prst="rect">
            <a:avLst/>
          </a:prstGeom>
        </p:spPr>
      </p:pic>
      <p:sp>
        <p:nvSpPr>
          <p:cNvPr id="7" name="TextBox 6">
            <a:extLst>
              <a:ext uri="{FF2B5EF4-FFF2-40B4-BE49-F238E27FC236}">
                <a16:creationId xmlns:a16="http://schemas.microsoft.com/office/drawing/2014/main" id="{32A54871-5321-AFF2-6818-BF711D70196D}"/>
              </a:ext>
            </a:extLst>
          </p:cNvPr>
          <p:cNvSpPr txBox="1"/>
          <p:nvPr/>
        </p:nvSpPr>
        <p:spPr>
          <a:xfrm>
            <a:off x="858043" y="216104"/>
            <a:ext cx="11191081" cy="6832320"/>
          </a:xfrm>
          <a:prstGeom prst="rect">
            <a:avLst/>
          </a:prstGeom>
          <a:noFill/>
        </p:spPr>
        <p:txBody>
          <a:bodyPr wrap="square" lIns="91440" tIns="45720" rIns="91440" bIns="45720" rtlCol="0" anchor="t">
            <a:spAutoFit/>
          </a:bodyPr>
          <a:lstStyle/>
          <a:p>
            <a:pPr marL="342900" indent="-342900">
              <a:buClr>
                <a:schemeClr val="tx2"/>
              </a:buClr>
              <a:buFont typeface="Arial,Sans-Serif"/>
              <a:buChar char="•"/>
            </a:pPr>
            <a:r>
              <a:rPr lang="en-US" b="1" dirty="0">
                <a:latin typeface="Calibri"/>
                <a:ea typeface="Calibri"/>
                <a:cs typeface="Calibri"/>
              </a:rPr>
              <a:t> </a:t>
            </a:r>
            <a:r>
              <a:rPr lang="en-US" sz="3200" b="1" dirty="0">
                <a:latin typeface="Calibri"/>
                <a:ea typeface="Calibri"/>
                <a:cs typeface="Calibri"/>
              </a:rPr>
              <a:t>Functional Program : (Mayo Clinic </a:t>
            </a:r>
            <a:r>
              <a:rPr lang="en-US" sz="3200" b="1" dirty="0">
                <a:solidFill>
                  <a:srgbClr val="00B050"/>
                </a:solidFill>
                <a:latin typeface="Calibri"/>
                <a:ea typeface="Calibri"/>
                <a:cs typeface="Calibri"/>
              </a:rPr>
              <a:t>Facilities Program</a:t>
            </a:r>
            <a:r>
              <a:rPr lang="en-US" sz="3200" b="1" dirty="0">
                <a:latin typeface="Calibri"/>
                <a:ea typeface="Calibri"/>
                <a:cs typeface="Calibri"/>
              </a:rPr>
              <a:t>)</a:t>
            </a:r>
            <a:endParaRPr lang="en-US" sz="3200" dirty="0">
              <a:latin typeface="Calibri"/>
              <a:ea typeface="Calibri"/>
              <a:cs typeface="Calibri"/>
            </a:endParaRPr>
          </a:p>
          <a:p>
            <a:pPr marL="342900" indent="-342900">
              <a:buFont typeface="Arial,Sans-Serif"/>
              <a:buChar char="•"/>
            </a:pPr>
            <a:endParaRPr lang="en-US" dirty="0">
              <a:latin typeface="Calibri"/>
              <a:ea typeface="Calibri"/>
              <a:cs typeface="Calibri"/>
            </a:endParaRPr>
          </a:p>
          <a:p>
            <a:pPr marL="914400" lvl="1" indent="-457200">
              <a:lnSpc>
                <a:spcPct val="115999"/>
              </a:lnSpc>
              <a:spcAft>
                <a:spcPts val="1000"/>
              </a:spcAft>
              <a:buFont typeface="Arial,Sans-Serif"/>
              <a:buChar char="•"/>
            </a:pPr>
            <a:r>
              <a:rPr lang="en-US" sz="2800" b="1" dirty="0">
                <a:solidFill>
                  <a:srgbClr val="00B050"/>
                </a:solidFill>
                <a:latin typeface="Calibri"/>
                <a:ea typeface="Calibri"/>
                <a:cs typeface="Calibri"/>
              </a:rPr>
              <a:t>The Functional Program is a document that communicates the owner's intent. </a:t>
            </a:r>
            <a:endParaRPr lang="en-US" sz="2800" b="1" dirty="0">
              <a:solidFill>
                <a:srgbClr val="000000"/>
              </a:solidFill>
              <a:latin typeface="Calibri"/>
              <a:ea typeface="Calibri"/>
              <a:cs typeface="Calibri"/>
            </a:endParaRPr>
          </a:p>
          <a:p>
            <a:pPr marL="914400" lvl="1" indent="-457200">
              <a:lnSpc>
                <a:spcPct val="115999"/>
              </a:lnSpc>
              <a:spcAft>
                <a:spcPts val="1000"/>
              </a:spcAft>
              <a:buFont typeface="Arial,Sans-Serif"/>
              <a:buChar char="•"/>
            </a:pPr>
            <a:r>
              <a:rPr lang="en-US" sz="2800" b="1" dirty="0">
                <a:solidFill>
                  <a:srgbClr val="00B050"/>
                </a:solidFill>
                <a:latin typeface="Calibri"/>
                <a:ea typeface="Calibri"/>
                <a:cs typeface="Calibri"/>
              </a:rPr>
              <a:t>Involves a Multidisciplinary Team for the project engaging the Designers of Record.</a:t>
            </a:r>
            <a:endParaRPr lang="en-US" sz="2800" b="1" dirty="0">
              <a:solidFill>
                <a:srgbClr val="000000"/>
              </a:solidFill>
              <a:latin typeface="Calibri"/>
              <a:ea typeface="Calibri"/>
              <a:cs typeface="Calibri"/>
            </a:endParaRPr>
          </a:p>
          <a:p>
            <a:pPr marL="914400" lvl="1" indent="-457200">
              <a:lnSpc>
                <a:spcPct val="115999"/>
              </a:lnSpc>
              <a:spcAft>
                <a:spcPts val="1000"/>
              </a:spcAft>
              <a:buFont typeface="Arial,Sans-Serif"/>
              <a:buChar char="•"/>
            </a:pPr>
            <a:r>
              <a:rPr lang="en-US" sz="2800" b="1" dirty="0">
                <a:solidFill>
                  <a:srgbClr val="00B050"/>
                </a:solidFill>
                <a:latin typeface="Calibri"/>
                <a:ea typeface="Calibri"/>
                <a:cs typeface="Calibri"/>
              </a:rPr>
              <a:t>Serves as the basis for the project design and construction. </a:t>
            </a:r>
            <a:endParaRPr lang="en-US" sz="2800" b="1" dirty="0">
              <a:solidFill>
                <a:srgbClr val="000000"/>
              </a:solidFill>
              <a:latin typeface="Calibri"/>
              <a:ea typeface="Calibri"/>
              <a:cs typeface="Calibri"/>
            </a:endParaRPr>
          </a:p>
          <a:p>
            <a:pPr marL="914400" lvl="1" indent="-457200">
              <a:lnSpc>
                <a:spcPct val="115999"/>
              </a:lnSpc>
              <a:spcAft>
                <a:spcPts val="1000"/>
              </a:spcAft>
              <a:buFont typeface="Arial,Sans-Serif"/>
              <a:buChar char="•"/>
            </a:pPr>
            <a:r>
              <a:rPr lang="en-US" sz="2800" b="1" dirty="0">
                <a:solidFill>
                  <a:srgbClr val="00B050"/>
                </a:solidFill>
                <a:latin typeface="Calibri"/>
                <a:ea typeface="Calibri"/>
                <a:cs typeface="Calibri"/>
              </a:rPr>
              <a:t>It is required for new construction, major renovations, and projects that change the functional use of any hospital and outpatient facilities spaces.</a:t>
            </a:r>
            <a:endParaRPr lang="en-US" sz="2800" b="1" dirty="0">
              <a:solidFill>
                <a:srgbClr val="000000"/>
              </a:solidFill>
              <a:latin typeface="Calibri"/>
              <a:ea typeface="Calibri"/>
              <a:cs typeface="Calibri"/>
            </a:endParaRPr>
          </a:p>
          <a:p>
            <a:pPr marL="914400" lvl="1" indent="-457200">
              <a:lnSpc>
                <a:spcPct val="115999"/>
              </a:lnSpc>
              <a:spcAft>
                <a:spcPts val="1000"/>
              </a:spcAft>
              <a:buFont typeface="Arial,Sans-Serif"/>
              <a:buChar char="•"/>
            </a:pPr>
            <a:r>
              <a:rPr lang="en-US" sz="2800" b="1" dirty="0">
                <a:solidFill>
                  <a:srgbClr val="00B050"/>
                </a:solidFill>
                <a:latin typeface="Calibri"/>
                <a:ea typeface="Calibri"/>
                <a:cs typeface="Calibri"/>
              </a:rPr>
              <a:t>Per 2022 FGI Guidelines 1.2-2 and 1.2-4. </a:t>
            </a:r>
            <a:endParaRPr lang="en-US" sz="2800" b="1" dirty="0">
              <a:solidFill>
                <a:srgbClr val="000000"/>
              </a:solidFill>
              <a:latin typeface="Calibri"/>
              <a:ea typeface="Calibri"/>
              <a:cs typeface="Calibri"/>
            </a:endParaRPr>
          </a:p>
          <a:p>
            <a:pPr marL="951865" lvl="1" indent="-342900">
              <a:lnSpc>
                <a:spcPct val="200000"/>
              </a:lnSpc>
              <a:buFont typeface="Arial" panose="020B0604020202020204" pitchFamily="34" charset="0"/>
              <a:buChar char="•"/>
            </a:pPr>
            <a:endParaRPr lang="en-US" dirty="0">
              <a:solidFill>
                <a:srgbClr val="00B050"/>
              </a:solidFill>
              <a:latin typeface="Calibri"/>
              <a:ea typeface="Calibri"/>
              <a:cs typeface="Calibri"/>
            </a:endParaRPr>
          </a:p>
          <a:p>
            <a:pPr marL="342900" indent="-342900">
              <a:buFont typeface="Arial" panose="020B0604020202020204" pitchFamily="34" charset="0"/>
              <a:buChar char="•"/>
            </a:pPr>
            <a:endParaRPr lang="en-US" dirty="0">
              <a:solidFill>
                <a:srgbClr val="000000"/>
              </a:solidFill>
              <a:latin typeface="Calibri"/>
              <a:ea typeface="Calibri"/>
              <a:cs typeface="Calibri"/>
            </a:endParaRPr>
          </a:p>
        </p:txBody>
      </p:sp>
    </p:spTree>
    <p:extLst>
      <p:ext uri="{BB962C8B-B14F-4D97-AF65-F5344CB8AC3E}">
        <p14:creationId xmlns:p14="http://schemas.microsoft.com/office/powerpoint/2010/main" val="382933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99CBE-51C4-A801-25C4-6EDCE159B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E162B-55DB-72A3-09E2-F8AC66C49107}"/>
              </a:ext>
            </a:extLst>
          </p:cNvPr>
          <p:cNvSpPr>
            <a:spLocks noGrp="1"/>
          </p:cNvSpPr>
          <p:nvPr>
            <p:ph type="title"/>
          </p:nvPr>
        </p:nvSpPr>
        <p:spPr/>
        <p:txBody>
          <a:bodyPr>
            <a:normAutofit/>
          </a:bodyPr>
          <a:lstStyle/>
          <a:p>
            <a:r>
              <a:rPr lang="en-US" sz="2800" b="1" kern="100" dirty="0">
                <a:latin typeface="Calibri" panose="020F0502020204030204" pitchFamily="34" charset="0"/>
                <a:ea typeface="Calibri" panose="020F0502020204030204" pitchFamily="34" charset="0"/>
                <a:cs typeface="Times New Roman" panose="02020603050405020304" pitchFamily="18" charset="0"/>
              </a:rPr>
              <a:t>How is this documented</a:t>
            </a:r>
          </a:p>
        </p:txBody>
      </p:sp>
      <p:pic>
        <p:nvPicPr>
          <p:cNvPr id="5" name="Picture 4">
            <a:extLst>
              <a:ext uri="{FF2B5EF4-FFF2-40B4-BE49-F238E27FC236}">
                <a16:creationId xmlns:a16="http://schemas.microsoft.com/office/drawing/2014/main" id="{ED5140EA-ED32-4E2D-33F8-857F2148E0DD}"/>
              </a:ext>
            </a:extLst>
          </p:cNvPr>
          <p:cNvPicPr>
            <a:picLocks noChangeAspect="1"/>
          </p:cNvPicPr>
          <p:nvPr/>
        </p:nvPicPr>
        <p:blipFill>
          <a:blip r:embed="rId3"/>
          <a:stretch>
            <a:fillRect/>
          </a:stretch>
        </p:blipFill>
        <p:spPr>
          <a:xfrm>
            <a:off x="676656" y="6292369"/>
            <a:ext cx="11521440" cy="567595"/>
          </a:xfrm>
          <a:prstGeom prst="rect">
            <a:avLst/>
          </a:prstGeom>
        </p:spPr>
      </p:pic>
      <p:sp>
        <p:nvSpPr>
          <p:cNvPr id="9" name="TextBox 8">
            <a:extLst>
              <a:ext uri="{FF2B5EF4-FFF2-40B4-BE49-F238E27FC236}">
                <a16:creationId xmlns:a16="http://schemas.microsoft.com/office/drawing/2014/main" id="{43DEA0BE-DBA2-7679-E4E0-385A64533035}"/>
              </a:ext>
            </a:extLst>
          </p:cNvPr>
          <p:cNvSpPr txBox="1"/>
          <p:nvPr/>
        </p:nvSpPr>
        <p:spPr>
          <a:xfrm>
            <a:off x="810420" y="292304"/>
            <a:ext cx="11077089" cy="6865277"/>
          </a:xfrm>
          <a:prstGeom prst="rect">
            <a:avLst/>
          </a:prstGeom>
          <a:noFill/>
        </p:spPr>
        <p:txBody>
          <a:bodyPr wrap="square" lIns="91440" tIns="45720" rIns="91440" bIns="45720" rtlCol="0" anchor="t">
            <a:spAutoFit/>
          </a:bodyPr>
          <a:lstStyle/>
          <a:p>
            <a:pPr marL="342900" indent="-342900">
              <a:buClr>
                <a:schemeClr val="tx2"/>
              </a:buClr>
              <a:buFont typeface="Arial,Sans-Serif"/>
              <a:buChar char="•"/>
            </a:pPr>
            <a:r>
              <a:rPr lang="en-US" b="1" dirty="0">
                <a:latin typeface="Calibri"/>
                <a:ea typeface="Calibri"/>
                <a:cs typeface="Calibri"/>
              </a:rPr>
              <a:t> </a:t>
            </a:r>
            <a:r>
              <a:rPr lang="en-US" sz="3200" b="1" dirty="0">
                <a:latin typeface="Calibri"/>
                <a:ea typeface="Calibri"/>
                <a:cs typeface="Calibri"/>
              </a:rPr>
              <a:t>Multidisciplinary</a:t>
            </a:r>
            <a:r>
              <a:rPr lang="en-US" sz="3200" b="1" dirty="0">
                <a:solidFill>
                  <a:srgbClr val="000000"/>
                </a:solidFill>
                <a:latin typeface="Calibri"/>
                <a:ea typeface="Calibri"/>
                <a:cs typeface="Calibri"/>
              </a:rPr>
              <a:t> Team</a:t>
            </a:r>
            <a:r>
              <a:rPr lang="en-US" sz="3200" b="1" dirty="0">
                <a:latin typeface="Calibri"/>
                <a:ea typeface="Calibri"/>
                <a:cs typeface="Calibri"/>
              </a:rPr>
              <a:t>: (Mayo Clinic </a:t>
            </a:r>
            <a:r>
              <a:rPr lang="en-US" sz="3200" b="1" dirty="0">
                <a:solidFill>
                  <a:srgbClr val="00B050"/>
                </a:solidFill>
                <a:latin typeface="Calibri"/>
                <a:ea typeface="Calibri"/>
                <a:cs typeface="Calibri"/>
              </a:rPr>
              <a:t>Facilities Program)</a:t>
            </a:r>
            <a:endParaRPr lang="en-US" sz="3200" dirty="0">
              <a:solidFill>
                <a:srgbClr val="00B050"/>
              </a:solidFill>
              <a:latin typeface="Calibri"/>
              <a:ea typeface="Calibri"/>
              <a:cs typeface="Calibri"/>
            </a:endParaRPr>
          </a:p>
          <a:p>
            <a:pPr marL="609600" lvl="2">
              <a:lnSpc>
                <a:spcPct val="115999"/>
              </a:lnSpc>
              <a:spcAft>
                <a:spcPts val="1000"/>
              </a:spcAft>
            </a:pPr>
            <a:r>
              <a:rPr lang="en-US" sz="3200" dirty="0">
                <a:solidFill>
                  <a:srgbClr val="000000"/>
                </a:solidFill>
                <a:latin typeface="Calibri"/>
                <a:ea typeface="Calibri"/>
                <a:cs typeface="Calibri"/>
              </a:rPr>
              <a:t>Team consist of :</a:t>
            </a:r>
          </a:p>
          <a:p>
            <a:pPr marL="1866265" lvl="1" indent="-457200">
              <a:spcAft>
                <a:spcPts val="1000"/>
              </a:spcAft>
              <a:buFont typeface="Arial,Sans-Serif"/>
              <a:buChar char="•"/>
            </a:pPr>
            <a:r>
              <a:rPr lang="en-US" sz="2800" b="1" dirty="0">
                <a:solidFill>
                  <a:srgbClr val="00B050"/>
                </a:solidFill>
                <a:latin typeface="Calibri"/>
                <a:ea typeface="Calibri"/>
                <a:cs typeface="Calibri"/>
              </a:rPr>
              <a:t>Frontline Caregivers</a:t>
            </a:r>
            <a:endParaRPr lang="en-US" sz="2800" b="1" dirty="0">
              <a:solidFill>
                <a:srgbClr val="000000"/>
              </a:solidFill>
              <a:latin typeface="Calibri"/>
              <a:ea typeface="Calibri"/>
              <a:cs typeface="Calibri"/>
            </a:endParaRPr>
          </a:p>
          <a:p>
            <a:pPr marL="1866265" lvl="1" indent="-457200">
              <a:spcAft>
                <a:spcPts val="1000"/>
              </a:spcAft>
              <a:buFont typeface="Arial,Sans-Serif"/>
              <a:buChar char="•"/>
            </a:pPr>
            <a:r>
              <a:rPr lang="en-US" sz="2800" b="1" dirty="0">
                <a:solidFill>
                  <a:srgbClr val="00B050"/>
                </a:solidFill>
                <a:latin typeface="Calibri"/>
                <a:ea typeface="Calibri"/>
                <a:cs typeface="Calibri"/>
              </a:rPr>
              <a:t>Facility Management Staff (Operations)</a:t>
            </a:r>
            <a:endParaRPr lang="en-US" sz="2800" b="1" dirty="0">
              <a:solidFill>
                <a:srgbClr val="000000"/>
              </a:solidFill>
              <a:latin typeface="Calibri"/>
              <a:ea typeface="Calibri"/>
              <a:cs typeface="Calibri"/>
            </a:endParaRPr>
          </a:p>
          <a:p>
            <a:pPr marL="1866265" lvl="1" indent="-457200">
              <a:spcAft>
                <a:spcPts val="1000"/>
              </a:spcAft>
              <a:buFont typeface="Arial,Sans-Serif"/>
              <a:buChar char="•"/>
            </a:pPr>
            <a:r>
              <a:rPr lang="en-US" sz="2800" b="1" dirty="0">
                <a:solidFill>
                  <a:srgbClr val="00B050"/>
                </a:solidFill>
                <a:latin typeface="Calibri"/>
                <a:ea typeface="Calibri"/>
                <a:cs typeface="Calibri"/>
              </a:rPr>
              <a:t>Performance or Quality Improvement Experts</a:t>
            </a:r>
            <a:endParaRPr lang="en-US" sz="2800" b="1" dirty="0">
              <a:solidFill>
                <a:srgbClr val="000000"/>
              </a:solidFill>
              <a:latin typeface="Calibri"/>
              <a:ea typeface="Calibri"/>
              <a:cs typeface="Calibri"/>
            </a:endParaRPr>
          </a:p>
          <a:p>
            <a:pPr marL="1866265" lvl="1" indent="-457200">
              <a:spcAft>
                <a:spcPts val="1000"/>
              </a:spcAft>
              <a:buFont typeface="Arial,Sans-Serif"/>
              <a:buChar char="•"/>
            </a:pPr>
            <a:r>
              <a:rPr lang="en-US" sz="2800" b="1" dirty="0">
                <a:solidFill>
                  <a:srgbClr val="00B050"/>
                </a:solidFill>
                <a:latin typeface="Calibri"/>
                <a:ea typeface="Calibri"/>
                <a:cs typeface="Calibri"/>
              </a:rPr>
              <a:t>Safety and Security Staff</a:t>
            </a:r>
            <a:endParaRPr lang="en-US" sz="2800" b="1" dirty="0">
              <a:solidFill>
                <a:srgbClr val="000000"/>
              </a:solidFill>
              <a:latin typeface="Calibri"/>
              <a:ea typeface="Calibri"/>
              <a:cs typeface="Calibri"/>
            </a:endParaRPr>
          </a:p>
          <a:p>
            <a:pPr marL="1866265" lvl="1" indent="-457200">
              <a:spcAft>
                <a:spcPts val="1000"/>
              </a:spcAft>
              <a:buFont typeface="Arial,Sans-Serif"/>
              <a:buChar char="•"/>
            </a:pPr>
            <a:r>
              <a:rPr lang="en-US" sz="2800" b="1" dirty="0">
                <a:solidFill>
                  <a:srgbClr val="00B050"/>
                </a:solidFill>
                <a:latin typeface="Calibri"/>
                <a:ea typeface="Calibri"/>
                <a:cs typeface="Calibri"/>
              </a:rPr>
              <a:t>Infection Control</a:t>
            </a:r>
            <a:endParaRPr lang="en-US" sz="2800" b="1" dirty="0">
              <a:solidFill>
                <a:srgbClr val="000000"/>
              </a:solidFill>
              <a:latin typeface="Calibri"/>
              <a:ea typeface="Calibri"/>
              <a:cs typeface="Calibri"/>
            </a:endParaRPr>
          </a:p>
          <a:p>
            <a:pPr marL="1866265" lvl="1" indent="-457200">
              <a:spcAft>
                <a:spcPts val="1000"/>
              </a:spcAft>
              <a:buFont typeface="Arial,Sans-Serif"/>
              <a:buChar char="•"/>
            </a:pPr>
            <a:r>
              <a:rPr lang="en-US" sz="2800" b="1" dirty="0">
                <a:solidFill>
                  <a:srgbClr val="00B050"/>
                </a:solidFill>
                <a:latin typeface="Calibri"/>
                <a:ea typeface="Calibri"/>
                <a:cs typeface="Calibri"/>
              </a:rPr>
              <a:t>Architects and Engineers Professionals</a:t>
            </a:r>
            <a:endParaRPr lang="en-US" sz="2800" b="1" dirty="0">
              <a:solidFill>
                <a:srgbClr val="000000"/>
              </a:solidFill>
              <a:latin typeface="Calibri"/>
              <a:ea typeface="Calibri"/>
              <a:cs typeface="Calibri"/>
            </a:endParaRPr>
          </a:p>
          <a:p>
            <a:pPr marL="1866265" lvl="1" indent="-457200">
              <a:spcAft>
                <a:spcPts val="1000"/>
              </a:spcAft>
              <a:buFont typeface="Arial,Sans-Serif"/>
              <a:buChar char="•"/>
            </a:pPr>
            <a:r>
              <a:rPr lang="en-US" sz="2800" b="1" dirty="0">
                <a:solidFill>
                  <a:srgbClr val="00B050"/>
                </a:solidFill>
                <a:latin typeface="Calibri"/>
                <a:ea typeface="Calibri"/>
                <a:cs typeface="Calibri"/>
              </a:rPr>
              <a:t>Human Resource Specialist</a:t>
            </a:r>
            <a:endParaRPr lang="en-US" sz="2800" b="1" dirty="0">
              <a:solidFill>
                <a:srgbClr val="000000"/>
              </a:solidFill>
              <a:latin typeface="Calibri"/>
              <a:ea typeface="Calibri"/>
              <a:cs typeface="Calibri"/>
            </a:endParaRPr>
          </a:p>
          <a:p>
            <a:pPr marL="1866265" lvl="1" indent="-457200">
              <a:spcAft>
                <a:spcPts val="1000"/>
              </a:spcAft>
              <a:buFont typeface="Arial,Sans-Serif"/>
              <a:buChar char="•"/>
            </a:pPr>
            <a:r>
              <a:rPr lang="en-US" sz="2800" b="1" dirty="0">
                <a:solidFill>
                  <a:srgbClr val="00B050"/>
                </a:solidFill>
                <a:latin typeface="Calibri"/>
                <a:ea typeface="Calibri"/>
                <a:cs typeface="Calibri"/>
              </a:rPr>
              <a:t>Other Appropriate Individuals Based on Nature of Project</a:t>
            </a:r>
            <a:endParaRPr lang="en-US" sz="2800" b="1" dirty="0">
              <a:solidFill>
                <a:srgbClr val="000000"/>
              </a:solidFill>
              <a:latin typeface="Calibri"/>
              <a:ea typeface="Calibri"/>
              <a:cs typeface="Calibri"/>
            </a:endParaRPr>
          </a:p>
          <a:p>
            <a:pPr marL="342900" indent="-342900">
              <a:buClr>
                <a:srgbClr val="0057B8"/>
              </a:buClr>
              <a:buFont typeface="Arial,Sans-Serif"/>
              <a:buChar char="•"/>
            </a:pPr>
            <a:endParaRPr lang="en-US" b="1" dirty="0">
              <a:solidFill>
                <a:srgbClr val="000000"/>
              </a:solidFill>
              <a:latin typeface="Calibri"/>
              <a:ea typeface="Calibri"/>
              <a:cs typeface="Calibri"/>
            </a:endParaRPr>
          </a:p>
          <a:p>
            <a:pPr marL="951865" lvl="1" indent="-342900">
              <a:lnSpc>
                <a:spcPct val="200000"/>
              </a:lnSpc>
              <a:buFont typeface="Arial" panose="020B0604020202020204" pitchFamily="34" charset="0"/>
              <a:buChar char="•"/>
            </a:pPr>
            <a:endParaRPr lang="en-US" dirty="0">
              <a:solidFill>
                <a:srgbClr val="00B050"/>
              </a:solidFill>
              <a:latin typeface="Calibri"/>
              <a:ea typeface="Calibri"/>
              <a:cs typeface="Calibri"/>
            </a:endParaRPr>
          </a:p>
          <a:p>
            <a:pPr marL="342900" indent="-342900">
              <a:buFont typeface="Arial" panose="020B0604020202020204" pitchFamily="34" charset="0"/>
              <a:buChar char="•"/>
            </a:pPr>
            <a:endParaRPr lang="en-US" dirty="0">
              <a:solidFill>
                <a:srgbClr val="000000"/>
              </a:solidFill>
              <a:latin typeface="Calibri"/>
              <a:ea typeface="Calibri"/>
              <a:cs typeface="Calibri"/>
            </a:endParaRPr>
          </a:p>
        </p:txBody>
      </p:sp>
    </p:spTree>
    <p:extLst>
      <p:ext uri="{BB962C8B-B14F-4D97-AF65-F5344CB8AC3E}">
        <p14:creationId xmlns:p14="http://schemas.microsoft.com/office/powerpoint/2010/main" val="672710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A215F23-974E-33FA-0F54-E25A92CCCA41}"/>
              </a:ext>
            </a:extLst>
          </p:cNvPr>
          <p:cNvSpPr>
            <a:spLocks noGrp="1"/>
          </p:cNvSpPr>
          <p:nvPr>
            <p:ph type="body" sz="quarter" idx="12"/>
          </p:nvPr>
        </p:nvSpPr>
        <p:spPr>
          <a:xfrm>
            <a:off x="2460570" y="512763"/>
            <a:ext cx="9572625" cy="1435100"/>
          </a:xfrm>
        </p:spPr>
        <p:txBody>
          <a:bodyPr rtlCol="0"/>
          <a:lstStyle/>
          <a:p>
            <a:pPr lvl="0"/>
            <a:r>
              <a:rPr lang="en-US" dirty="0"/>
              <a:t>Learn the risk categories in NFPA 99 and what they mean</a:t>
            </a:r>
          </a:p>
        </p:txBody>
      </p:sp>
      <p:sp>
        <p:nvSpPr>
          <p:cNvPr id="9" name="Text Placeholder 8">
            <a:extLst>
              <a:ext uri="{FF2B5EF4-FFF2-40B4-BE49-F238E27FC236}">
                <a16:creationId xmlns:a16="http://schemas.microsoft.com/office/drawing/2014/main" id="{A631EDD4-CF32-044E-FE8E-74BD7093FB35}"/>
              </a:ext>
            </a:extLst>
          </p:cNvPr>
          <p:cNvSpPr>
            <a:spLocks noGrp="1"/>
          </p:cNvSpPr>
          <p:nvPr>
            <p:ph type="body" sz="quarter" idx="13"/>
          </p:nvPr>
        </p:nvSpPr>
        <p:spPr>
          <a:xfrm>
            <a:off x="2376488" y="1947863"/>
            <a:ext cx="9572625" cy="1435100"/>
          </a:xfrm>
        </p:spPr>
        <p:txBody>
          <a:bodyPr rtlCol="0"/>
          <a:lstStyle/>
          <a:p>
            <a:pPr lvl="0"/>
            <a:r>
              <a:rPr lang="en-US" dirty="0"/>
              <a:t>Understand why a Risk Assessment is necessary for the hospital to develop  </a:t>
            </a:r>
          </a:p>
        </p:txBody>
      </p:sp>
      <p:sp>
        <p:nvSpPr>
          <p:cNvPr id="10" name="Text Placeholder 9">
            <a:extLst>
              <a:ext uri="{FF2B5EF4-FFF2-40B4-BE49-F238E27FC236}">
                <a16:creationId xmlns:a16="http://schemas.microsoft.com/office/drawing/2014/main" id="{057A746C-31B2-192D-BCD4-6DF2F99F9682}"/>
              </a:ext>
            </a:extLst>
          </p:cNvPr>
          <p:cNvSpPr>
            <a:spLocks noGrp="1"/>
          </p:cNvSpPr>
          <p:nvPr>
            <p:ph type="body" sz="quarter" idx="14"/>
          </p:nvPr>
        </p:nvSpPr>
        <p:spPr>
          <a:xfrm>
            <a:off x="2376488" y="3605213"/>
            <a:ext cx="9572625" cy="1435100"/>
          </a:xfrm>
        </p:spPr>
        <p:txBody>
          <a:bodyPr rtlCol="0"/>
          <a:lstStyle/>
          <a:p>
            <a:pPr lvl="0"/>
            <a:r>
              <a:rPr lang="en-US" dirty="0"/>
              <a:t>Be able assist the facility in applying these risks to the correct room or area  </a:t>
            </a:r>
          </a:p>
        </p:txBody>
      </p:sp>
      <p:sp>
        <p:nvSpPr>
          <p:cNvPr id="11" name="Text Placeholder 10">
            <a:extLst>
              <a:ext uri="{FF2B5EF4-FFF2-40B4-BE49-F238E27FC236}">
                <a16:creationId xmlns:a16="http://schemas.microsoft.com/office/drawing/2014/main" id="{0A595CE4-0885-C603-1D2D-6B34713626F2}"/>
              </a:ext>
            </a:extLst>
          </p:cNvPr>
          <p:cNvSpPr>
            <a:spLocks noGrp="1"/>
          </p:cNvSpPr>
          <p:nvPr>
            <p:ph type="body" sz="quarter" idx="15"/>
          </p:nvPr>
        </p:nvSpPr>
        <p:spPr>
          <a:xfrm>
            <a:off x="2376488" y="5264150"/>
            <a:ext cx="9572625" cy="1435100"/>
          </a:xfrm>
        </p:spPr>
        <p:txBody>
          <a:bodyPr rtlCol="0">
            <a:normAutofit/>
          </a:bodyPr>
          <a:lstStyle/>
          <a:p>
            <a:pPr lvl="0"/>
            <a:r>
              <a:rPr lang="en-US" dirty="0"/>
              <a:t>Improve planning and design services by being familiar with these risk categories</a:t>
            </a:r>
          </a:p>
        </p:txBody>
      </p:sp>
      <p:sp>
        <p:nvSpPr>
          <p:cNvPr id="6" name="Text Placeholder 5">
            <a:extLst>
              <a:ext uri="{FF2B5EF4-FFF2-40B4-BE49-F238E27FC236}">
                <a16:creationId xmlns:a16="http://schemas.microsoft.com/office/drawing/2014/main" id="{417028AA-BA66-FB64-9A46-462DFD60EF96}"/>
              </a:ext>
            </a:extLst>
          </p:cNvPr>
          <p:cNvSpPr>
            <a:spLocks noGrp="1"/>
          </p:cNvSpPr>
          <p:nvPr>
            <p:ph type="body" sz="quarter" idx="4294967295"/>
          </p:nvPr>
        </p:nvSpPr>
        <p:spPr>
          <a:xfrm>
            <a:off x="0" y="0"/>
            <a:ext cx="685800" cy="6858000"/>
          </a:xfrm>
        </p:spPr>
        <p:txBody>
          <a:bodyPr vert="vert270" tIns="91440" bIns="91440" rtlCol="0" anchor="ctr">
            <a:normAutofit/>
          </a:bodyPr>
          <a:lstStyle/>
          <a:p>
            <a:pPr marL="0" indent="0" fontAlgn="auto">
              <a:spcAft>
                <a:spcPts val="0"/>
              </a:spcAft>
              <a:buFont typeface="Arial" panose="020B0604020202020204" pitchFamily="34" charset="0"/>
              <a:buNone/>
              <a:defRPr/>
            </a:pPr>
            <a:r>
              <a:rPr lang="en-US" sz="32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AIA Learning Objectives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69E2-765F-3384-168B-1248B79011CB}"/>
              </a:ext>
            </a:extLst>
          </p:cNvPr>
          <p:cNvSpPr>
            <a:spLocks noGrp="1"/>
          </p:cNvSpPr>
          <p:nvPr>
            <p:ph type="title"/>
          </p:nvPr>
        </p:nvSpPr>
        <p:spPr/>
        <p:txBody>
          <a:bodyPr>
            <a:normAutofit/>
          </a:bodyPr>
          <a:lstStyle/>
          <a:p>
            <a:r>
              <a:rPr lang="en-US" sz="2800" b="1" kern="100" dirty="0">
                <a:latin typeface="Calibri" panose="020F0502020204030204" pitchFamily="34" charset="0"/>
                <a:ea typeface="Calibri" panose="020F0502020204030204" pitchFamily="34" charset="0"/>
                <a:cs typeface="Times New Roman" panose="02020603050405020304" pitchFamily="18" charset="0"/>
              </a:rPr>
              <a:t>How is this documented</a:t>
            </a:r>
          </a:p>
        </p:txBody>
      </p:sp>
      <p:sp>
        <p:nvSpPr>
          <p:cNvPr id="3" name="TextBox 2">
            <a:extLst>
              <a:ext uri="{FF2B5EF4-FFF2-40B4-BE49-F238E27FC236}">
                <a16:creationId xmlns:a16="http://schemas.microsoft.com/office/drawing/2014/main" id="{866A7239-DFBE-9FEE-CF10-054D9DC2BF29}"/>
              </a:ext>
            </a:extLst>
          </p:cNvPr>
          <p:cNvSpPr txBox="1"/>
          <p:nvPr/>
        </p:nvSpPr>
        <p:spPr>
          <a:xfrm>
            <a:off x="972344" y="386342"/>
            <a:ext cx="11219656" cy="5786199"/>
          </a:xfrm>
          <a:prstGeom prst="rect">
            <a:avLst/>
          </a:prstGeom>
          <a:noFill/>
        </p:spPr>
        <p:txBody>
          <a:bodyPr wrap="square" lIns="91440" tIns="45720" rIns="91440" bIns="45720" rtlCol="0" anchor="t">
            <a:spAutoFit/>
          </a:bodyPr>
          <a:lstStyle/>
          <a:p>
            <a:pPr marL="342900" indent="-342900">
              <a:lnSpc>
                <a:spcPct val="200000"/>
              </a:lnSpc>
              <a:buClr>
                <a:schemeClr val="tx2"/>
              </a:buClr>
              <a:buFont typeface="Arial"/>
              <a:buChar char="•"/>
            </a:pPr>
            <a:r>
              <a:rPr lang="en-US" sz="3200" b="1" dirty="0">
                <a:latin typeface="Calibri"/>
                <a:ea typeface="Calibri"/>
                <a:cs typeface="Calibri"/>
              </a:rPr>
              <a:t> Construction Type and Occupancy Documentation</a:t>
            </a:r>
            <a:endParaRPr lang="en-US" sz="3200" dirty="0">
              <a:cs typeface="Arial"/>
            </a:endParaRPr>
          </a:p>
          <a:p>
            <a:pPr marL="951865" lvl="1" indent="-342900">
              <a:lnSpc>
                <a:spcPct val="200000"/>
              </a:lnSpc>
              <a:buFont typeface="Arial" panose="020B0604020202020204" pitchFamily="34" charset="0"/>
              <a:buChar char="•"/>
            </a:pPr>
            <a:r>
              <a:rPr lang="en-US" sz="2800" b="1" dirty="0">
                <a:solidFill>
                  <a:srgbClr val="00B050"/>
                </a:solidFill>
                <a:latin typeface="Calibri"/>
                <a:ea typeface="Calibri"/>
                <a:cs typeface="Calibri"/>
              </a:rPr>
              <a:t>Life Safety Drawings and Basis of Design/Commissioning Sheets</a:t>
            </a:r>
          </a:p>
          <a:p>
            <a:pPr marL="951865" lvl="1" indent="-342900">
              <a:lnSpc>
                <a:spcPct val="200000"/>
              </a:lnSpc>
              <a:buFont typeface="Arial" panose="020B0604020202020204" pitchFamily="34" charset="0"/>
              <a:buChar char="•"/>
            </a:pPr>
            <a:r>
              <a:rPr lang="en-US" sz="2800" b="1" dirty="0">
                <a:solidFill>
                  <a:srgbClr val="00B050"/>
                </a:solidFill>
                <a:latin typeface="Calibri"/>
                <a:ea typeface="Calibri"/>
                <a:cs typeface="Calibri"/>
              </a:rPr>
              <a:t>Indirect Support Functions Defined for Patients, Staff and Visitors</a:t>
            </a:r>
          </a:p>
          <a:p>
            <a:pPr marL="951865" lvl="1" indent="-342900">
              <a:lnSpc>
                <a:spcPct val="200000"/>
              </a:lnSpc>
              <a:buFont typeface="Arial" panose="020B0604020202020204" pitchFamily="34" charset="0"/>
              <a:buChar char="•"/>
            </a:pPr>
            <a:r>
              <a:rPr lang="en-US" sz="2800" b="1" dirty="0">
                <a:solidFill>
                  <a:srgbClr val="00B050"/>
                </a:solidFill>
                <a:latin typeface="Calibri"/>
                <a:ea typeface="Calibri"/>
                <a:cs typeface="Calibri"/>
              </a:rPr>
              <a:t>Room Names and Spaces Documented with Risk Categories</a:t>
            </a:r>
          </a:p>
          <a:p>
            <a:pPr marL="342900" indent="-342900">
              <a:lnSpc>
                <a:spcPct val="200000"/>
              </a:lnSpc>
              <a:buClr>
                <a:schemeClr val="tx2"/>
              </a:buClr>
              <a:buFont typeface="Arial" panose="020B0604020202020204" pitchFamily="34" charset="0"/>
              <a:buChar char="•"/>
            </a:pPr>
            <a:r>
              <a:rPr lang="en-US" sz="3200" b="1" dirty="0">
                <a:latin typeface="Calibri"/>
                <a:ea typeface="Calibri"/>
                <a:cs typeface="Calibri"/>
              </a:rPr>
              <a:t>Where is This Stored</a:t>
            </a:r>
          </a:p>
          <a:p>
            <a:pPr marL="951865" lvl="1" indent="-342900">
              <a:lnSpc>
                <a:spcPct val="200000"/>
              </a:lnSpc>
              <a:buFont typeface="Arial" panose="020B0604020202020204" pitchFamily="34" charset="0"/>
              <a:buChar char="•"/>
            </a:pPr>
            <a:r>
              <a:rPr lang="en-US" sz="2800" b="1" dirty="0">
                <a:solidFill>
                  <a:srgbClr val="00B050"/>
                </a:solidFill>
                <a:latin typeface="Calibri"/>
                <a:ea typeface="Calibri"/>
                <a:cs typeface="Calibri"/>
              </a:rPr>
              <a:t>Kahua Project Management Repository at All Project Stages</a:t>
            </a:r>
          </a:p>
          <a:p>
            <a:pPr marL="342900" indent="-342900">
              <a:buFont typeface="Arial" panose="020B0604020202020204" pitchFamily="34" charset="0"/>
              <a:buChar char="•"/>
            </a:pPr>
            <a:endParaRPr lang="en-US" dirty="0">
              <a:latin typeface="Calibri"/>
              <a:ea typeface="Calibri"/>
              <a:cs typeface="Calibri"/>
            </a:endParaRPr>
          </a:p>
        </p:txBody>
      </p:sp>
      <p:pic>
        <p:nvPicPr>
          <p:cNvPr id="5" name="Picture 4">
            <a:extLst>
              <a:ext uri="{FF2B5EF4-FFF2-40B4-BE49-F238E27FC236}">
                <a16:creationId xmlns:a16="http://schemas.microsoft.com/office/drawing/2014/main" id="{4873B64F-AE6F-9D87-D648-7C7103EE86EA}"/>
              </a:ext>
            </a:extLst>
          </p:cNvPr>
          <p:cNvPicPr>
            <a:picLocks noChangeAspect="1"/>
          </p:cNvPicPr>
          <p:nvPr/>
        </p:nvPicPr>
        <p:blipFill>
          <a:blip r:embed="rId3"/>
          <a:stretch>
            <a:fillRect/>
          </a:stretch>
        </p:blipFill>
        <p:spPr>
          <a:xfrm>
            <a:off x="676656" y="6292369"/>
            <a:ext cx="11521440" cy="567595"/>
          </a:xfrm>
          <a:prstGeom prst="rect">
            <a:avLst/>
          </a:prstGeom>
        </p:spPr>
      </p:pic>
    </p:spTree>
    <p:extLst>
      <p:ext uri="{BB962C8B-B14F-4D97-AF65-F5344CB8AC3E}">
        <p14:creationId xmlns:p14="http://schemas.microsoft.com/office/powerpoint/2010/main" val="3863117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4D4E3-4BAF-7ABD-620A-60660C8453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1F25CD-013D-C426-556A-C1FEFEE264D9}"/>
              </a:ext>
            </a:extLst>
          </p:cNvPr>
          <p:cNvSpPr>
            <a:spLocks noGrp="1"/>
          </p:cNvSpPr>
          <p:nvPr>
            <p:ph type="title"/>
          </p:nvPr>
        </p:nvSpPr>
        <p:spPr/>
        <p:txBody>
          <a:bodyPr/>
          <a:lstStyle/>
          <a:p>
            <a:r>
              <a:rPr lang="en-US" sz="2800" b="1" kern="100" dirty="0">
                <a:latin typeface="Calibri" panose="020F0502020204030204" pitchFamily="34" charset="0"/>
                <a:ea typeface="Calibri" panose="020F0502020204030204" pitchFamily="34"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EE615D76-2CCD-6B31-C373-4E41B7E42D46}"/>
              </a:ext>
            </a:extLst>
          </p:cNvPr>
          <p:cNvSpPr>
            <a:spLocks noGrp="1"/>
          </p:cNvSpPr>
          <p:nvPr>
            <p:ph idx="1"/>
          </p:nvPr>
        </p:nvSpPr>
        <p:spPr>
          <a:xfrm>
            <a:off x="1077489" y="-352426"/>
            <a:ext cx="10895436" cy="6013485"/>
          </a:xfrm>
        </p:spPr>
        <p:txBody>
          <a:bodyPr vert="horz" wrap="square" lIns="0" tIns="0" rIns="0" bIns="45724" numCol="1" rtlCol="0" anchor="t" anchorCtr="0" compatLnSpc="1">
            <a:prstTxWarp prst="textNoShape">
              <a:avLst/>
            </a:prstTxWarp>
            <a:noAutofit/>
          </a:bodyPr>
          <a:lstStyle/>
          <a:p>
            <a:pPr marL="0" indent="0">
              <a:buNone/>
            </a:pPr>
            <a:endParaRPr lang="en-US" dirty="0">
              <a:latin typeface="Calibri"/>
              <a:ea typeface="Calibri"/>
              <a:cs typeface="Calibri"/>
            </a:endParaRPr>
          </a:p>
          <a:p>
            <a:pPr>
              <a:lnSpc>
                <a:spcPct val="107000"/>
              </a:lnSpc>
              <a:spcAft>
                <a:spcPts val="800"/>
              </a:spcAft>
              <a:buClr>
                <a:schemeClr val="tx2"/>
              </a:buClr>
              <a:buSzPct val="100000"/>
              <a:tabLst>
                <a:tab pos="457200" algn="l"/>
              </a:tabLst>
            </a:pPr>
            <a:r>
              <a:rPr lang="en-US" sz="3200" b="1" kern="100" dirty="0">
                <a:latin typeface="Calibri"/>
                <a:ea typeface="Calibri"/>
                <a:cs typeface="Times New Roman"/>
              </a:rPr>
              <a:t>Recap</a:t>
            </a:r>
            <a:r>
              <a:rPr lang="en-US" sz="3200" kern="100" dirty="0">
                <a:latin typeface="Calibri"/>
                <a:ea typeface="Calibri"/>
                <a:cs typeface="Times New Roman"/>
              </a:rPr>
              <a:t>: Risk Assessments are Crucial to Ensuring Environment Safety for Patients, Staff, Visitors and Construction Workers.</a:t>
            </a:r>
          </a:p>
          <a:p>
            <a:pPr marL="800100" lvl="1" indent="-342900">
              <a:lnSpc>
                <a:spcPct val="107000"/>
              </a:lnSpc>
              <a:spcAft>
                <a:spcPts val="800"/>
              </a:spcAft>
              <a:buSzPts val="1000"/>
              <a:buFont typeface="Symbol" panose="05050102010706020507" pitchFamily="18" charset="2"/>
              <a:buChar char=""/>
              <a:tabLst>
                <a:tab pos="457200" algn="l"/>
              </a:tabLst>
            </a:pPr>
            <a:r>
              <a:rPr lang="en-US" b="1" kern="100" dirty="0">
                <a:latin typeface="Calibri"/>
                <a:ea typeface="Calibri"/>
                <a:cs typeface="Times New Roman"/>
              </a:rPr>
              <a:t>Involve All Stakeholders</a:t>
            </a:r>
            <a:r>
              <a:rPr lang="en-US" kern="100" dirty="0">
                <a:latin typeface="Calibri"/>
                <a:ea typeface="Calibri"/>
                <a:cs typeface="Times New Roman"/>
              </a:rPr>
              <a:t>: Include workers in hazard identification and decision-making.</a:t>
            </a:r>
          </a:p>
          <a:p>
            <a:pPr marL="800100" lvl="1" indent="-342900">
              <a:lnSpc>
                <a:spcPct val="107000"/>
              </a:lnSpc>
              <a:spcAft>
                <a:spcPts val="800"/>
              </a:spcAft>
              <a:buSzPts val="1000"/>
              <a:buFont typeface="Symbol" panose="05050102010706020507" pitchFamily="18" charset="2"/>
              <a:buChar char=""/>
              <a:tabLst>
                <a:tab pos="457200" algn="l"/>
              </a:tabLst>
            </a:pPr>
            <a:r>
              <a:rPr lang="en-US" b="1" kern="100" dirty="0">
                <a:latin typeface="Calibri"/>
                <a:ea typeface="Calibri"/>
                <a:cs typeface="Times New Roman"/>
              </a:rPr>
              <a:t>Conduct Regular Assessments</a:t>
            </a:r>
            <a:r>
              <a:rPr lang="en-US" kern="100" dirty="0">
                <a:latin typeface="Calibri"/>
                <a:ea typeface="Calibri"/>
                <a:cs typeface="Times New Roman"/>
              </a:rPr>
              <a:t>: Perform risk assessments periodically, especially when changes occur.</a:t>
            </a:r>
          </a:p>
          <a:p>
            <a:pPr marL="800100" lvl="1" indent="-342900">
              <a:lnSpc>
                <a:spcPct val="107000"/>
              </a:lnSpc>
              <a:spcAft>
                <a:spcPts val="800"/>
              </a:spcAft>
              <a:buSzPts val="1000"/>
              <a:buFont typeface="Symbol" panose="05050102010706020507" pitchFamily="18" charset="2"/>
              <a:buChar char=""/>
              <a:tabLst>
                <a:tab pos="457200" algn="l"/>
              </a:tabLst>
            </a:pPr>
            <a:r>
              <a:rPr lang="en-US" b="1" kern="100" dirty="0">
                <a:latin typeface="Calibri"/>
                <a:ea typeface="Calibri"/>
                <a:cs typeface="Times New Roman"/>
              </a:rPr>
              <a:t>Provide Adequate Training</a:t>
            </a:r>
            <a:r>
              <a:rPr lang="en-US" kern="100" dirty="0">
                <a:latin typeface="Calibri"/>
                <a:ea typeface="Calibri"/>
                <a:cs typeface="Times New Roman"/>
              </a:rPr>
              <a:t>: Equip employees with the knowledge to recognize and manage risks.</a:t>
            </a:r>
          </a:p>
          <a:p>
            <a:pPr marL="800100" lvl="1" indent="-342900">
              <a:lnSpc>
                <a:spcPct val="107000"/>
              </a:lnSpc>
              <a:spcAft>
                <a:spcPts val="800"/>
              </a:spcAft>
              <a:buSzPts val="1000"/>
              <a:buFont typeface="Symbol" panose="05050102010706020507" pitchFamily="18" charset="2"/>
              <a:buChar char=""/>
              <a:tabLst>
                <a:tab pos="457200" algn="l"/>
              </a:tabLst>
            </a:pPr>
            <a:r>
              <a:rPr lang="en-US" b="1" kern="100" dirty="0">
                <a:latin typeface="Calibri"/>
                <a:ea typeface="Calibri"/>
                <a:cs typeface="Times New Roman"/>
              </a:rPr>
              <a:t>Document Everything</a:t>
            </a:r>
            <a:r>
              <a:rPr lang="en-US" kern="100" dirty="0">
                <a:latin typeface="Calibri"/>
                <a:ea typeface="Calibri"/>
                <a:cs typeface="Times New Roman"/>
              </a:rPr>
              <a:t>: Keep records of assessments, actions taken, and review outcomes.</a:t>
            </a:r>
            <a:endParaRPr lang="en-US" kern="100" dirty="0">
              <a:effectLst/>
              <a:latin typeface="Calibri"/>
              <a:ea typeface="Calibri"/>
              <a:cs typeface="Times New Roman"/>
            </a:endParaRPr>
          </a:p>
          <a:p>
            <a:pPr>
              <a:lnSpc>
                <a:spcPct val="107000"/>
              </a:lnSpc>
              <a:spcAft>
                <a:spcPts val="800"/>
              </a:spcAft>
              <a:buClr>
                <a:schemeClr val="tx2"/>
              </a:buClr>
              <a:buSzPct val="100000"/>
              <a:tabLst>
                <a:tab pos="457200" algn="l"/>
              </a:tabLst>
            </a:pPr>
            <a:r>
              <a:rPr lang="en-US" sz="3200" b="1" kern="100" dirty="0">
                <a:latin typeface="Calibri"/>
                <a:ea typeface="Calibri"/>
                <a:cs typeface="Times New Roman"/>
              </a:rPr>
              <a:t>Call to Action</a:t>
            </a:r>
            <a:r>
              <a:rPr lang="en-US" sz="3200" kern="100" dirty="0">
                <a:latin typeface="Calibri"/>
                <a:ea typeface="Calibri"/>
                <a:cs typeface="Times New Roman"/>
              </a:rPr>
              <a:t>: Encourage proactive identification and management of risks in your organization.</a:t>
            </a:r>
          </a:p>
          <a:p>
            <a:pPr>
              <a:lnSpc>
                <a:spcPct val="107000"/>
              </a:lnSpc>
              <a:spcAft>
                <a:spcPts val="800"/>
              </a:spcAft>
              <a:buClr>
                <a:schemeClr val="tx2"/>
              </a:buClr>
              <a:buSzPct val="100000"/>
              <a:tabLst>
                <a:tab pos="457200" algn="l"/>
              </a:tabLst>
            </a:pPr>
            <a:endParaRPr lang="en-US" sz="1800" dirty="0">
              <a:solidFill>
                <a:srgbClr val="0070C0"/>
              </a:solidFill>
              <a:latin typeface="Calibri"/>
              <a:ea typeface="Calibri"/>
              <a:cs typeface="Calibri"/>
            </a:endParaRPr>
          </a:p>
          <a:p>
            <a:pPr lvl="2"/>
            <a:endParaRPr lang="en-US" sz="1800" dirty="0">
              <a:solidFill>
                <a:srgbClr val="0070C0"/>
              </a:solidFill>
              <a:latin typeface="Calibri"/>
              <a:ea typeface="Calibri"/>
              <a:cs typeface="Calibri"/>
            </a:endParaRPr>
          </a:p>
          <a:p>
            <a:endParaRPr lang="en-US" dirty="0">
              <a:latin typeface="Calibri"/>
              <a:ea typeface="Calibri"/>
              <a:cs typeface="Calibri"/>
            </a:endParaRPr>
          </a:p>
        </p:txBody>
      </p:sp>
      <p:pic>
        <p:nvPicPr>
          <p:cNvPr id="6" name="Picture 5">
            <a:extLst>
              <a:ext uri="{FF2B5EF4-FFF2-40B4-BE49-F238E27FC236}">
                <a16:creationId xmlns:a16="http://schemas.microsoft.com/office/drawing/2014/main" id="{000F0F76-5DE7-9119-8497-3F626F376E4C}"/>
              </a:ext>
            </a:extLst>
          </p:cNvPr>
          <p:cNvPicPr>
            <a:picLocks noChangeAspect="1"/>
          </p:cNvPicPr>
          <p:nvPr/>
        </p:nvPicPr>
        <p:blipFill>
          <a:blip r:embed="rId3"/>
          <a:stretch>
            <a:fillRect/>
          </a:stretch>
        </p:blipFill>
        <p:spPr>
          <a:xfrm>
            <a:off x="676656" y="6292369"/>
            <a:ext cx="11521440" cy="567595"/>
          </a:xfrm>
          <a:prstGeom prst="rect">
            <a:avLst/>
          </a:prstGeom>
        </p:spPr>
      </p:pic>
    </p:spTree>
    <p:extLst>
      <p:ext uri="{BB962C8B-B14F-4D97-AF65-F5344CB8AC3E}">
        <p14:creationId xmlns:p14="http://schemas.microsoft.com/office/powerpoint/2010/main" val="816508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ckground pattern&#10;&#10;Description automatically generated">
            <a:extLst>
              <a:ext uri="{FF2B5EF4-FFF2-40B4-BE49-F238E27FC236}">
                <a16:creationId xmlns:a16="http://schemas.microsoft.com/office/drawing/2014/main" id="{79A6E1D2-C079-452C-026C-91519A96627A}"/>
              </a:ext>
            </a:extLst>
          </p:cNvPr>
          <p:cNvPicPr>
            <a:picLocks noChangeAspect="1"/>
          </p:cNvPicPr>
          <p:nvPr/>
        </p:nvPicPr>
        <p:blipFill>
          <a:blip r:embed="rId2"/>
          <a:srcRect t="10167" b="1617"/>
          <a:stretch/>
        </p:blipFill>
        <p:spPr>
          <a:xfrm>
            <a:off x="20" y="-106177"/>
            <a:ext cx="12191980" cy="298272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itle 1">
            <a:extLst>
              <a:ext uri="{FF2B5EF4-FFF2-40B4-BE49-F238E27FC236}">
                <a16:creationId xmlns:a16="http://schemas.microsoft.com/office/drawing/2014/main" id="{9916BB5C-9565-9CCE-090D-0B54CE8460D4}"/>
              </a:ext>
            </a:extLst>
          </p:cNvPr>
          <p:cNvSpPr txBox="1">
            <a:spLocks/>
          </p:cNvSpPr>
          <p:nvPr/>
        </p:nvSpPr>
        <p:spPr>
          <a:xfrm>
            <a:off x="1368344" y="1104900"/>
            <a:ext cx="10515600" cy="1325563"/>
          </a:xfrm>
          <a:prstGeom prst="rect">
            <a:avLst/>
          </a:prstGeom>
        </p:spPr>
        <p:txBody>
          <a:bodyPr vert="horz" lIns="91440" tIns="45720" rIns="91440" bIns="45720" rtlCol="0" anchor="ctr">
            <a:normAutofit/>
          </a:bodyPr>
          <a:lstStyle>
            <a:lvl1pPr algn="l" rtl="0" fontAlgn="base">
              <a:lnSpc>
                <a:spcPct val="90000"/>
              </a:lnSpc>
              <a:spcBef>
                <a:spcPct val="0"/>
              </a:spcBef>
              <a:spcAft>
                <a:spcPct val="0"/>
              </a:spcAft>
              <a:defRPr sz="3200" kern="1200">
                <a:solidFill>
                  <a:schemeClr val="bg1"/>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9pPr>
          </a:lstStyle>
          <a:p>
            <a:pPr eaLnBrk="1" hangingPunct="1"/>
            <a:r>
              <a:rPr lang="en-US" sz="3600"/>
              <a:t>Questions?</a:t>
            </a:r>
            <a:endParaRPr lang="en-US" sz="3600" dirty="0"/>
          </a:p>
        </p:txBody>
      </p:sp>
      <p:sp>
        <p:nvSpPr>
          <p:cNvPr id="4" name="TextBox 3">
            <a:extLst>
              <a:ext uri="{FF2B5EF4-FFF2-40B4-BE49-F238E27FC236}">
                <a16:creationId xmlns:a16="http://schemas.microsoft.com/office/drawing/2014/main" id="{01C70B8E-A25C-4C93-9CBE-8A0A2CACF6A6}"/>
              </a:ext>
            </a:extLst>
          </p:cNvPr>
          <p:cNvSpPr txBox="1"/>
          <p:nvPr/>
        </p:nvSpPr>
        <p:spPr>
          <a:xfrm>
            <a:off x="2720893" y="4543425"/>
            <a:ext cx="7899481" cy="1085849"/>
          </a:xfrm>
          <a:prstGeom prst="rect">
            <a:avLst/>
          </a:prstGeom>
        </p:spPr>
        <p:txBody>
          <a:bodyPr vert="horz" lIns="91440" tIns="45720" rIns="91440" bIns="45720" rtlCol="0" anchor="ctr">
            <a:normAutofit/>
          </a:bodyPr>
          <a:lstStyle/>
          <a:p>
            <a:pPr>
              <a:lnSpc>
                <a:spcPct val="90000"/>
              </a:lnSpc>
              <a:spcAft>
                <a:spcPts val="600"/>
              </a:spcAft>
            </a:pPr>
            <a:r>
              <a:rPr lang="en-US" b="1" dirty="0"/>
              <a:t>Jonathan Flannery		James Sagstetter</a:t>
            </a:r>
          </a:p>
          <a:p>
            <a:pPr>
              <a:lnSpc>
                <a:spcPct val="90000"/>
              </a:lnSpc>
              <a:spcAft>
                <a:spcPts val="600"/>
              </a:spcAft>
            </a:pPr>
            <a:r>
              <a:rPr lang="en-US" b="1" dirty="0">
                <a:hlinkClick r:id="rId3"/>
              </a:rPr>
              <a:t>jflannery@aha.org</a:t>
            </a:r>
            <a:r>
              <a:rPr lang="en-US" b="1" dirty="0"/>
              <a:t>		</a:t>
            </a:r>
            <a:r>
              <a:rPr lang="en-US" b="1" dirty="0">
                <a:hlinkClick r:id="rId4"/>
              </a:rPr>
              <a:t>Sagstetter.James@mayo.edu</a:t>
            </a:r>
            <a:endParaRPr lang="en-US" b="1" dirty="0"/>
          </a:p>
          <a:p>
            <a:pPr>
              <a:lnSpc>
                <a:spcPct val="90000"/>
              </a:lnSpc>
              <a:spcAft>
                <a:spcPts val="600"/>
              </a:spcAft>
            </a:pPr>
            <a:r>
              <a:rPr lang="en-US" b="1" dirty="0"/>
              <a:t>501-813-2400			507-216-1960</a:t>
            </a:r>
          </a:p>
        </p:txBody>
      </p:sp>
      <p:pic>
        <p:nvPicPr>
          <p:cNvPr id="5" name="Picture 4">
            <a:extLst>
              <a:ext uri="{FF2B5EF4-FFF2-40B4-BE49-F238E27FC236}">
                <a16:creationId xmlns:a16="http://schemas.microsoft.com/office/drawing/2014/main" id="{28A421EF-6A23-7999-52D9-5B70EB2A4FBD}"/>
              </a:ext>
            </a:extLst>
          </p:cNvPr>
          <p:cNvPicPr>
            <a:picLocks noChangeAspect="1"/>
          </p:cNvPicPr>
          <p:nvPr/>
        </p:nvPicPr>
        <p:blipFill>
          <a:blip r:embed="rId5"/>
          <a:stretch>
            <a:fillRect/>
          </a:stretch>
        </p:blipFill>
        <p:spPr>
          <a:xfrm>
            <a:off x="-1828419" y="6290405"/>
            <a:ext cx="11521440" cy="5675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F65ED4-21BF-47C5-B337-66B1FFC75A5F}"/>
              </a:ext>
            </a:extLst>
          </p:cNvPr>
          <p:cNvSpPr>
            <a:spLocks noGrp="1"/>
          </p:cNvSpPr>
          <p:nvPr>
            <p:ph type="title"/>
          </p:nvPr>
        </p:nvSpPr>
        <p:spPr/>
        <p:txBody>
          <a:bodyPr>
            <a:normAutofit/>
          </a:bodyPr>
          <a:lstStyle/>
          <a:p>
            <a:pPr fontAlgn="auto">
              <a:spcBef>
                <a:spcPts val="1000"/>
              </a:spcBef>
              <a:spcAft>
                <a:spcPts val="0"/>
              </a:spcAft>
              <a:defRPr/>
            </a:pPr>
            <a:r>
              <a:rPr lang="en-US" b="1" kern="100" dirty="0">
                <a:latin typeface="Calibri" panose="020F0502020204030204" pitchFamily="34" charset="0"/>
                <a:ea typeface="Calibri" panose="020F0502020204030204" pitchFamily="34" charset="0"/>
                <a:cs typeface="Times New Roman" panose="02020603050405020304" pitchFamily="18" charset="0"/>
              </a:rPr>
              <a:t>Disclaimers</a:t>
            </a:r>
          </a:p>
        </p:txBody>
      </p:sp>
      <p:sp>
        <p:nvSpPr>
          <p:cNvPr id="4" name="Content Placeholder 3"/>
          <p:cNvSpPr>
            <a:spLocks noGrp="1"/>
          </p:cNvSpPr>
          <p:nvPr>
            <p:ph idx="1"/>
          </p:nvPr>
        </p:nvSpPr>
        <p:spPr>
          <a:xfrm>
            <a:off x="967274" y="1209675"/>
            <a:ext cx="10917936" cy="3019426"/>
          </a:xfrm>
        </p:spPr>
        <p:txBody>
          <a:bodyPr>
            <a:normAutofit/>
          </a:bodyPr>
          <a:lstStyle/>
          <a:p>
            <a:r>
              <a:rPr lang="en-US" b="1" dirty="0"/>
              <a:t>Not speaking on behalf of CMS or any accrediting agencies</a:t>
            </a:r>
          </a:p>
          <a:p>
            <a:r>
              <a:rPr lang="en-US" b="1" dirty="0"/>
              <a:t>Not speaking on behalf of ASHRAE</a:t>
            </a:r>
          </a:p>
          <a:p>
            <a:r>
              <a:rPr lang="en-US" b="1" dirty="0"/>
              <a:t>Recommend you review the specific standard or guideline requirements of your own accrediting agency</a:t>
            </a:r>
          </a:p>
          <a:p>
            <a:r>
              <a:rPr lang="en-US" b="1" dirty="0"/>
              <a:t>Recommend you subscribe to their communications to stay up to date</a:t>
            </a:r>
          </a:p>
          <a:p>
            <a:pPr marL="457200" lvl="1" indent="0">
              <a:buNone/>
            </a:pPr>
            <a:endParaRPr lang="en-US" dirty="0"/>
          </a:p>
        </p:txBody>
      </p:sp>
      <p:sp>
        <p:nvSpPr>
          <p:cNvPr id="5" name="Slide Number Placeholder 4"/>
          <p:cNvSpPr>
            <a:spLocks noGrp="1"/>
          </p:cNvSpPr>
          <p:nvPr>
            <p:ph type="sldNum" sz="quarter" idx="12"/>
          </p:nvPr>
        </p:nvSpPr>
        <p:spPr>
          <a:xfrm>
            <a:off x="9448800" y="648933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059DC29-616C-483E-9776-E91C1948575D}" type="slidenum">
              <a:rPr lang="en-US" smtClean="0"/>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C4CC1A03-A372-0330-0EC9-52C7DFA250EE}"/>
              </a:ext>
            </a:extLst>
          </p:cNvPr>
          <p:cNvPicPr>
            <a:picLocks noChangeAspect="1"/>
          </p:cNvPicPr>
          <p:nvPr/>
        </p:nvPicPr>
        <p:blipFill>
          <a:blip r:embed="rId3"/>
          <a:stretch>
            <a:fillRect/>
          </a:stretch>
        </p:blipFill>
        <p:spPr>
          <a:xfrm>
            <a:off x="676656" y="6292369"/>
            <a:ext cx="11521440" cy="601351"/>
          </a:xfrm>
          <a:prstGeom prst="rect">
            <a:avLst/>
          </a:prstGeom>
        </p:spPr>
      </p:pic>
    </p:spTree>
    <p:extLst>
      <p:ext uri="{BB962C8B-B14F-4D97-AF65-F5344CB8AC3E}">
        <p14:creationId xmlns:p14="http://schemas.microsoft.com/office/powerpoint/2010/main" val="381517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77521-89B8-F6B8-A6A0-D298DF9F7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BDDCA-7AB3-DB3F-A310-9652C791E6FB}"/>
              </a:ext>
            </a:extLst>
          </p:cNvPr>
          <p:cNvSpPr>
            <a:spLocks noGrp="1"/>
          </p:cNvSpPr>
          <p:nvPr>
            <p:ph type="title"/>
          </p:nvPr>
        </p:nvSpPr>
        <p:spPr/>
        <p:txBody>
          <a:bodyPr/>
          <a:lstStyle/>
          <a:p>
            <a:r>
              <a:rPr lang="en-US" b="1" kern="100">
                <a:latin typeface="Calibri" panose="020F0502020204030204" pitchFamily="34" charset="0"/>
                <a:ea typeface="Calibri" panose="020F0502020204030204" pitchFamily="34" charset="0"/>
                <a:cs typeface="Times New Roman" panose="02020603050405020304" pitchFamily="18" charset="0"/>
              </a:rPr>
              <a:t>Introduction to Safety Risk Assessment</a:t>
            </a:r>
            <a:endParaRPr lang="en-US"/>
          </a:p>
        </p:txBody>
      </p:sp>
      <p:sp>
        <p:nvSpPr>
          <p:cNvPr id="4" name="Content Placeholder 3">
            <a:extLst>
              <a:ext uri="{FF2B5EF4-FFF2-40B4-BE49-F238E27FC236}">
                <a16:creationId xmlns:a16="http://schemas.microsoft.com/office/drawing/2014/main" id="{75B4ECF3-B0D6-7A29-DB06-1F6541C1309F}"/>
              </a:ext>
            </a:extLst>
          </p:cNvPr>
          <p:cNvSpPr>
            <a:spLocks noGrp="1"/>
          </p:cNvSpPr>
          <p:nvPr>
            <p:ph idx="1"/>
          </p:nvPr>
        </p:nvSpPr>
        <p:spPr>
          <a:xfrm>
            <a:off x="974727" y="1123951"/>
            <a:ext cx="8067345" cy="5447179"/>
          </a:xfrm>
        </p:spPr>
        <p:txBody>
          <a:bodyPr/>
          <a:lstStyle/>
          <a:p>
            <a:pPr marL="342900" indent="-342900">
              <a:lnSpc>
                <a:spcPct val="107000"/>
              </a:lnSpc>
              <a:spcAft>
                <a:spcPts val="800"/>
              </a:spcAft>
              <a:buClr>
                <a:schemeClr val="tx2"/>
              </a:buClr>
              <a:buSzPct val="100000"/>
              <a:buFont typeface="Symbol" panose="05050102010706020507" pitchFamily="18" charset="2"/>
              <a:buChar char=""/>
              <a:tabLst>
                <a:tab pos="457200" algn="l"/>
              </a:tabLst>
            </a:pPr>
            <a:r>
              <a:rPr lang="en-US" b="1" kern="100">
                <a:latin typeface="Calibri" panose="020F0502020204030204" pitchFamily="34" charset="0"/>
                <a:ea typeface="Calibri" panose="020F0502020204030204" pitchFamily="34" charset="0"/>
                <a:cs typeface="Times New Roman" panose="02020603050405020304" pitchFamily="18" charset="0"/>
              </a:rPr>
              <a:t>What is a Safety Risk Assessment?</a:t>
            </a:r>
            <a:endParaRPr lang="en-US" kern="1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kern="100">
                <a:effectLst/>
                <a:latin typeface="Calibri" panose="020F0502020204030204" pitchFamily="34" charset="0"/>
                <a:ea typeface="Calibri" panose="020F0502020204030204" pitchFamily="34" charset="0"/>
                <a:cs typeface="Times New Roman" panose="02020603050405020304" pitchFamily="18" charset="0"/>
              </a:rPr>
              <a:t>Process of identifying, evaluating, and controlling risks</a:t>
            </a:r>
          </a:p>
          <a:p>
            <a:pPr marL="742950" lvl="1" indent="-285750">
              <a:lnSpc>
                <a:spcPct val="107000"/>
              </a:lnSpc>
              <a:spcAft>
                <a:spcPts val="800"/>
              </a:spcAft>
              <a:buSzPts val="1000"/>
              <a:buFont typeface="Courier New" panose="02070309020205020404" pitchFamily="49" charset="0"/>
              <a:buChar char="o"/>
              <a:tabLst>
                <a:tab pos="914400" algn="l"/>
              </a:tabLst>
            </a:pPr>
            <a:r>
              <a:rPr lang="en-US" kern="100">
                <a:effectLst/>
                <a:latin typeface="Calibri" panose="020F0502020204030204" pitchFamily="34" charset="0"/>
                <a:ea typeface="Calibri" panose="020F0502020204030204" pitchFamily="34" charset="0"/>
                <a:cs typeface="Times New Roman" panose="02020603050405020304" pitchFamily="18" charset="0"/>
              </a:rPr>
              <a:t>Proactively minimizes the likelihood and severity of</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a:effectLst/>
                <a:latin typeface="Calibri" panose="020F0502020204030204" pitchFamily="34" charset="0"/>
                <a:ea typeface="Calibri" panose="020F0502020204030204" pitchFamily="34" charset="0"/>
                <a:cs typeface="Times New Roman" panose="02020603050405020304" pitchFamily="18" charset="0"/>
              </a:rPr>
              <a:t>Accidents</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a:latin typeface="Calibri" panose="020F0502020204030204" pitchFamily="34" charset="0"/>
                <a:ea typeface="Calibri" panose="020F0502020204030204" pitchFamily="34" charset="0"/>
                <a:cs typeface="Times New Roman" panose="02020603050405020304" pitchFamily="18" charset="0"/>
              </a:rPr>
              <a:t>I</a:t>
            </a:r>
            <a:r>
              <a:rPr lang="en-US" kern="100">
                <a:effectLst/>
                <a:latin typeface="Calibri" panose="020F0502020204030204" pitchFamily="34" charset="0"/>
                <a:ea typeface="Calibri" panose="020F0502020204030204" pitchFamily="34" charset="0"/>
                <a:cs typeface="Times New Roman" panose="02020603050405020304" pitchFamily="18" charset="0"/>
              </a:rPr>
              <a:t>njuries</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a:latin typeface="Calibri" panose="020F0502020204030204" pitchFamily="34" charset="0"/>
                <a:ea typeface="Calibri" panose="020F0502020204030204" pitchFamily="34" charset="0"/>
                <a:cs typeface="Times New Roman" panose="02020603050405020304" pitchFamily="18" charset="0"/>
              </a:rPr>
              <a:t>I</a:t>
            </a:r>
            <a:r>
              <a:rPr lang="en-US" kern="100">
                <a:effectLst/>
                <a:latin typeface="Calibri" panose="020F0502020204030204" pitchFamily="34" charset="0"/>
                <a:ea typeface="Calibri" panose="020F0502020204030204" pitchFamily="34" charset="0"/>
                <a:cs typeface="Times New Roman" panose="02020603050405020304" pitchFamily="18" charset="0"/>
              </a:rPr>
              <a:t>llnesses</a:t>
            </a:r>
          </a:p>
          <a:p>
            <a:pPr marL="742950" lvl="1" indent="-285750">
              <a:lnSpc>
                <a:spcPct val="107000"/>
              </a:lnSpc>
              <a:spcAft>
                <a:spcPts val="800"/>
              </a:spcAft>
              <a:buSzPts val="1000"/>
              <a:buFont typeface="Courier New" panose="02070309020205020404" pitchFamily="49" charset="0"/>
              <a:buChar char="o"/>
              <a:tabLst>
                <a:tab pos="914400" algn="l"/>
              </a:tabLst>
            </a:pPr>
            <a:r>
              <a:rPr lang="en-US" kern="100">
                <a:latin typeface="Calibri" panose="020F0502020204030204" pitchFamily="34" charset="0"/>
                <a:ea typeface="Calibri" panose="020F0502020204030204" pitchFamily="34" charset="0"/>
                <a:cs typeface="Times New Roman" panose="02020603050405020304" pitchFamily="18" charset="0"/>
              </a:rPr>
              <a:t>B</a:t>
            </a:r>
            <a:r>
              <a:rPr lang="en-US" kern="100">
                <a:effectLst/>
                <a:latin typeface="Calibri" panose="020F0502020204030204" pitchFamily="34" charset="0"/>
                <a:ea typeface="Calibri" panose="020F0502020204030204" pitchFamily="34" charset="0"/>
                <a:cs typeface="Times New Roman" panose="02020603050405020304" pitchFamily="18" charset="0"/>
              </a:rPr>
              <a:t>y</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a:latin typeface="Calibri" panose="020F0502020204030204" pitchFamily="34" charset="0"/>
                <a:ea typeface="Calibri" panose="020F0502020204030204" pitchFamily="34" charset="0"/>
                <a:cs typeface="Times New Roman" panose="02020603050405020304" pitchFamily="18" charset="0"/>
              </a:rPr>
              <a:t>Establishing hierarchy of priorities</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a:effectLst/>
                <a:latin typeface="Calibri" panose="020F0502020204030204" pitchFamily="34" charset="0"/>
                <a:ea typeface="Calibri" panose="020F0502020204030204" pitchFamily="34" charset="0"/>
                <a:cs typeface="Times New Roman" panose="02020603050405020304" pitchFamily="18" charset="0"/>
              </a:rPr>
              <a:t>Implementing appropriate mitigation strategies</a:t>
            </a:r>
          </a:p>
        </p:txBody>
      </p:sp>
      <p:pic>
        <p:nvPicPr>
          <p:cNvPr id="12" name="Picture 11">
            <a:extLst>
              <a:ext uri="{FF2B5EF4-FFF2-40B4-BE49-F238E27FC236}">
                <a16:creationId xmlns:a16="http://schemas.microsoft.com/office/drawing/2014/main" id="{2F89C0E5-7CE9-3C47-09D6-A9627DF15BB1}"/>
              </a:ext>
            </a:extLst>
          </p:cNvPr>
          <p:cNvPicPr>
            <a:picLocks noChangeAspect="1"/>
          </p:cNvPicPr>
          <p:nvPr/>
        </p:nvPicPr>
        <p:blipFill>
          <a:blip r:embed="rId3"/>
          <a:stretch>
            <a:fillRect/>
          </a:stretch>
        </p:blipFill>
        <p:spPr>
          <a:xfrm>
            <a:off x="676656" y="6292369"/>
            <a:ext cx="11521440" cy="601351"/>
          </a:xfrm>
          <a:prstGeom prst="rect">
            <a:avLst/>
          </a:prstGeom>
        </p:spPr>
      </p:pic>
    </p:spTree>
    <p:extLst>
      <p:ext uri="{BB962C8B-B14F-4D97-AF65-F5344CB8AC3E}">
        <p14:creationId xmlns:p14="http://schemas.microsoft.com/office/powerpoint/2010/main" val="351771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6C115-333C-BE7B-2C9B-68B4A9D71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6041D0-F6A6-4B08-E93D-572871480BB4}"/>
              </a:ext>
            </a:extLst>
          </p:cNvPr>
          <p:cNvSpPr>
            <a:spLocks noGrp="1"/>
          </p:cNvSpPr>
          <p:nvPr>
            <p:ph type="title"/>
          </p:nvPr>
        </p:nvSpPr>
        <p:spPr/>
        <p:txBody>
          <a:bodyPr/>
          <a:lstStyle/>
          <a:p>
            <a:r>
              <a:rPr lang="en-US" b="1" kern="100" dirty="0">
                <a:latin typeface="Calibri" panose="020F0502020204030204" pitchFamily="34" charset="0"/>
                <a:ea typeface="Calibri" panose="020F0502020204030204" pitchFamily="34" charset="0"/>
                <a:cs typeface="Times New Roman" panose="02020603050405020304" pitchFamily="18" charset="0"/>
              </a:rPr>
              <a:t>Introduction to Safety Risk Assessment</a:t>
            </a:r>
            <a:endParaRPr lang="en-US" dirty="0"/>
          </a:p>
        </p:txBody>
      </p:sp>
      <p:sp>
        <p:nvSpPr>
          <p:cNvPr id="4" name="Content Placeholder 3">
            <a:extLst>
              <a:ext uri="{FF2B5EF4-FFF2-40B4-BE49-F238E27FC236}">
                <a16:creationId xmlns:a16="http://schemas.microsoft.com/office/drawing/2014/main" id="{6F2ED8B2-B22E-5D52-7767-0BB4BD7B7F59}"/>
              </a:ext>
            </a:extLst>
          </p:cNvPr>
          <p:cNvSpPr>
            <a:spLocks noGrp="1"/>
          </p:cNvSpPr>
          <p:nvPr>
            <p:ph idx="1"/>
          </p:nvPr>
        </p:nvSpPr>
        <p:spPr>
          <a:xfrm>
            <a:off x="974726" y="1123951"/>
            <a:ext cx="7843058" cy="5447179"/>
          </a:xfrm>
        </p:spPr>
        <p:txBody>
          <a:bodyPr/>
          <a:lstStyle/>
          <a:p>
            <a:pPr marL="342900" indent="-342900">
              <a:lnSpc>
                <a:spcPct val="107000"/>
              </a:lnSpc>
              <a:spcAft>
                <a:spcPts val="800"/>
              </a:spcAft>
              <a:buClr>
                <a:schemeClr val="tx2"/>
              </a:buClr>
              <a:buSzPct val="100000"/>
              <a:buFont typeface="Symbol" panose="05050102010706020507" pitchFamily="18" charset="2"/>
              <a:buChar char=""/>
              <a:tabLst>
                <a:tab pos="457200" algn="l"/>
              </a:tabLst>
            </a:pPr>
            <a:r>
              <a:rPr lang="en-US" b="1" kern="100">
                <a:latin typeface="Calibri" panose="020F0502020204030204" pitchFamily="34" charset="0"/>
                <a:ea typeface="Calibri" panose="020F0502020204030204" pitchFamily="34" charset="0"/>
                <a:cs typeface="Times New Roman" panose="02020603050405020304" pitchFamily="18" charset="0"/>
              </a:rPr>
              <a:t>Importance of Safety Risk Assessment</a:t>
            </a:r>
            <a:endParaRPr lang="en-US" kern="1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kern="100">
                <a:effectLst/>
                <a:latin typeface="Calibri" panose="020F0502020204030204" pitchFamily="34" charset="0"/>
                <a:ea typeface="Calibri" panose="020F0502020204030204" pitchFamily="34" charset="0"/>
                <a:cs typeface="Times New Roman" panose="02020603050405020304" pitchFamily="18" charset="0"/>
              </a:rPr>
              <a:t>Helps establish a healthy </a:t>
            </a:r>
            <a:r>
              <a:rPr lang="en-US" kern="100">
                <a:latin typeface="Calibri" panose="020F0502020204030204" pitchFamily="34" charset="0"/>
                <a:ea typeface="Calibri" panose="020F0502020204030204" pitchFamily="34" charset="0"/>
                <a:cs typeface="Times New Roman" panose="02020603050405020304" pitchFamily="18" charset="0"/>
              </a:rPr>
              <a:t>physical e</a:t>
            </a:r>
            <a:r>
              <a:rPr lang="en-US" kern="100">
                <a:effectLst/>
                <a:latin typeface="Calibri" panose="020F0502020204030204" pitchFamily="34" charset="0"/>
                <a:ea typeface="Calibri" panose="020F0502020204030204" pitchFamily="34" charset="0"/>
                <a:cs typeface="Times New Roman" panose="02020603050405020304" pitchFamily="18" charset="0"/>
              </a:rPr>
              <a:t>nvironment</a:t>
            </a:r>
          </a:p>
          <a:p>
            <a:pPr marL="742950" lvl="1" indent="-285750">
              <a:lnSpc>
                <a:spcPct val="107000"/>
              </a:lnSpc>
              <a:spcAft>
                <a:spcPts val="800"/>
              </a:spcAft>
              <a:buSzPts val="1000"/>
              <a:buFont typeface="Courier New" panose="02070309020205020404" pitchFamily="49" charset="0"/>
              <a:buChar char="o"/>
              <a:tabLst>
                <a:tab pos="914400" algn="l"/>
              </a:tabLst>
            </a:pPr>
            <a:r>
              <a:rPr lang="en-US" kern="100">
                <a:effectLst/>
                <a:latin typeface="Calibri" panose="020F0502020204030204" pitchFamily="34" charset="0"/>
                <a:ea typeface="Calibri" panose="020F0502020204030204" pitchFamily="34" charset="0"/>
                <a:cs typeface="Times New Roman" panose="02020603050405020304" pitchFamily="18" charset="0"/>
              </a:rPr>
              <a:t>Promotes a culture of safety</a:t>
            </a:r>
          </a:p>
          <a:p>
            <a:pPr marL="742950" lvl="1" indent="-285750">
              <a:lnSpc>
                <a:spcPct val="107000"/>
              </a:lnSpc>
              <a:spcAft>
                <a:spcPts val="800"/>
              </a:spcAft>
              <a:buSzPts val="1000"/>
              <a:buFont typeface="Courier New" panose="02070309020205020404" pitchFamily="49" charset="0"/>
              <a:buChar char="o"/>
              <a:tabLst>
                <a:tab pos="914400" algn="l"/>
              </a:tabLst>
            </a:pPr>
            <a:r>
              <a:rPr lang="en-US" kern="100">
                <a:effectLst/>
                <a:latin typeface="Calibri" panose="020F0502020204030204" pitchFamily="34" charset="0"/>
                <a:ea typeface="Calibri" panose="020F0502020204030204" pitchFamily="34" charset="0"/>
                <a:cs typeface="Times New Roman" panose="02020603050405020304" pitchFamily="18" charset="0"/>
              </a:rPr>
              <a:t>Helps comply with legal requirements and regulations</a:t>
            </a:r>
          </a:p>
          <a:p>
            <a:pPr marL="742950" lvl="1" indent="-285750">
              <a:lnSpc>
                <a:spcPct val="107000"/>
              </a:lnSpc>
              <a:spcAft>
                <a:spcPts val="800"/>
              </a:spcAft>
              <a:buSzPts val="1000"/>
              <a:buFont typeface="Courier New" panose="02070309020205020404" pitchFamily="49" charset="0"/>
              <a:buChar char="o"/>
              <a:tabLst>
                <a:tab pos="914400" algn="l"/>
              </a:tabLst>
            </a:pPr>
            <a:r>
              <a:rPr lang="en-US" kern="100">
                <a:effectLst/>
                <a:latin typeface="Calibri" panose="020F0502020204030204" pitchFamily="34" charset="0"/>
                <a:ea typeface="Calibri" panose="020F0502020204030204" pitchFamily="34" charset="0"/>
                <a:cs typeface="Times New Roman" panose="02020603050405020304" pitchFamily="18" charset="0"/>
              </a:rPr>
              <a:t>Reduces operational costs by preventing incidents</a:t>
            </a:r>
          </a:p>
        </p:txBody>
      </p:sp>
      <p:pic>
        <p:nvPicPr>
          <p:cNvPr id="6" name="Picture 5">
            <a:extLst>
              <a:ext uri="{FF2B5EF4-FFF2-40B4-BE49-F238E27FC236}">
                <a16:creationId xmlns:a16="http://schemas.microsoft.com/office/drawing/2014/main" id="{73A12F64-52C9-3E73-5CA6-3A50AE70EEB5}"/>
              </a:ext>
            </a:extLst>
          </p:cNvPr>
          <p:cNvPicPr>
            <a:picLocks noChangeAspect="1"/>
          </p:cNvPicPr>
          <p:nvPr/>
        </p:nvPicPr>
        <p:blipFill>
          <a:blip r:embed="rId3"/>
          <a:stretch>
            <a:fillRect/>
          </a:stretch>
        </p:blipFill>
        <p:spPr>
          <a:xfrm>
            <a:off x="685800" y="6291072"/>
            <a:ext cx="11521440" cy="601351"/>
          </a:xfrm>
          <a:prstGeom prst="rect">
            <a:avLst/>
          </a:prstGeom>
        </p:spPr>
      </p:pic>
    </p:spTree>
    <p:extLst>
      <p:ext uri="{BB962C8B-B14F-4D97-AF65-F5344CB8AC3E}">
        <p14:creationId xmlns:p14="http://schemas.microsoft.com/office/powerpoint/2010/main" val="252050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B99CE-3D61-7DB2-9A12-4D07BB195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C26DA-5069-74AF-1DC4-9EDE332AB4C4}"/>
              </a:ext>
            </a:extLst>
          </p:cNvPr>
          <p:cNvSpPr>
            <a:spLocks noGrp="1"/>
          </p:cNvSpPr>
          <p:nvPr>
            <p:ph type="title"/>
          </p:nvPr>
        </p:nvSpPr>
        <p:spPr>
          <a:xfrm>
            <a:off x="276224" y="0"/>
            <a:ext cx="409575" cy="6858000"/>
          </a:xfrm>
        </p:spPr>
        <p:txBody>
          <a:bodyPr>
            <a:normAutofit fontScale="90000"/>
          </a:bodyPr>
          <a:lstStyle/>
          <a:p>
            <a:r>
              <a:rPr lang="en-US" sz="3600" b="1" kern="100" dirty="0">
                <a:latin typeface="Calibri" panose="020F0502020204030204" pitchFamily="34" charset="0"/>
                <a:ea typeface="Calibri" panose="020F0502020204030204" pitchFamily="34" charset="0"/>
                <a:cs typeface="Times New Roman" panose="02020603050405020304" pitchFamily="18" charset="0"/>
              </a:rPr>
              <a:t>Why do a safety risk assessment?</a:t>
            </a:r>
          </a:p>
          <a:p>
            <a:endParaRPr lang="en-US" kern="100" dirty="0">
              <a:latin typeface="Calibri"/>
              <a:ea typeface="Calibri"/>
              <a:cs typeface="Times New Roman"/>
            </a:endParaRPr>
          </a:p>
        </p:txBody>
      </p:sp>
      <p:sp>
        <p:nvSpPr>
          <p:cNvPr id="4" name="Content Placeholder 3">
            <a:extLst>
              <a:ext uri="{FF2B5EF4-FFF2-40B4-BE49-F238E27FC236}">
                <a16:creationId xmlns:a16="http://schemas.microsoft.com/office/drawing/2014/main" id="{BE0C65AA-18C3-2EE7-5CDC-5B6DA85839CB}"/>
              </a:ext>
            </a:extLst>
          </p:cNvPr>
          <p:cNvSpPr>
            <a:spLocks noGrp="1"/>
          </p:cNvSpPr>
          <p:nvPr>
            <p:ph idx="1"/>
          </p:nvPr>
        </p:nvSpPr>
        <p:spPr>
          <a:xfrm>
            <a:off x="974726" y="1123951"/>
            <a:ext cx="10381568" cy="2749235"/>
          </a:xfrm>
        </p:spPr>
        <p:txBody>
          <a:bodyPr vert="horz" wrap="square" lIns="0" tIns="0" rIns="0" bIns="45724" numCol="1" rtlCol="0" anchor="t" anchorCtr="0" compatLnSpc="1">
            <a:prstTxWarp prst="textNoShape">
              <a:avLst/>
            </a:prstTxWarp>
            <a:noAutofit/>
          </a:bodyPr>
          <a:lstStyle/>
          <a:p>
            <a:pPr>
              <a:lnSpc>
                <a:spcPct val="107000"/>
              </a:lnSpc>
              <a:spcAft>
                <a:spcPts val="800"/>
              </a:spcAft>
              <a:buSzPct val="100000"/>
              <a:tabLst>
                <a:tab pos="457200" algn="l"/>
              </a:tabLst>
            </a:pPr>
            <a:r>
              <a:rPr lang="en-US" b="1" kern="100" dirty="0">
                <a:latin typeface="Calibri"/>
                <a:ea typeface="Calibri"/>
                <a:cs typeface="Times New Roman"/>
              </a:rPr>
              <a:t>CMS CoP § 482.41 Condition of Participation: Physical Environment</a:t>
            </a:r>
            <a:endParaRPr lang="en-US" dirty="0"/>
          </a:p>
          <a:p>
            <a:pPr marL="742950" lvl="1" indent="-342900">
              <a:lnSpc>
                <a:spcPct val="107000"/>
              </a:lnSpc>
              <a:spcAft>
                <a:spcPts val="800"/>
              </a:spcAft>
              <a:buSzPct val="100000"/>
              <a:tabLst>
                <a:tab pos="914400" algn="l"/>
              </a:tabLst>
            </a:pPr>
            <a:r>
              <a:rPr lang="en-US" kern="100" dirty="0">
                <a:latin typeface="Calibri"/>
                <a:ea typeface="Calibri"/>
                <a:cs typeface="Calibri"/>
              </a:rPr>
              <a:t>The hospital must be constructed, arranged, and maintained to ensure the safety of the patient, and to provide facilities for diagnosis and treatment and for special hospital services appropriate to the needs of the community</a:t>
            </a:r>
            <a:endParaRPr lang="en-US" sz="2800" b="1" kern="100" dirty="0">
              <a:latin typeface="Calibri"/>
              <a:ea typeface="Calibri"/>
              <a:cs typeface="Times New Roman"/>
            </a:endParaRPr>
          </a:p>
          <a:p>
            <a:pPr marL="742950" lvl="1" indent="-342900">
              <a:lnSpc>
                <a:spcPct val="107000"/>
              </a:lnSpc>
              <a:spcAft>
                <a:spcPts val="800"/>
              </a:spcAft>
              <a:buSzPct val="100000"/>
              <a:tabLst>
                <a:tab pos="914400" algn="l"/>
              </a:tabLst>
            </a:pPr>
            <a:endParaRPr lang="en-US" kern="100" dirty="0">
              <a:latin typeface="Calibri"/>
              <a:ea typeface="Calibri"/>
              <a:cs typeface="Calibri"/>
            </a:endParaRPr>
          </a:p>
          <a:p>
            <a:pPr>
              <a:lnSpc>
                <a:spcPct val="107000"/>
              </a:lnSpc>
              <a:spcAft>
                <a:spcPts val="800"/>
              </a:spcAft>
              <a:buSzPct val="100000"/>
              <a:tabLst>
                <a:tab pos="914400" algn="l"/>
              </a:tabLst>
            </a:pPr>
            <a:r>
              <a:rPr lang="en-US" b="1" kern="100" dirty="0">
                <a:latin typeface="Calibri"/>
                <a:ea typeface="Calibri"/>
                <a:cs typeface="Calibri"/>
              </a:rPr>
              <a:t>Paragraph (c) Standard: Building Safety</a:t>
            </a:r>
            <a:endParaRPr lang="en-US" b="1" kern="100" dirty="0">
              <a:latin typeface="Calibri"/>
              <a:ea typeface="Calibri"/>
              <a:cs typeface="Times New Roman"/>
            </a:endParaRPr>
          </a:p>
          <a:p>
            <a:pPr marL="857250" lvl="1" indent="-457200">
              <a:lnSpc>
                <a:spcPct val="107000"/>
              </a:lnSpc>
              <a:spcAft>
                <a:spcPts val="800"/>
              </a:spcAft>
              <a:buSzPct val="100000"/>
              <a:tabLst>
                <a:tab pos="914400" algn="l"/>
              </a:tabLst>
            </a:pPr>
            <a:r>
              <a:rPr lang="en-US" sz="2800" b="1" kern="100" dirty="0">
                <a:latin typeface="Calibri"/>
                <a:ea typeface="Calibri"/>
                <a:cs typeface="Calibri"/>
              </a:rPr>
              <a:t> </a:t>
            </a:r>
            <a:r>
              <a:rPr lang="en-US" kern="100" dirty="0">
                <a:latin typeface="Calibri"/>
                <a:ea typeface="Calibri"/>
                <a:cs typeface="Calibri"/>
              </a:rPr>
              <a:t>The hospital must meet the applicable provisions and must proceed in accordance with the 2012 Health Care Facilities Code - NFPA 99</a:t>
            </a:r>
            <a:endParaRPr lang="en-US" sz="2800" b="1" kern="100" dirty="0">
              <a:latin typeface="Calibri"/>
              <a:ea typeface="Calibri"/>
              <a:cs typeface="Calibri"/>
            </a:endParaRPr>
          </a:p>
        </p:txBody>
      </p:sp>
      <p:pic>
        <p:nvPicPr>
          <p:cNvPr id="12" name="Picture 11">
            <a:extLst>
              <a:ext uri="{FF2B5EF4-FFF2-40B4-BE49-F238E27FC236}">
                <a16:creationId xmlns:a16="http://schemas.microsoft.com/office/drawing/2014/main" id="{E4873B16-3BC5-6B78-ECFA-0F159E1B1994}"/>
              </a:ext>
            </a:extLst>
          </p:cNvPr>
          <p:cNvPicPr>
            <a:picLocks noChangeAspect="1"/>
          </p:cNvPicPr>
          <p:nvPr/>
        </p:nvPicPr>
        <p:blipFill>
          <a:blip r:embed="rId3"/>
          <a:stretch>
            <a:fillRect/>
          </a:stretch>
        </p:blipFill>
        <p:spPr>
          <a:xfrm>
            <a:off x="676656" y="6292369"/>
            <a:ext cx="11504614" cy="600473"/>
          </a:xfrm>
          <a:prstGeom prst="rect">
            <a:avLst/>
          </a:prstGeom>
        </p:spPr>
      </p:pic>
    </p:spTree>
    <p:extLst>
      <p:ext uri="{BB962C8B-B14F-4D97-AF65-F5344CB8AC3E}">
        <p14:creationId xmlns:p14="http://schemas.microsoft.com/office/powerpoint/2010/main" val="281020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34325-A9A3-1CA5-C8FC-C381617C941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C4C651-1503-3F91-50BB-860B28832FE0}"/>
              </a:ext>
            </a:extLst>
          </p:cNvPr>
          <p:cNvSpPr>
            <a:spLocks noGrp="1"/>
          </p:cNvSpPr>
          <p:nvPr>
            <p:ph idx="4294967295"/>
          </p:nvPr>
        </p:nvSpPr>
        <p:spPr>
          <a:xfrm>
            <a:off x="1204975" y="422828"/>
            <a:ext cx="10464800" cy="5446713"/>
          </a:xfrm>
        </p:spPr>
        <p:txBody>
          <a:bodyPr/>
          <a:lstStyle/>
          <a:p>
            <a:pPr marL="342900" indent="-342900">
              <a:lnSpc>
                <a:spcPct val="107000"/>
              </a:lnSpc>
              <a:spcAft>
                <a:spcPts val="800"/>
              </a:spcAft>
              <a:buClr>
                <a:schemeClr val="tx2"/>
              </a:buClr>
              <a:buSzPct val="100000"/>
              <a:buFont typeface="Symbol" panose="05050102010706020507" pitchFamily="18" charset="2"/>
              <a:buChar char=""/>
              <a:tabLst>
                <a:tab pos="457200" algn="l"/>
              </a:tabLst>
            </a:pPr>
            <a:r>
              <a:rPr lang="en-US" b="1" kern="100" dirty="0">
                <a:latin typeface="Calibri" panose="020F0502020204030204" pitchFamily="34" charset="0"/>
                <a:ea typeface="Calibri" panose="020F0502020204030204" pitchFamily="34" charset="0"/>
                <a:cs typeface="Times New Roman" panose="02020603050405020304" pitchFamily="18" charset="0"/>
              </a:rPr>
              <a:t>NFPA 99, Health Care Facilities Code Chapter 4</a:t>
            </a:r>
          </a:p>
          <a:p>
            <a:pPr marL="742950" lvl="1"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Section 4.1 – All activities, systems or equipment shall be designed to meet Category 1 through 4</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Category 1 - Likely to cause major injury or death</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Category 2 – Likely to cause minor injury</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Category 3 – Likely not to cause injury but can cause discomfort</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Category 4 – No impact</a:t>
            </a:r>
          </a:p>
          <a:p>
            <a:pPr marL="914400" lvl="2" indent="0">
              <a:lnSpc>
                <a:spcPct val="107000"/>
              </a:lnSpc>
              <a:spcAft>
                <a:spcPts val="800"/>
              </a:spcAft>
              <a:buSzPts val="1000"/>
              <a:buNone/>
              <a:tabLst>
                <a:tab pos="914400" algn="l"/>
              </a:tabLst>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Section 4.2.1.1 – Governing body shall conduct documented risk assessments and determine risk categories</a:t>
            </a:r>
          </a:p>
          <a:p>
            <a:pPr marL="742950" lvl="1" indent="-285750">
              <a:lnSpc>
                <a:spcPct val="107000"/>
              </a:lnSpc>
              <a:spcAft>
                <a:spcPts val="800"/>
              </a:spcAft>
              <a:buSzPts val="1000"/>
              <a:buFont typeface="Courier New" panose="02070309020205020404" pitchFamily="49" charset="0"/>
              <a:buChar char="o"/>
              <a:tabLst>
                <a:tab pos="914400" algn="l"/>
              </a:tabLst>
            </a:pP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6C19FCD-6578-B1E9-00F8-ECC1FE5AD2FF}"/>
              </a:ext>
            </a:extLst>
          </p:cNvPr>
          <p:cNvPicPr>
            <a:picLocks noChangeAspect="1"/>
          </p:cNvPicPr>
          <p:nvPr/>
        </p:nvPicPr>
        <p:blipFill>
          <a:blip r:embed="rId3"/>
          <a:stretch>
            <a:fillRect/>
          </a:stretch>
        </p:blipFill>
        <p:spPr>
          <a:xfrm>
            <a:off x="676655" y="6292369"/>
            <a:ext cx="11521440" cy="601577"/>
          </a:xfrm>
          <a:prstGeom prst="rect">
            <a:avLst/>
          </a:prstGeom>
        </p:spPr>
      </p:pic>
      <p:sp>
        <p:nvSpPr>
          <p:cNvPr id="8" name="Title 1">
            <a:extLst>
              <a:ext uri="{FF2B5EF4-FFF2-40B4-BE49-F238E27FC236}">
                <a16:creationId xmlns:a16="http://schemas.microsoft.com/office/drawing/2014/main" id="{BA74D57E-31C7-A795-4748-B78620404894}"/>
              </a:ext>
            </a:extLst>
          </p:cNvPr>
          <p:cNvSpPr>
            <a:spLocks noGrp="1"/>
          </p:cNvSpPr>
          <p:nvPr>
            <p:ph type="title"/>
          </p:nvPr>
        </p:nvSpPr>
        <p:spPr>
          <a:xfrm>
            <a:off x="276224" y="0"/>
            <a:ext cx="409575" cy="6858000"/>
          </a:xfrm>
        </p:spPr>
        <p:txBody>
          <a:bodyPr>
            <a:normAutofit fontScale="90000"/>
          </a:bodyPr>
          <a:lstStyle/>
          <a:p>
            <a:r>
              <a:rPr lang="en-US" sz="3600" b="1" kern="100" dirty="0">
                <a:latin typeface="Calibri" panose="020F0502020204030204" pitchFamily="34" charset="0"/>
                <a:ea typeface="Calibri" panose="020F0502020204030204" pitchFamily="34" charset="0"/>
                <a:cs typeface="Times New Roman" panose="02020603050405020304" pitchFamily="18" charset="0"/>
              </a:rPr>
              <a:t>Why do a safety risk assessment?</a:t>
            </a:r>
          </a:p>
          <a:p>
            <a:endParaRPr lang="en-US" kern="100" dirty="0">
              <a:latin typeface="Calibri"/>
              <a:ea typeface="Calibri"/>
              <a:cs typeface="Times New Roman"/>
            </a:endParaRPr>
          </a:p>
        </p:txBody>
      </p:sp>
    </p:spTree>
    <p:extLst>
      <p:ext uri="{BB962C8B-B14F-4D97-AF65-F5344CB8AC3E}">
        <p14:creationId xmlns:p14="http://schemas.microsoft.com/office/powerpoint/2010/main" val="3950533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B04F5-CEF7-7665-A935-BC1933F321E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4EC569-055E-3E45-23AC-07C59386220D}"/>
              </a:ext>
            </a:extLst>
          </p:cNvPr>
          <p:cNvSpPr>
            <a:spLocks noGrp="1"/>
          </p:cNvSpPr>
          <p:nvPr>
            <p:ph idx="4294967295"/>
          </p:nvPr>
        </p:nvSpPr>
        <p:spPr>
          <a:xfrm>
            <a:off x="1082675" y="1123950"/>
            <a:ext cx="11109325" cy="5446713"/>
          </a:xfrm>
        </p:spPr>
        <p:txBody>
          <a:bodyPr/>
          <a:lstStyle/>
          <a:p>
            <a:pPr marL="342900" indent="-342900">
              <a:lnSpc>
                <a:spcPct val="107000"/>
              </a:lnSpc>
              <a:spcAft>
                <a:spcPts val="800"/>
              </a:spcAft>
              <a:buClr>
                <a:schemeClr val="tx2"/>
              </a:buClr>
              <a:buSzPct val="100000"/>
              <a:buFont typeface="Symbol" panose="05050102010706020507" pitchFamily="18" charset="2"/>
              <a:buChar char=""/>
              <a:tabLst>
                <a:tab pos="457200" algn="l"/>
              </a:tabLst>
            </a:pPr>
            <a:r>
              <a:rPr lang="en-US" b="1" kern="100" dirty="0">
                <a:latin typeface="Calibri" panose="020F0502020204030204" pitchFamily="34" charset="0"/>
                <a:ea typeface="Calibri" panose="020F0502020204030204" pitchFamily="34" charset="0"/>
                <a:cs typeface="Times New Roman" panose="02020603050405020304" pitchFamily="18" charset="0"/>
              </a:rPr>
              <a:t>Facilities Guidelines Section 1.2-3</a:t>
            </a:r>
          </a:p>
          <a:p>
            <a:pPr marL="742950" lvl="1"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Projects shall be designed and constructed to facilitate safe delivery of care</a:t>
            </a:r>
          </a:p>
          <a:p>
            <a:pPr marL="742950" lvl="1"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SRA Components</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Infection Control (ICRA)</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Patient Handling and Movement</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Fall Prevention</a:t>
            </a:r>
          </a:p>
          <a:p>
            <a:pPr marL="1200150" lvl="2" indent="-285750">
              <a:lnSpc>
                <a:spcPct val="107000"/>
              </a:lnSpc>
              <a:spcAft>
                <a:spcPts val="800"/>
              </a:spcAft>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Medication Safety</a:t>
            </a:r>
          </a:p>
        </p:txBody>
      </p:sp>
      <p:sp>
        <p:nvSpPr>
          <p:cNvPr id="3" name="TextBox 2">
            <a:extLst>
              <a:ext uri="{FF2B5EF4-FFF2-40B4-BE49-F238E27FC236}">
                <a16:creationId xmlns:a16="http://schemas.microsoft.com/office/drawing/2014/main" id="{9739DA3A-EAFE-0D98-D9A9-CA7919DB6915}"/>
              </a:ext>
            </a:extLst>
          </p:cNvPr>
          <p:cNvSpPr txBox="1"/>
          <p:nvPr/>
        </p:nvSpPr>
        <p:spPr>
          <a:xfrm>
            <a:off x="6333377" y="2854716"/>
            <a:ext cx="5857036" cy="1327351"/>
          </a:xfrm>
          <a:prstGeom prst="rect">
            <a:avLst/>
          </a:prstGeom>
          <a:noFill/>
        </p:spPr>
        <p:txBody>
          <a:bodyPr wrap="square" rtlCol="0">
            <a:spAutoFit/>
          </a:bodyPr>
          <a:lstStyle/>
          <a:p>
            <a:pPr marL="1200150" lvl="2" indent="-285750" defTabSz="914484">
              <a:lnSpc>
                <a:spcPct val="107000"/>
              </a:lnSpc>
              <a:spcBef>
                <a:spcPts val="600"/>
              </a:spcBef>
              <a:spcAft>
                <a:spcPts val="800"/>
              </a:spcAft>
              <a:buClr>
                <a:schemeClr val="tx1">
                  <a:lumMod val="50000"/>
                  <a:lumOff val="50000"/>
                </a:schemeClr>
              </a:buClr>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Behavioral and Mental Health</a:t>
            </a:r>
          </a:p>
          <a:p>
            <a:pPr marL="1200150" lvl="2" indent="-285750" defTabSz="914484">
              <a:lnSpc>
                <a:spcPct val="107000"/>
              </a:lnSpc>
              <a:spcBef>
                <a:spcPts val="600"/>
              </a:spcBef>
              <a:spcAft>
                <a:spcPts val="800"/>
              </a:spcAft>
              <a:buClr>
                <a:schemeClr val="tx1">
                  <a:lumMod val="50000"/>
                  <a:lumOff val="50000"/>
                </a:schemeClr>
              </a:buClr>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Patient Immobility</a:t>
            </a:r>
          </a:p>
          <a:p>
            <a:pPr marL="1200150" lvl="2" indent="-285750" defTabSz="914484">
              <a:lnSpc>
                <a:spcPct val="107000"/>
              </a:lnSpc>
              <a:spcBef>
                <a:spcPts val="600"/>
              </a:spcBef>
              <a:spcAft>
                <a:spcPts val="800"/>
              </a:spcAft>
              <a:buClr>
                <a:schemeClr val="tx1">
                  <a:lumMod val="50000"/>
                  <a:lumOff val="50000"/>
                </a:schemeClr>
              </a:buClr>
              <a:buSzPts val="1000"/>
              <a:buFont typeface="Courier New" panose="02070309020205020404" pitchFamily="49" charset="0"/>
              <a:buChar char="o"/>
              <a:tabLst>
                <a:tab pos="9144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Security Risk</a:t>
            </a:r>
          </a:p>
        </p:txBody>
      </p:sp>
      <p:pic>
        <p:nvPicPr>
          <p:cNvPr id="7" name="Picture 6">
            <a:extLst>
              <a:ext uri="{FF2B5EF4-FFF2-40B4-BE49-F238E27FC236}">
                <a16:creationId xmlns:a16="http://schemas.microsoft.com/office/drawing/2014/main" id="{B76E6D08-1C82-BDD8-CFD4-D4434A28F957}"/>
              </a:ext>
            </a:extLst>
          </p:cNvPr>
          <p:cNvPicPr>
            <a:picLocks noChangeAspect="1"/>
          </p:cNvPicPr>
          <p:nvPr/>
        </p:nvPicPr>
        <p:blipFill>
          <a:blip r:embed="rId3"/>
          <a:stretch>
            <a:fillRect/>
          </a:stretch>
        </p:blipFill>
        <p:spPr>
          <a:xfrm>
            <a:off x="676656" y="6292369"/>
            <a:ext cx="11521440" cy="567595"/>
          </a:xfrm>
          <a:prstGeom prst="rect">
            <a:avLst/>
          </a:prstGeom>
        </p:spPr>
      </p:pic>
      <p:sp>
        <p:nvSpPr>
          <p:cNvPr id="9" name="Title 1">
            <a:extLst>
              <a:ext uri="{FF2B5EF4-FFF2-40B4-BE49-F238E27FC236}">
                <a16:creationId xmlns:a16="http://schemas.microsoft.com/office/drawing/2014/main" id="{0AA5C3ED-1835-4545-345D-95EF46BF5416}"/>
              </a:ext>
            </a:extLst>
          </p:cNvPr>
          <p:cNvSpPr>
            <a:spLocks noGrp="1"/>
          </p:cNvSpPr>
          <p:nvPr>
            <p:ph type="title"/>
          </p:nvPr>
        </p:nvSpPr>
        <p:spPr>
          <a:xfrm>
            <a:off x="276224" y="0"/>
            <a:ext cx="409575" cy="6858000"/>
          </a:xfrm>
        </p:spPr>
        <p:txBody>
          <a:bodyPr>
            <a:normAutofit fontScale="90000"/>
          </a:bodyPr>
          <a:lstStyle/>
          <a:p>
            <a:r>
              <a:rPr lang="en-US" sz="3600" b="1" kern="100" dirty="0">
                <a:latin typeface="Calibri" panose="020F0502020204030204" pitchFamily="34" charset="0"/>
                <a:ea typeface="Calibri" panose="020F0502020204030204" pitchFamily="34" charset="0"/>
                <a:cs typeface="Times New Roman" panose="02020603050405020304" pitchFamily="18" charset="0"/>
              </a:rPr>
              <a:t>Why do a safety risk assessment?</a:t>
            </a:r>
          </a:p>
          <a:p>
            <a:endParaRPr lang="en-US" kern="100" dirty="0">
              <a:latin typeface="Calibri"/>
              <a:ea typeface="Calibri"/>
              <a:cs typeface="Times New Roman"/>
            </a:endParaRPr>
          </a:p>
        </p:txBody>
      </p:sp>
    </p:spTree>
    <p:extLst>
      <p:ext uri="{BB962C8B-B14F-4D97-AF65-F5344CB8AC3E}">
        <p14:creationId xmlns:p14="http://schemas.microsoft.com/office/powerpoint/2010/main" val="1858611889"/>
      </p:ext>
    </p:extLst>
  </p:cSld>
  <p:clrMapOvr>
    <a:masterClrMapping/>
  </p:clrMapOvr>
</p:sld>
</file>

<file path=ppt/theme/theme1.xml><?xml version="1.0" encoding="utf-8"?>
<a:theme xmlns:a="http://schemas.openxmlformats.org/drawingml/2006/main" name="TLC OFFICE THEME">
  <a:themeElements>
    <a:clrScheme name="AIA">
      <a:dk1>
        <a:srgbClr val="595959"/>
      </a:dk1>
      <a:lt1>
        <a:srgbClr val="FFFFFF"/>
      </a:lt1>
      <a:dk2>
        <a:srgbClr val="595959"/>
      </a:dk2>
      <a:lt2>
        <a:srgbClr val="FFFFFF"/>
      </a:lt2>
      <a:accent1>
        <a:srgbClr val="ED3A32"/>
      </a:accent1>
      <a:accent2>
        <a:srgbClr val="626268"/>
      </a:accent2>
      <a:accent3>
        <a:srgbClr val="2C2C2C"/>
      </a:accent3>
      <a:accent4>
        <a:srgbClr val="FFFFFF"/>
      </a:accent4>
      <a:accent5>
        <a:srgbClr val="C00000"/>
      </a:accent5>
      <a:accent6>
        <a:srgbClr val="83110B"/>
      </a:accent6>
      <a:hlink>
        <a:srgbClr val="ED3A32"/>
      </a:hlink>
      <a:folHlink>
        <a:srgbClr val="83110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EE341D4-FA50-442A-B5BA-9DED7822B517}" vid="{A8B84CB9-1BFD-45E9-BF9F-AAB234342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AIA">
    <a:dk1>
      <a:srgbClr val="595959"/>
    </a:dk1>
    <a:lt1>
      <a:srgbClr val="FFFFFF"/>
    </a:lt1>
    <a:dk2>
      <a:srgbClr val="595959"/>
    </a:dk2>
    <a:lt2>
      <a:srgbClr val="FFFFFF"/>
    </a:lt2>
    <a:accent1>
      <a:srgbClr val="ED3A32"/>
    </a:accent1>
    <a:accent2>
      <a:srgbClr val="626268"/>
    </a:accent2>
    <a:accent3>
      <a:srgbClr val="2C2C2C"/>
    </a:accent3>
    <a:accent4>
      <a:srgbClr val="FFFFFF"/>
    </a:accent4>
    <a:accent5>
      <a:srgbClr val="C00000"/>
    </a:accent5>
    <a:accent6>
      <a:srgbClr val="83110B"/>
    </a:accent6>
    <a:hlink>
      <a:srgbClr val="ED3A32"/>
    </a:hlink>
    <a:folHlink>
      <a:srgbClr val="83110B"/>
    </a:folHlink>
  </a:clrScheme>
</a:themeOverride>
</file>

<file path=docMetadata/LabelInfo.xml><?xml version="1.0" encoding="utf-8"?>
<clbl:labelList xmlns:clbl="http://schemas.microsoft.com/office/2020/mipLabelMetadata">
  <clbl:label id="{990794cc-8ced-4156-9787-a1fbf819c752}" enabled="1" method="Standard" siteId="{a25fff9c-3f63-4fb2-9a8a-d9bdd0321f9a}" removed="0"/>
</clbl:labelList>
</file>

<file path=docProps/app.xml><?xml version="1.0" encoding="utf-8"?>
<Properties xmlns="http://schemas.openxmlformats.org/officeDocument/2006/extended-properties" xmlns:vt="http://schemas.openxmlformats.org/officeDocument/2006/docPropsVTypes">
  <Template/>
  <TotalTime>651</TotalTime>
  <Words>3879</Words>
  <Application>Microsoft Office PowerPoint</Application>
  <PresentationFormat>Widescreen</PresentationFormat>
  <Paragraphs>283</Paragraphs>
  <Slides>32</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Aptos</vt:lpstr>
      <vt:lpstr>Arial</vt:lpstr>
      <vt:lpstr>Arial Black</vt:lpstr>
      <vt:lpstr>Arial,Sans-Serif</vt:lpstr>
      <vt:lpstr>Calibri</vt:lpstr>
      <vt:lpstr>Courier New</vt:lpstr>
      <vt:lpstr>Helvetica</vt:lpstr>
      <vt:lpstr>Symbol</vt:lpstr>
      <vt:lpstr>Times</vt:lpstr>
      <vt:lpstr>Times New Roman</vt:lpstr>
      <vt:lpstr>TLC OFFICE THEME</vt:lpstr>
      <vt:lpstr>  Safety Risk Assessment (SRA) for NFPA 99, Health Care Facilities Code  </vt:lpstr>
      <vt:lpstr>PowerPoint Presentation</vt:lpstr>
      <vt:lpstr>PowerPoint Presentation</vt:lpstr>
      <vt:lpstr>Disclaimers</vt:lpstr>
      <vt:lpstr>Introduction to Safety Risk Assessment</vt:lpstr>
      <vt:lpstr>Introduction to Safety Risk Assessment</vt:lpstr>
      <vt:lpstr>Why do a safety risk assessment? </vt:lpstr>
      <vt:lpstr>Why do a safety risk assessment? </vt:lpstr>
      <vt:lpstr>Why do a safety risk assessment? </vt:lpstr>
      <vt:lpstr>Why do a safety risk assessment? </vt:lpstr>
      <vt:lpstr>Introduction to Safety Risk Assessment</vt:lpstr>
      <vt:lpstr>Introduction to Safety Risk Assessment</vt:lpstr>
      <vt:lpstr>Introduction to Safety Risk Assessment</vt:lpstr>
      <vt:lpstr>Introduction to Safety Risk Assessment</vt:lpstr>
      <vt:lpstr>Enforcement of Risk Assessments</vt:lpstr>
      <vt:lpstr>How to get started</vt:lpstr>
      <vt:lpstr>Mayo Clinic Design Guidelines  </vt:lpstr>
      <vt:lpstr>Mayo Clinic Design Guideline  - DG Z1041.03</vt:lpstr>
      <vt:lpstr>NFPA 99</vt:lpstr>
      <vt:lpstr>Imbedded into ELMS 5.05 Report</vt:lpstr>
      <vt:lpstr>Imbedded into ELMS 5.05 Report</vt:lpstr>
      <vt:lpstr>Imbedded into ELMS 5.05 Report</vt:lpstr>
      <vt:lpstr>Imbedded into Design Guideline 1005.06</vt:lpstr>
      <vt:lpstr>Space Data Form</vt:lpstr>
      <vt:lpstr>Space Data Form</vt:lpstr>
      <vt:lpstr>Documentation</vt:lpstr>
      <vt:lpstr>How is this documented</vt:lpstr>
      <vt:lpstr>How is this documented</vt:lpstr>
      <vt:lpstr>How is this documented</vt:lpstr>
      <vt:lpstr>How is this documented</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Owens, Lindsay</dc:creator>
  <cp:lastModifiedBy>Sagstetter, James F.</cp:lastModifiedBy>
  <cp:revision>26</cp:revision>
  <dcterms:created xsi:type="dcterms:W3CDTF">2021-09-08T17:01:13Z</dcterms:created>
  <dcterms:modified xsi:type="dcterms:W3CDTF">2025-09-12T20:20:40Z</dcterms:modified>
</cp:coreProperties>
</file>