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977E_B07D9A29.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975C_8A918890.xml" ContentType="application/vnd.ms-powerpoint.comments+xml"/>
  <Override PartName="/ppt/notesSlides/notesSlide9.xml" ContentType="application/vnd.openxmlformats-officedocument.presentationml.notesSlide+xml"/>
  <Override PartName="/ppt/comments/modernComment_1977D_66B4B209.xml" ContentType="application/vnd.ms-powerpoint.comments+xml"/>
  <Override PartName="/ppt/notesSlides/notesSlide10.xml" ContentType="application/vnd.openxmlformats-officedocument.presentationml.notesSlide+xml"/>
  <Override PartName="/ppt/comments/modernComment_19757_F409C6DA.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977F_DD8480E2.xml" ContentType="application/vnd.ms-powerpoint.comments+xml"/>
  <Override PartName="/ppt/notesSlides/notesSlide13.xml" ContentType="application/vnd.openxmlformats-officedocument.presentationml.notesSlide+xml"/>
  <Override PartName="/ppt/comments/modernComment_19779_C93DCE57.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9787_23B00DEB.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975A_F4DB67C4.xml" ContentType="application/vnd.ms-powerpoint.comments+xml"/>
  <Override PartName="/ppt/notesSlides/notesSlide22.xml" ContentType="application/vnd.openxmlformats-officedocument.presentationml.notesSlide+xml"/>
  <Override PartName="/ppt/comments/modernComment_19782_FFB869F8.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9756_8A554DFA.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5" r:id="rId5"/>
  </p:sldMasterIdLst>
  <p:notesMasterIdLst>
    <p:notesMasterId r:id="rId44"/>
  </p:notesMasterIdLst>
  <p:handoutMasterIdLst>
    <p:handoutMasterId r:id="rId45"/>
  </p:handoutMasterIdLst>
  <p:sldIdLst>
    <p:sldId id="279" r:id="rId6"/>
    <p:sldId id="258" r:id="rId7"/>
    <p:sldId id="266" r:id="rId8"/>
    <p:sldId id="270" r:id="rId9"/>
    <p:sldId id="104275" r:id="rId10"/>
    <p:sldId id="104310" r:id="rId11"/>
    <p:sldId id="104276" r:id="rId12"/>
    <p:sldId id="104316" r:id="rId13"/>
    <p:sldId id="104318" r:id="rId14"/>
    <p:sldId id="104328" r:id="rId15"/>
    <p:sldId id="104284" r:id="rId16"/>
    <p:sldId id="104317" r:id="rId17"/>
    <p:sldId id="104279" r:id="rId18"/>
    <p:sldId id="104334" r:id="rId19"/>
    <p:sldId id="104319" r:id="rId20"/>
    <p:sldId id="104313" r:id="rId21"/>
    <p:sldId id="104321" r:id="rId22"/>
    <p:sldId id="104337" r:id="rId23"/>
    <p:sldId id="104291" r:id="rId24"/>
    <p:sldId id="104333" r:id="rId25"/>
    <p:sldId id="104308" r:id="rId26"/>
    <p:sldId id="104327" r:id="rId27"/>
    <p:sldId id="104320" r:id="rId28"/>
    <p:sldId id="104282" r:id="rId29"/>
    <p:sldId id="104322" r:id="rId30"/>
    <p:sldId id="104294" r:id="rId31"/>
    <p:sldId id="104329" r:id="rId32"/>
    <p:sldId id="104323" r:id="rId33"/>
    <p:sldId id="104324" r:id="rId34"/>
    <p:sldId id="104325" r:id="rId35"/>
    <p:sldId id="104326" r:id="rId36"/>
    <p:sldId id="104278" r:id="rId37"/>
    <p:sldId id="260" r:id="rId38"/>
    <p:sldId id="104335" r:id="rId39"/>
    <p:sldId id="104336" r:id="rId40"/>
    <p:sldId id="265" r:id="rId41"/>
    <p:sldId id="264" r:id="rId42"/>
    <p:sldId id="26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8B1F00-4B6B-6212-BAD9-D430D2E5575E}" name="Shannon Gahagan" initials="SG" userId="S::sgahagan@array-architects.com::979d1ea7-e9c7-4d45-a5b9-b9747c8ec2c6" providerId="AD"/>
  <p188:author id="{53ED655D-243B-5C72-F1B9-565EE15773DB}" name="Christina Lin" initials="CL" userId="S::clin@array-architects.com::abce774c-b6a4-42c8-bca0-1b7bac2778f6" providerId="AD"/>
  <p188:author id="{52E7D069-8264-B166-D821-0286929F5496}" name="Patricia Shpilberg" initials="" userId="S::PShpilberg@array-architects.com::49a75dd7-d4b3-46b2-836c-9815358903ea" providerId="AD"/>
  <p188:author id="{18CCE795-6FF7-30D6-928B-C9413B4BE81B}" name="Craig Meaney" initials="" userId="S::cmeaney@array-architects.com::da19a2a2-a725-4b56-9be0-11f9adfbf9d9" providerId="AD"/>
  <p188:author id="{76CE41A5-80CD-A079-C9FF-D91CB7E262AE}" name="Daniel Fox" initials="DF" userId="S::dfox@array-architects.com::189b2832-5ef7-4cea-9d77-2e70838d3933" providerId="AD"/>
  <p188:author id="{5F6EBAB2-E56C-2A94-8A4E-72F542A86741}" name="John Williams" initials="JW" userId="S::john@fgiguidelines.org::5bda3bf7-00cf-4308-8822-cf2c80125e61" providerId="AD"/>
  <p188:author id="{58BB90E3-F7A8-09A5-3A1C-E77F3BB2FDA7}" name="Kevin Matuszewski" initials="KM" userId="S::kmatusz3@jh.edu::322b714d-e693-4b72-99a6-20eac2cd5d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AA00"/>
    <a:srgbClr val="7F7F7F"/>
    <a:srgbClr val="9DC3E6"/>
    <a:srgbClr val="C33F93"/>
    <a:srgbClr val="BFBFBF"/>
    <a:srgbClr val="002855"/>
    <a:srgbClr val="99276D"/>
    <a:srgbClr val="FFFFFF"/>
    <a:srgbClr val="C08E00"/>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02" autoAdjust="0"/>
  </p:normalViewPr>
  <p:slideViewPr>
    <p:cSldViewPr snapToGrid="0" showGuides="1">
      <p:cViewPr varScale="1">
        <p:scale>
          <a:sx n="142" d="100"/>
          <a:sy n="142" d="100"/>
        </p:scale>
        <p:origin x="468" y="132"/>
      </p:cViewPr>
      <p:guideLst>
        <p:guide orient="horz" pos="2136"/>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omments/modernComment_19756_8A554DFA.xml><?xml version="1.0" encoding="utf-8"?>
<p188:cmLst xmlns:a="http://schemas.openxmlformats.org/drawingml/2006/main" xmlns:r="http://schemas.openxmlformats.org/officeDocument/2006/relationships" xmlns:p188="http://schemas.microsoft.com/office/powerpoint/2018/8/main">
  <p188:cm id="{75AB79A5-BEA7-4CA6-8303-8B71F0CED1DC}" authorId="{B98B1F00-4B6B-6212-BAD9-D430D2E5575E}" status="resolved" created="2024-10-07T13:40:11.880" complete="100000">
    <pc:sldMkLst xmlns:pc="http://schemas.microsoft.com/office/powerpoint/2013/main/command">
      <pc:docMk/>
      <pc:sldMk cId="1712969004" sldId="104278"/>
    </pc:sldMkLst>
    <p188:replyLst>
      <p188:reply id="{9D7AD694-B2F2-4A43-8111-8A5257BFBC51}" authorId="{B98B1F00-4B6B-6212-BAD9-D430D2E5575E}" created="2024-10-07T15:06:56.795">
        <p188:txBody>
          <a:bodyPr/>
          <a:lstStyle/>
          <a:p>
            <a:r>
              <a:rPr lang="en-US"/>
              <a:t>FGI comments about perceptions of Short Stays - Opportunity reigning it in </a:t>
            </a:r>
          </a:p>
        </p188:txBody>
      </p188:reply>
    </p188:replyLst>
    <p188:txBody>
      <a:bodyPr/>
      <a:lstStyle/>
      <a:p>
        <a:r>
          <a:rPr lang="en-US"/>
          <a:t>Needs more content</a:t>
        </a:r>
      </a:p>
    </p188:txBody>
    <p188:extLst>
      <p:ext xmlns:p="http://schemas.openxmlformats.org/presentationml/2006/main" uri="{57CB4572-C831-44C2-8A1C-0ADB6CCDFE69}">
        <p223:reactions xmlns:p223="http://schemas.microsoft.com/office/powerpoint/2022/03/main">
          <p223:rxn type="👍">
            <p223:instance time="2024-10-09T14:30:28.561" authorId="{B98B1F00-4B6B-6212-BAD9-D430D2E5575E}"/>
          </p223:rxn>
        </p223:reactions>
      </p:ext>
    </p188:extLst>
  </p188:cm>
  <p188:cm id="{0C1A3318-F988-48A8-B621-7AA4F9CCA810}" authorId="{5F6EBAB2-E56C-2A94-8A4E-72F542A86741}" created="2024-10-11T23:29:13.733">
    <ac:txMkLst xmlns:ac="http://schemas.microsoft.com/office/drawing/2013/main/command">
      <pc:docMk xmlns:pc="http://schemas.microsoft.com/office/powerpoint/2013/main/command"/>
      <pc:sldMk xmlns:pc="http://schemas.microsoft.com/office/powerpoint/2013/main/command" cId="2320846330" sldId="104278"/>
      <ac:spMk id="4" creationId="{671A94E5-7094-CBF4-D354-E520E7098177}"/>
      <ac:txMk cp="76" len="14">
        <ac:context len="234" hash="4083633173"/>
      </ac:txMk>
    </ac:txMkLst>
    <p188:pos x="4434839" y="960794"/>
    <p188:txBody>
      <a:bodyPr/>
      <a:lstStyle/>
      <a:p>
        <a:r>
          <a:rPr lang="en-US"/>
          <a:t>But still will not require medical care post discharge</a:t>
        </a:r>
      </a:p>
    </p188:txBody>
  </p188:cm>
</p188:cmLst>
</file>

<file path=ppt/comments/modernComment_19757_F409C6DA.xml><?xml version="1.0" encoding="utf-8"?>
<p188:cmLst xmlns:a="http://schemas.openxmlformats.org/drawingml/2006/main" xmlns:r="http://schemas.openxmlformats.org/officeDocument/2006/relationships" xmlns:p188="http://schemas.microsoft.com/office/powerpoint/2018/8/main">
  <p188:cm id="{43AA259F-6196-43DA-AC46-9F9BFC566C30}" authorId="{5F6EBAB2-E56C-2A94-8A4E-72F542A86741}" status="resolved" created="2024-10-11T18:52:49.647" complete="100000">
    <ac:txMkLst xmlns:ac="http://schemas.microsoft.com/office/drawing/2013/main/command">
      <pc:docMk xmlns:pc="http://schemas.microsoft.com/office/powerpoint/2013/main/command"/>
      <pc:sldMk xmlns:pc="http://schemas.microsoft.com/office/powerpoint/2013/main/command" cId="4094281434" sldId="104279"/>
      <ac:spMk id="14" creationId="{8D46C207-C3E3-D193-BF2B-82DC97DC1C78}"/>
      <ac:txMk cp="65">
        <ac:context len="196" hash="3610619741"/>
      </ac:txMk>
    </ac:txMkLst>
    <p188:pos x="3302230" y="1719976"/>
    <p188:txBody>
      <a:bodyPr/>
      <a:lstStyle/>
      <a:p>
        <a:r>
          <a:rPr lang="en-US"/>
          <a:t>Agree with the concept.  I get nervous talking about reimbursement.  Pretty sure CMS does not reimburse for this.</a:t>
        </a:r>
      </a:p>
    </p188:txBody>
  </p188:cm>
  <p188:cm id="{020CDE04-64DA-4025-97AA-B4E538283ADF}" authorId="{58BB90E3-F7A8-09A5-3A1C-E77F3BB2FDA7}" status="resolved" created="2024-10-21T19:34:06.168" complete="100000">
    <ac:txMkLst xmlns:ac="http://schemas.microsoft.com/office/drawing/2013/main/command">
      <pc:docMk xmlns:pc="http://schemas.microsoft.com/office/powerpoint/2013/main/command"/>
      <pc:sldMk xmlns:pc="http://schemas.microsoft.com/office/powerpoint/2013/main/command" cId="4094281434" sldId="104279"/>
      <ac:spMk id="14" creationId="{8D46C207-C3E3-D193-BF2B-82DC97DC1C78}"/>
      <ac:txMk cp="65" len="65">
        <ac:context len="196" hash="3610619741"/>
      </ac:txMk>
    </ac:txMkLst>
    <p188:pos x="5289027" y="1789390"/>
    <p188:txBody>
      <a:bodyPr/>
      <a:lstStyle/>
      <a:p>
        <a:r>
          <a:rPr lang="en-US"/>
          <a:t>Suggested alternative second bullet here.</a:t>
        </a:r>
      </a:p>
    </p188:txBody>
  </p188:cm>
</p188:cmLst>
</file>

<file path=ppt/comments/modernComment_1975A_F4DB67C4.xml><?xml version="1.0" encoding="utf-8"?>
<p188:cmLst xmlns:a="http://schemas.openxmlformats.org/drawingml/2006/main" xmlns:r="http://schemas.openxmlformats.org/officeDocument/2006/relationships" xmlns:p188="http://schemas.microsoft.com/office/powerpoint/2018/8/main">
  <p188:cm id="{7A1F5BDF-08EF-4F70-922D-310D45FA8836}" authorId="{58BB90E3-F7A8-09A5-3A1C-E77F3BB2FDA7}" status="resolved" created="2024-10-21T20:03:09.734" complete="100000">
    <ac:txMkLst xmlns:ac="http://schemas.microsoft.com/office/drawing/2013/main/command">
      <pc:docMk xmlns:pc="http://schemas.microsoft.com/office/powerpoint/2013/main/command"/>
      <pc:sldMk xmlns:pc="http://schemas.microsoft.com/office/powerpoint/2013/main/command" cId="4108019652" sldId="104282"/>
      <ac:spMk id="3" creationId="{8F79B309-6567-503D-7F5B-733B4A234B14}"/>
      <ac:txMk cp="24" len="18">
        <ac:context len="43" hash="215686069"/>
      </ac:txMk>
    </ac:txMkLst>
    <p188:pos x="3533380" y="602049"/>
    <p188:txBody>
      <a:bodyPr/>
      <a:lstStyle/>
      <a:p>
        <a:r>
          <a:rPr lang="en-US"/>
          <a:t>Added the facility chapter here...I realized we did not mention this thus far in the deck....</a:t>
        </a:r>
      </a:p>
    </p188:txBody>
  </p188:cm>
</p188:cmLst>
</file>

<file path=ppt/comments/modernComment_1975C_8A918890.xml><?xml version="1.0" encoding="utf-8"?>
<p188:cmLst xmlns:a="http://schemas.openxmlformats.org/drawingml/2006/main" xmlns:r="http://schemas.openxmlformats.org/officeDocument/2006/relationships" xmlns:p188="http://schemas.microsoft.com/office/powerpoint/2018/8/main">
  <p188:cm id="{D5847C73-4487-452C-B948-8866603A92E4}" authorId="{58BB90E3-F7A8-09A5-3A1C-E77F3BB2FDA7}" status="resolved" created="2024-10-21T19:56:46.856" complete="100000">
    <pc:sldMkLst xmlns:pc="http://schemas.microsoft.com/office/powerpoint/2013/main/command">
      <pc:docMk/>
      <pc:sldMk cId="2324793488" sldId="104284"/>
    </pc:sldMkLst>
    <p188:txBody>
      <a:bodyPr/>
      <a:lstStyle/>
      <a:p>
        <a:r>
          <a:rPr lang="en-US"/>
          <a:t>I have suggested adding this slide to help depict a scenario around which Short Term Care Facility could be useful</a:t>
        </a:r>
      </a:p>
    </p188:txBody>
    <p188:extLst>
      <p:ext xmlns:p="http://schemas.openxmlformats.org/presentationml/2006/main" uri="{57CB4572-C831-44C2-8A1C-0ADB6CCDFE69}">
        <p223:reactions xmlns:p223="http://schemas.microsoft.com/office/powerpoint/2022/03/main">
          <p223:rxn type="👍">
            <p223:instance time="2025-02-07T14:35:42.960" authorId="{B98B1F00-4B6B-6212-BAD9-D430D2E5575E}"/>
          </p223:rxn>
        </p223:reactions>
      </p:ext>
    </p188:extLst>
  </p188:cm>
</p188:cmLst>
</file>

<file path=ppt/comments/modernComment_19779_C93DCE57.xml><?xml version="1.0" encoding="utf-8"?>
<p188:cmLst xmlns:a="http://schemas.openxmlformats.org/drawingml/2006/main" xmlns:r="http://schemas.openxmlformats.org/officeDocument/2006/relationships" xmlns:p188="http://schemas.microsoft.com/office/powerpoint/2018/8/main">
  <p188:cm id="{1135418C-09A0-4347-9773-2B94579EEE9F}" authorId="{B98B1F00-4B6B-6212-BAD9-D430D2E5575E}" status="resolved" created="2024-10-07T13:44:34.215" startDate="2024-10-07T13:44:34.215" dueDate="2024-10-07T13:44:34.215" assignedTo="{18CCE795-6FF7-30D6-928B-C9413B4BE81B}" complete="100000" title="@Craig Meaney have your heard back from Steph about these images?">
    <pc:sldMkLst xmlns:pc="http://schemas.microsoft.com/office/powerpoint/2013/main/command">
      <pc:docMk/>
      <pc:sldMk cId="3376270935" sldId="104313"/>
    </pc:sldMkLst>
    <p188:txBody>
      <a:bodyPr/>
      <a:lstStyle/>
      <a:p>
        <a:r>
          <a:rPr lang="en-US"/>
          <a:t>[@Craig Meaney] have your heard back from Steph about these images?</a:t>
        </a:r>
      </a:p>
    </p188:txBody>
    <p188:extLst>
      <p:ext xmlns:p="http://schemas.openxmlformats.org/presentationml/2006/main" uri="{5BB2D875-25FF-4072-B9AC-8F64D62656EB}">
        <p228:taskDetails xmlns:p228="http://schemas.microsoft.com/office/powerpoint/2022/08/main">
          <p228:history>
            <p228:event time="2024-10-07T13:44:34.215" id="{5BF049B6-E388-4C3B-A969-90B7D295D267}">
              <p228:atrbtn authorId="{B98B1F00-4B6B-6212-BAD9-D430D2E5575E}"/>
              <p228:anchr>
                <p228:comment id="{1135418C-09A0-4347-9773-2B94579EEE9F}"/>
              </p228:anchr>
              <p228:add/>
            </p228:event>
            <p228:event time="2024-10-07T13:44:34.215" id="{0962DBBB-DDF5-45F3-9203-90D5DDA921FE}">
              <p228:atrbtn authorId="{B98B1F00-4B6B-6212-BAD9-D430D2E5575E}"/>
              <p228:anchr>
                <p228:comment id="{1135418C-09A0-4347-9773-2B94579EEE9F}"/>
              </p228:anchr>
              <p228:asgn authorId="{18CCE795-6FF7-30D6-928B-C9413B4BE81B}"/>
            </p228:event>
            <p228:event time="2024-10-07T13:44:34.215" id="{8AEB778A-8ED9-47D8-B2C1-36D186594FCE}">
              <p228:atrbtn authorId="{B98B1F00-4B6B-6212-BAD9-D430D2E5575E}"/>
              <p228:anchr>
                <p228:comment id="{1135418C-09A0-4347-9773-2B94579EEE9F}"/>
              </p228:anchr>
              <p228:title val="@Craig Meaney have your heard back from Steph about these images?"/>
            </p228:event>
            <p228:event time="2024-10-07T13:44:34.215" id="{C460E926-B16A-466D-90A6-E3C227C6276C}">
              <p228:atrbtn authorId="{B98B1F00-4B6B-6212-BAD9-D430D2E5575E}"/>
              <p228:anchr>
                <p228:comment id="{1135418C-09A0-4347-9773-2B94579EEE9F}"/>
              </p228:anchr>
              <p228:date stDt="2024-10-07T13:44:34.215" endDt="2024-10-07T13:44:34.215"/>
            </p228:event>
            <p228:event time="2024-10-09T14:19:49.855" id="{24F06C71-D1C6-4A26-A8FA-F5EFCE207DEC}">
              <p228:atrbtn authorId="{B98B1F00-4B6B-6212-BAD9-D430D2E5575E}"/>
              <p228:anchr>
                <p228:comment id="{00000000-0000-0000-0000-000000000000}"/>
              </p228:anchr>
              <p228:pcntCmplt val="100000"/>
            </p228:event>
          </p228:history>
        </p228:taskDetails>
      </p:ext>
    </p188:extLst>
  </p188:cm>
</p188:cmLst>
</file>

<file path=ppt/comments/modernComment_1977D_66B4B209.xml><?xml version="1.0" encoding="utf-8"?>
<p188:cmLst xmlns:a="http://schemas.openxmlformats.org/drawingml/2006/main" xmlns:r="http://schemas.openxmlformats.org/officeDocument/2006/relationships" xmlns:p188="http://schemas.microsoft.com/office/powerpoint/2018/8/main">
  <p188:cm id="{AC559F7C-6070-4006-8299-69AE8F7B687C}" authorId="{5F6EBAB2-E56C-2A94-8A4E-72F542A86741}" status="resolved" created="2024-10-11T18:51:38.853" complete="100000">
    <ac:txMkLst xmlns:ac="http://schemas.microsoft.com/office/drawing/2013/main/command">
      <pc:docMk xmlns:pc="http://schemas.microsoft.com/office/powerpoint/2013/main/command"/>
      <pc:sldMk xmlns:pc="http://schemas.microsoft.com/office/powerpoint/2013/main/command" cId="1723118089" sldId="104317"/>
      <ac:spMk id="18" creationId="{4738FAAF-24EA-AF54-3873-B98D6B9C8FA2}"/>
      <ac:txMk cp="51" len="26">
        <ac:context len="206" hash="1854042061"/>
      </ac:txMk>
    </ac:txMkLst>
    <p188:pos x="2342624" y="1197211"/>
    <p188:replyLst>
      <p188:reply id="{0FDFD77B-CFCB-4445-99E6-B7E0F8C670B4}" authorId="{58BB90E3-F7A8-09A5-3A1C-E77F3BB2FDA7}" created="2024-10-21T19:34:47.633">
        <p188:txBody>
          <a:bodyPr/>
          <a:lstStyle/>
          <a:p>
            <a:r>
              <a:rPr lang="en-US"/>
              <a:t>I like this term a lot.   I have employed a couple slides prior.</a:t>
            </a:r>
          </a:p>
        </p188:txBody>
      </p188:reply>
    </p188:replyLst>
    <p188:txBody>
      <a:bodyPr/>
      <a:lstStyle/>
      <a:p>
        <a:r>
          <a:rPr lang="en-US"/>
          <a:t>Access to supportive care (not medical care)</a:t>
        </a:r>
      </a:p>
    </p188:txBody>
  </p188:cm>
</p188:cmLst>
</file>

<file path=ppt/comments/modernComment_1977E_B07D9A29.xml><?xml version="1.0" encoding="utf-8"?>
<p188:cmLst xmlns:a="http://schemas.openxmlformats.org/drawingml/2006/main" xmlns:r="http://schemas.openxmlformats.org/officeDocument/2006/relationships" xmlns:p188="http://schemas.microsoft.com/office/powerpoint/2018/8/main">
  <p188:cm id="{EB405863-ECE6-49EE-B6C9-7CB718164A46}" authorId="{5F6EBAB2-E56C-2A94-8A4E-72F542A86741}" status="resolved" created="2024-10-11T18:39:08.217" complete="100000">
    <ac:txMkLst xmlns:ac="http://schemas.microsoft.com/office/drawing/2013/main/command">
      <pc:docMk xmlns:pc="http://schemas.microsoft.com/office/powerpoint/2013/main/command"/>
      <pc:sldMk xmlns:pc="http://schemas.microsoft.com/office/powerpoint/2013/main/command" cId="2961021481" sldId="104318"/>
      <ac:spMk id="28" creationId="{0A5A08A3-846B-4AF6-1BDC-B4942258EB78}"/>
      <ac:txMk cp="71" len="10">
        <ac:context len="117" hash="1447556101"/>
      </ac:txMk>
    </ac:txMkLst>
    <p188:pos x="2172294" y="713206"/>
    <p188:txBody>
      <a:bodyPr/>
      <a:lstStyle/>
      <a:p>
        <a:r>
          <a:rPr lang="en-US"/>
          <a:t>Suggest we say “post ambulatory surgery center procedure”  At least that my understanding of what we’re talking about. If we say “post procedure” sounds like it might be post hospital procedure.</a:t>
        </a:r>
      </a:p>
    </p188:txBody>
  </p188:cm>
  <p188:cm id="{85534D17-0B07-4C8A-BFCF-6DB3ABCC069B}" authorId="{5F6EBAB2-E56C-2A94-8A4E-72F542A86741}" status="resolved" created="2024-10-11T18:48:49.404" complete="100000">
    <ac:txMkLst xmlns:ac="http://schemas.microsoft.com/office/drawing/2013/main/command">
      <pc:docMk xmlns:pc="http://schemas.microsoft.com/office/powerpoint/2013/main/command"/>
      <pc:sldMk xmlns:pc="http://schemas.microsoft.com/office/powerpoint/2013/main/command" cId="2961021481" sldId="104318"/>
      <ac:spMk id="28" creationId="{0A5A08A3-846B-4AF6-1BDC-B4942258EB78}"/>
      <ac:txMk cp="37" len="27">
        <ac:context len="117" hash="1447556101"/>
      </ac:txMk>
    </ac:txMkLst>
    <p188:pos x="4670167" y="311762"/>
    <p188:txBody>
      <a:bodyPr/>
      <a:lstStyle/>
      <a:p>
        <a:r>
          <a:rPr lang="en-US"/>
          <a:t>“Observation” and even “oversight” have implications in certification and licensing.  I wonder if there is a more generic term that describes the level of (not necessarily care) but service being provided here.  I throw out “custodial care” as an option - aligns with some of the convos we had about occupancy class.</a:t>
        </a:r>
      </a:p>
    </p188:txBody>
  </p188:cm>
  <p188:cm id="{9AA634FF-8E55-4F26-BB26-C539E0C6354B}" authorId="{58BB90E3-F7A8-09A5-3A1C-E77F3BB2FDA7}" status="resolved" created="2024-10-21T19:27:34.964" complete="100000">
    <ac:txMkLst xmlns:ac="http://schemas.microsoft.com/office/drawing/2013/main/command">
      <pc:docMk xmlns:pc="http://schemas.microsoft.com/office/powerpoint/2013/main/command"/>
      <pc:sldMk xmlns:pc="http://schemas.microsoft.com/office/powerpoint/2013/main/command" cId="2961021481" sldId="104318"/>
      <ac:spMk id="28" creationId="{0A5A08A3-846B-4AF6-1BDC-B4942258EB78}"/>
      <ac:txMk cp="97">
        <ac:context len="117" hash="1447556101"/>
      </ac:txMk>
    </ac:txMkLst>
    <p188:pos x="4977139" y="2454049"/>
    <p188:replyLst>
      <p188:reply id="{19A7F773-C4D4-4218-93D5-81DF9C541A50}" authorId="{52E7D069-8264-B166-D821-0286929F5496}" created="2024-10-23T14:45:10.011">
        <p188:txBody>
          <a:bodyPr/>
          <a:lstStyle/>
          <a:p>
            <a:r>
              <a:rPr lang="en-US"/>
              <a:t>Not sure we want ot say residential, then will ask why in OP book and not residential.</a:t>
            </a:r>
          </a:p>
        </p188:txBody>
      </p188:reply>
    </p188:replyLst>
    <p188:txBody>
      <a:bodyPr/>
      <a:lstStyle/>
      <a:p>
        <a:r>
          <a:rPr lang="en-US"/>
          <a:t>I added this item to dispel thoughts of Institutional occupancy</a:t>
        </a:r>
      </a:p>
    </p188:txBody>
  </p188:cm>
  <p188:cm id="{F2073593-7088-449C-96DD-D9C53840408B}" authorId="{58BB90E3-F7A8-09A5-3A1C-E77F3BB2FDA7}" status="resolved" created="2024-10-21T19:27:54.217" complete="100000">
    <ac:txMkLst xmlns:ac="http://schemas.microsoft.com/office/drawing/2013/main/command">
      <pc:docMk xmlns:pc="http://schemas.microsoft.com/office/powerpoint/2013/main/command"/>
      <pc:sldMk xmlns:pc="http://schemas.microsoft.com/office/powerpoint/2013/main/command" cId="2961021481" sldId="104318"/>
      <ac:spMk id="28" creationId="{0A5A08A3-846B-4AF6-1BDC-B4942258EB78}"/>
      <ac:txMk cp="97">
        <ac:context len="117" hash="1447556101"/>
      </ac:txMk>
    </ac:txMkLst>
    <p188:pos x="4278496" y="3060224"/>
    <p188:txBody>
      <a:bodyPr/>
      <a:lstStyle/>
      <a:p>
        <a:r>
          <a:rPr lang="en-US"/>
          <a:t>Suggested edit shown here</a:t>
        </a:r>
      </a:p>
    </p188:txBody>
  </p188:cm>
  <p188:cm id="{4632009B-C592-45F9-913F-15B9452FF6DA}" authorId="{58BB90E3-F7A8-09A5-3A1C-E77F3BB2FDA7}" status="resolved" created="2024-10-21T19:32:06.252" complete="100000">
    <ac:txMkLst xmlns:ac="http://schemas.microsoft.com/office/drawing/2013/main/command">
      <pc:docMk xmlns:pc="http://schemas.microsoft.com/office/powerpoint/2013/main/command"/>
      <pc:sldMk xmlns:pc="http://schemas.microsoft.com/office/powerpoint/2013/main/command" cId="2961021481" sldId="104318"/>
      <ac:spMk id="28" creationId="{0A5A08A3-846B-4AF6-1BDC-B4942258EB78}"/>
      <ac:txMk cp="38" len="10">
        <ac:context len="117" hash="1447556101"/>
      </ac:txMk>
    </ac:txMkLst>
    <p188:pos x="4417197" y="162912"/>
    <p188:txBody>
      <a:bodyPr/>
      <a:lstStyle/>
      <a:p>
        <a:r>
          <a:rPr lang="en-US"/>
          <a:t>I liked the word "supportive" from Slide 12.  It implies something more akin to a family member ensuring the basics are covered - food, water, clothing.  It is not medical care.</a:t>
        </a:r>
      </a:p>
    </p188:txBody>
  </p188:cm>
</p188:cmLst>
</file>

<file path=ppt/comments/modernComment_1977F_DD8480E2.xml><?xml version="1.0" encoding="utf-8"?>
<p188:cmLst xmlns:a="http://schemas.openxmlformats.org/drawingml/2006/main" xmlns:r="http://schemas.openxmlformats.org/officeDocument/2006/relationships" xmlns:p188="http://schemas.microsoft.com/office/powerpoint/2018/8/main">
  <p188:cm id="{05A3DDE1-F973-40F8-93D1-8A4829071793}" authorId="{B98B1F00-4B6B-6212-BAD9-D430D2E5575E}" status="resolved" created="2024-10-07T13:39:51.212" complete="100000">
    <ac:txMkLst xmlns:ac="http://schemas.microsoft.com/office/drawing/2013/main/command">
      <pc:docMk xmlns:pc="http://schemas.microsoft.com/office/powerpoint/2013/main/command"/>
      <pc:sldMk xmlns:pc="http://schemas.microsoft.com/office/powerpoint/2013/main/command" cId="3716448482" sldId="104319"/>
      <ac:spMk id="7" creationId="{1AEF29A9-FC07-FC69-6B4F-D2DB198CF2FB}"/>
      <ac:txMk cp="0">
        <ac:context len="15" hash="574280243"/>
      </ac:txMk>
    </ac:txMkLst>
    <p188:txBody>
      <a:bodyPr/>
      <a:lstStyle/>
      <a:p>
        <a:r>
          <a:rPr lang="en-US"/>
          <a:t>PLACEHOLDER SLIDE 
Interactive live poll conducted from PDC – coordinate with PDC on how to set up this poll slide [@Patricia Shpilberg] Who is the main contact at PDC? Will you reach out to them about Polling or want Craig/I to reach out?</a:t>
        </a:r>
      </a:p>
    </p188:txBody>
  </p188:cm>
  <p188:cm id="{474369D7-E746-4AD9-8CE8-371817D768A8}" authorId="{B98B1F00-4B6B-6212-BAD9-D430D2E5575E}" status="resolved" created="2024-10-07T15:05:28.838" complete="100000">
    <pc:sldMkLst xmlns:pc="http://schemas.microsoft.com/office/powerpoint/2013/main/command">
      <pc:docMk/>
      <pc:sldMk cId="1891030033" sldId="104276"/>
    </pc:sldMkLst>
    <p188:txBody>
      <a:bodyPr/>
      <a:lstStyle/>
      <a:p>
        <a:r>
          <a:rPr lang="en-US"/>
          <a:t>Advisor assigned to us for PDC - Craig</a:t>
        </a:r>
      </a:p>
    </p188:txBody>
  </p188:cm>
</p188:cmLst>
</file>

<file path=ppt/comments/modernComment_19782_FFB869F8.xml><?xml version="1.0" encoding="utf-8"?>
<p188:cmLst xmlns:a="http://schemas.openxmlformats.org/drawingml/2006/main" xmlns:r="http://schemas.openxmlformats.org/officeDocument/2006/relationships" xmlns:p188="http://schemas.microsoft.com/office/powerpoint/2018/8/main">
  <p188:cm id="{8B4E9597-0C52-48FB-8E4F-6F8F09C7AF98}" authorId="{58BB90E3-F7A8-09A5-3A1C-E77F3BB2FDA7}" status="resolved" created="2024-10-21T22:14:02.822" complete="100000">
    <pc:sldMkLst xmlns:pc="http://schemas.microsoft.com/office/powerpoint/2013/main/command">
      <pc:docMk/>
      <pc:sldMk cId="4290275832" sldId="104322"/>
    </pc:sldMkLst>
    <p188:txBody>
      <a:bodyPr/>
      <a:lstStyle/>
      <a:p>
        <a:r>
          <a:rPr lang="en-US"/>
          <a:t>Suggest adding this to offer some insight to things we discussed at length...</a:t>
        </a:r>
      </a:p>
    </p188:txBody>
  </p188:cm>
</p188:cmLst>
</file>

<file path=ppt/comments/modernComment_19787_23B00DEB.xml><?xml version="1.0" encoding="utf-8"?>
<p188:cmLst xmlns:a="http://schemas.openxmlformats.org/drawingml/2006/main" xmlns:r="http://schemas.openxmlformats.org/officeDocument/2006/relationships" xmlns:p188="http://schemas.microsoft.com/office/powerpoint/2018/8/main">
  <p188:cm id="{CC3A7BF7-5DC0-4A79-BCFD-FE1C5ADDA0C5}" authorId="{5F6EBAB2-E56C-2A94-8A4E-72F542A86741}" status="resolved" created="2024-10-11T18:54:22.502" complete="100000">
    <ac:txMkLst xmlns:ac="http://schemas.microsoft.com/office/drawing/2013/main/command">
      <pc:docMk xmlns:pc="http://schemas.microsoft.com/office/powerpoint/2013/main/command"/>
      <pc:sldMk xmlns:pc="http://schemas.microsoft.com/office/powerpoint/2013/main/command" cId="598740459" sldId="104327"/>
      <ac:spMk id="18" creationId="{AB9076DD-5E77-6FE1-60E9-37FCDCF83BEB}"/>
      <ac:txMk cp="11" len="1">
        <ac:context len="103" hash="1457560137"/>
      </ac:txMk>
    </ac:txMkLst>
    <p188:pos x="3991597" y="1391098"/>
    <p188:replyLst>
      <p188:reply id="{58265434-062E-408A-9945-7E8F2625193D}" authorId="{5F6EBAB2-E56C-2A94-8A4E-72F542A86741}" created="2024-10-11T18:54:41.207">
        <p188:txBody>
          <a:bodyPr/>
          <a:lstStyle/>
          <a:p>
            <a:r>
              <a:rPr lang="en-US"/>
              <a:t>I think that is a true statement</a:t>
            </a:r>
          </a:p>
        </p188:txBody>
      </p188:reply>
    </p188:replyLst>
    <p188:txBody>
      <a:bodyPr/>
      <a:lstStyle/>
      <a:p>
        <a:r>
          <a:rPr lang="en-US"/>
          <a:t>Should we underscore that there is no maximum distance away from hospital or other care facility?</a:t>
        </a:r>
      </a:p>
    </p188:txBody>
  </p188:cm>
  <p188:cm id="{DCBBDAC5-5086-4FBD-B47C-1F6A046E952B}" authorId="{5F6EBAB2-E56C-2A94-8A4E-72F542A86741}" status="resolved" created="2024-10-11T20:12:59.936" complete="100000">
    <pc:sldMkLst xmlns:pc="http://schemas.microsoft.com/office/powerpoint/2013/main/command">
      <pc:docMk/>
      <pc:sldMk cId="598740459" sldId="104327"/>
    </pc:sldMkLst>
    <p188:txBody>
      <a:bodyPr/>
      <a:lstStyle/>
      <a:p>
        <a:r>
          <a:rPr lang="en-US"/>
          <a:t>Added this slide to under score some cautions.
1. few states have a structure for this
2. some who don’t might call it a hospital, some might call it a assisted living - or outright not allow it.
3.  To my knowledge, CMS does not recognize or reimburse for this
4. Third party payers may not reimburse - this may be a private pay thing.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0D97AB-35E1-4308-B655-BA64BA64A0CB}" type="datetimeFigureOut">
              <a:rPr lang="en-US" smtClean="0"/>
              <a:t>9/13/2025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93483E-1D60-4A93-B080-380CB031D1FF}" type="slidenum">
              <a:rPr lang="en-US" smtClean="0"/>
              <a:t>‹#›</a:t>
            </a:fld>
            <a:endParaRPr lang="en-US" dirty="0"/>
          </a:p>
        </p:txBody>
      </p:sp>
    </p:spTree>
    <p:extLst>
      <p:ext uri="{BB962C8B-B14F-4D97-AF65-F5344CB8AC3E}">
        <p14:creationId xmlns:p14="http://schemas.microsoft.com/office/powerpoint/2010/main" val="1911077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1B83F-8272-4589-8ED8-46A11B8D9F38}" type="datetimeFigureOut">
              <a:rPr lang="en-US" smtClean="0"/>
              <a:t>9/12/2025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4FAE9C-1AC0-452B-93B3-876359D425EE}" type="slidenum">
              <a:rPr lang="en-US" smtClean="0"/>
              <a:t>‹#›</a:t>
            </a:fld>
            <a:endParaRPr lang="en-US" dirty="0"/>
          </a:p>
        </p:txBody>
      </p:sp>
    </p:spTree>
    <p:extLst>
      <p:ext uri="{BB962C8B-B14F-4D97-AF65-F5344CB8AC3E}">
        <p14:creationId xmlns:p14="http://schemas.microsoft.com/office/powerpoint/2010/main" val="1167493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we </a:t>
            </a:r>
          </a:p>
        </p:txBody>
      </p:sp>
      <p:sp>
        <p:nvSpPr>
          <p:cNvPr id="4" name="Slide Number Placeholder 3"/>
          <p:cNvSpPr>
            <a:spLocks noGrp="1"/>
          </p:cNvSpPr>
          <p:nvPr>
            <p:ph type="sldNum" sz="quarter" idx="5"/>
          </p:nvPr>
        </p:nvSpPr>
        <p:spPr/>
        <p:txBody>
          <a:bodyPr/>
          <a:lstStyle/>
          <a:p>
            <a:fld id="{F34FAE9C-1AC0-452B-93B3-876359D425EE}" type="slidenum">
              <a:rPr lang="en-US" smtClean="0"/>
              <a:t>4</a:t>
            </a:fld>
            <a:endParaRPr lang="en-US" dirty="0"/>
          </a:p>
        </p:txBody>
      </p:sp>
    </p:spTree>
    <p:extLst>
      <p:ext uri="{BB962C8B-B14F-4D97-AF65-F5344CB8AC3E}">
        <p14:creationId xmlns:p14="http://schemas.microsoft.com/office/powerpoint/2010/main" val="427327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376"/>
              </a:lnSpc>
              <a:spcAft>
                <a:spcPts val="800"/>
              </a:spcAft>
            </a:pPr>
            <a:r>
              <a:rPr lang="en-US" sz="1800" b="0" i="0" dirty="0">
                <a:solidFill>
                  <a:srgbClr val="000000"/>
                </a:solidFill>
                <a:effectLst/>
                <a:latin typeface="Aptos" panose="020B0004020202020204" pitchFamily="34" charset="0"/>
              </a:rPr>
              <a:t>To date (June 2024), CMS has not recognized the outpatient in a bed (</a:t>
            </a:r>
            <a:r>
              <a:rPr lang="en-US" sz="1800" b="0" i="0" dirty="0" err="1">
                <a:solidFill>
                  <a:srgbClr val="000000"/>
                </a:solidFill>
                <a:effectLst/>
                <a:latin typeface="Aptos" panose="020B0004020202020204" pitchFamily="34" charset="0"/>
              </a:rPr>
              <a:t>OPIB</a:t>
            </a:r>
            <a:r>
              <a:rPr lang="en-US" sz="1800" b="0" i="0" dirty="0">
                <a:solidFill>
                  <a:srgbClr val="000000"/>
                </a:solidFill>
                <a:effectLst/>
                <a:latin typeface="Aptos" panose="020B0004020202020204" pitchFamily="34" charset="0"/>
              </a:rPr>
              <a:t>) level-of-care designation in hospitals.  </a:t>
            </a:r>
            <a:endParaRPr lang="en-US" b="0" i="0" dirty="0">
              <a:solidFill>
                <a:srgbClr val="000000"/>
              </a:solidFill>
              <a:effectLst/>
              <a:latin typeface="Segoe UI" panose="020B0502040204020203" pitchFamily="34" charset="0"/>
            </a:endParaRPr>
          </a:p>
          <a:p>
            <a:pPr algn="l" rtl="0" fontAlgn="base">
              <a:lnSpc>
                <a:spcPts val="1376"/>
              </a:lnSpc>
              <a:spcAft>
                <a:spcPts val="800"/>
              </a:spcAft>
            </a:pPr>
            <a:r>
              <a:rPr lang="en-US" sz="1800" b="0" i="0" dirty="0" err="1">
                <a:solidFill>
                  <a:srgbClr val="000000"/>
                </a:solidFill>
                <a:effectLst/>
                <a:latin typeface="Aptos" panose="020B0004020202020204" pitchFamily="34" charset="0"/>
              </a:rPr>
              <a:t>OPIB</a:t>
            </a:r>
            <a:r>
              <a:rPr lang="en-US" sz="1800" b="0" i="0" dirty="0">
                <a:solidFill>
                  <a:srgbClr val="000000"/>
                </a:solidFill>
                <a:effectLst/>
                <a:latin typeface="Aptos" panose="020B0004020202020204" pitchFamily="34" charset="0"/>
              </a:rPr>
              <a:t> is typically for social reasons (waiting for bed elsewhere, can’t get ride that evening, have not where else to go, etc.)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34FAE9C-1AC0-452B-93B3-876359D425EE}" type="slidenum">
              <a:rPr lang="en-US" smtClean="0"/>
              <a:t>13</a:t>
            </a:fld>
            <a:endParaRPr lang="en-US"/>
          </a:p>
        </p:txBody>
      </p:sp>
    </p:spTree>
    <p:extLst>
      <p:ext uri="{BB962C8B-B14F-4D97-AF65-F5344CB8AC3E}">
        <p14:creationId xmlns:p14="http://schemas.microsoft.com/office/powerpoint/2010/main" val="2964320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0EA6D-F4BE-4440-53DE-15C770F74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E30F9-E12C-C56B-8460-3DE654405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C4178-FD2E-55DD-4082-9FBBFAE2A081}"/>
              </a:ext>
            </a:extLst>
          </p:cNvPr>
          <p:cNvSpPr>
            <a:spLocks noGrp="1"/>
          </p:cNvSpPr>
          <p:nvPr>
            <p:ph type="body" idx="1"/>
          </p:nvPr>
        </p:nvSpPr>
        <p:spPr/>
        <p:txBody>
          <a:bodyPr/>
          <a:lstStyle/>
          <a:p>
            <a:pPr algn="l" rtl="0" fontAlgn="base">
              <a:lnSpc>
                <a:spcPts val="1376"/>
              </a:lnSpc>
              <a:spcAft>
                <a:spcPts val="800"/>
              </a:spcAft>
            </a:pPr>
            <a:r>
              <a:rPr lang="en-US" sz="1800" b="0" i="0" dirty="0">
                <a:solidFill>
                  <a:srgbClr val="000000"/>
                </a:solidFill>
                <a:effectLst/>
                <a:latin typeface="Aptos" panose="020B0004020202020204" pitchFamily="34" charset="0"/>
              </a:rPr>
              <a:t>To date (June 2024), CMS has not recognized the outpatient in a bed (</a:t>
            </a:r>
            <a:r>
              <a:rPr lang="en-US" sz="1800" b="0" i="0" dirty="0" err="1">
                <a:solidFill>
                  <a:srgbClr val="000000"/>
                </a:solidFill>
                <a:effectLst/>
                <a:latin typeface="Aptos" panose="020B0004020202020204" pitchFamily="34" charset="0"/>
              </a:rPr>
              <a:t>OPIB</a:t>
            </a:r>
            <a:r>
              <a:rPr lang="en-US" sz="1800" b="0" i="0" dirty="0">
                <a:solidFill>
                  <a:srgbClr val="000000"/>
                </a:solidFill>
                <a:effectLst/>
                <a:latin typeface="Aptos" panose="020B0004020202020204" pitchFamily="34" charset="0"/>
              </a:rPr>
              <a:t>) level-of-care designation in hospitals.  </a:t>
            </a:r>
            <a:endParaRPr lang="en-US" b="0" i="0" dirty="0">
              <a:solidFill>
                <a:srgbClr val="000000"/>
              </a:solidFill>
              <a:effectLst/>
              <a:latin typeface="Segoe UI" panose="020B0502040204020203" pitchFamily="34" charset="0"/>
            </a:endParaRPr>
          </a:p>
          <a:p>
            <a:pPr algn="l" rtl="0" fontAlgn="base">
              <a:lnSpc>
                <a:spcPts val="1376"/>
              </a:lnSpc>
              <a:spcAft>
                <a:spcPts val="800"/>
              </a:spcAft>
            </a:pPr>
            <a:r>
              <a:rPr lang="en-US" sz="1800" b="0" i="0" dirty="0" err="1">
                <a:solidFill>
                  <a:srgbClr val="000000"/>
                </a:solidFill>
                <a:effectLst/>
                <a:latin typeface="Aptos" panose="020B0004020202020204" pitchFamily="34" charset="0"/>
              </a:rPr>
              <a:t>OPIB</a:t>
            </a:r>
            <a:r>
              <a:rPr lang="en-US" sz="1800" b="0" i="0" dirty="0">
                <a:solidFill>
                  <a:srgbClr val="000000"/>
                </a:solidFill>
                <a:effectLst/>
                <a:latin typeface="Aptos" panose="020B0004020202020204" pitchFamily="34" charset="0"/>
              </a:rPr>
              <a:t> is typically for social reasons (waiting for bed elsewhere, can’t get ride that evening, have not where else to go, etc.)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a:extLst>
              <a:ext uri="{FF2B5EF4-FFF2-40B4-BE49-F238E27FC236}">
                <a16:creationId xmlns:a16="http://schemas.microsoft.com/office/drawing/2014/main" id="{3A93874E-313B-1E2F-80ED-675EE05B7637}"/>
              </a:ext>
            </a:extLst>
          </p:cNvPr>
          <p:cNvSpPr>
            <a:spLocks noGrp="1"/>
          </p:cNvSpPr>
          <p:nvPr>
            <p:ph type="sldNum" sz="quarter" idx="5"/>
          </p:nvPr>
        </p:nvSpPr>
        <p:spPr/>
        <p:txBody>
          <a:bodyPr/>
          <a:lstStyle/>
          <a:p>
            <a:fld id="{F34FAE9C-1AC0-452B-93B3-876359D425EE}" type="slidenum">
              <a:rPr lang="en-US" smtClean="0"/>
              <a:t>14</a:t>
            </a:fld>
            <a:endParaRPr lang="en-US"/>
          </a:p>
        </p:txBody>
      </p:sp>
    </p:spTree>
    <p:extLst>
      <p:ext uri="{BB962C8B-B14F-4D97-AF65-F5344CB8AC3E}">
        <p14:creationId xmlns:p14="http://schemas.microsoft.com/office/powerpoint/2010/main" val="2578608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4FAE9C-1AC0-452B-93B3-876359D425EE}" type="slidenum">
              <a:rPr lang="en-US" smtClean="0"/>
              <a:t>15</a:t>
            </a:fld>
            <a:endParaRPr lang="en-US"/>
          </a:p>
        </p:txBody>
      </p:sp>
    </p:spTree>
    <p:extLst>
      <p:ext uri="{BB962C8B-B14F-4D97-AF65-F5344CB8AC3E}">
        <p14:creationId xmlns:p14="http://schemas.microsoft.com/office/powerpoint/2010/main" val="452323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Typical paradigm vs short stay model</a:t>
            </a:r>
          </a:p>
        </p:txBody>
      </p:sp>
      <p:sp>
        <p:nvSpPr>
          <p:cNvPr id="4" name="Slide Number Placeholder 3"/>
          <p:cNvSpPr>
            <a:spLocks noGrp="1"/>
          </p:cNvSpPr>
          <p:nvPr>
            <p:ph type="sldNum" sz="quarter" idx="5"/>
          </p:nvPr>
        </p:nvSpPr>
        <p:spPr/>
        <p:txBody>
          <a:bodyPr/>
          <a:lstStyle/>
          <a:p>
            <a:fld id="{F34FAE9C-1AC0-452B-93B3-876359D425EE}" type="slidenum">
              <a:rPr lang="en-US" smtClean="0"/>
              <a:t>16</a:t>
            </a:fld>
            <a:endParaRPr lang="en-US"/>
          </a:p>
        </p:txBody>
      </p:sp>
    </p:spTree>
    <p:extLst>
      <p:ext uri="{BB962C8B-B14F-4D97-AF65-F5344CB8AC3E}">
        <p14:creationId xmlns:p14="http://schemas.microsoft.com/office/powerpoint/2010/main" val="1300709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Typical paradigm vs short stay model</a:t>
            </a:r>
          </a:p>
        </p:txBody>
      </p:sp>
      <p:sp>
        <p:nvSpPr>
          <p:cNvPr id="4" name="Slide Number Placeholder 3"/>
          <p:cNvSpPr>
            <a:spLocks noGrp="1"/>
          </p:cNvSpPr>
          <p:nvPr>
            <p:ph type="sldNum" sz="quarter" idx="5"/>
          </p:nvPr>
        </p:nvSpPr>
        <p:spPr/>
        <p:txBody>
          <a:bodyPr/>
          <a:lstStyle/>
          <a:p>
            <a:fld id="{F34FAE9C-1AC0-452B-93B3-876359D425EE}" type="slidenum">
              <a:rPr lang="en-US" smtClean="0"/>
              <a:t>17</a:t>
            </a:fld>
            <a:endParaRPr lang="en-US"/>
          </a:p>
        </p:txBody>
      </p:sp>
    </p:spTree>
    <p:extLst>
      <p:ext uri="{BB962C8B-B14F-4D97-AF65-F5344CB8AC3E}">
        <p14:creationId xmlns:p14="http://schemas.microsoft.com/office/powerpoint/2010/main" val="2926732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2CFDA-4A67-EC01-D05D-67415866D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3D78D-8210-9902-C899-6EFA0086E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1A29B-9311-F4FC-B439-C9CFC2AC225B}"/>
              </a:ext>
            </a:extLst>
          </p:cNvPr>
          <p:cNvSpPr>
            <a:spLocks noGrp="1"/>
          </p:cNvSpPr>
          <p:nvPr>
            <p:ph type="body" idx="1"/>
          </p:nvPr>
        </p:nvSpPr>
        <p:spPr/>
        <p:txBody>
          <a:bodyPr/>
          <a:lstStyle/>
          <a:p>
            <a:pPr marL="0" marR="0" indent="0">
              <a:lnSpc>
                <a:spcPct val="100000"/>
              </a:lnSpc>
              <a:spcBef>
                <a:spcPts val="600"/>
              </a:spcBef>
              <a:spcAft>
                <a:spcPts val="600"/>
              </a:spcAft>
              <a:buNone/>
            </a:pPr>
            <a:r>
              <a:rPr lang="en-US" sz="1200" b="1">
                <a:solidFill>
                  <a:srgbClr val="000000"/>
                </a:solidFill>
                <a:effectLst/>
                <a:ea typeface="Times New Roman" panose="02020603050405020304" pitchFamily="18" charset="0"/>
              </a:rPr>
              <a:t>COLORADO - 6 CCR 1011-1 Chapter 20 Section 25 Ambulatory Surgical Center with a Convalescent Center</a:t>
            </a:r>
            <a:endParaRPr lang="en-US" sz="1200" b="1">
              <a:effectLst/>
              <a:ea typeface="Aptos" panose="020B0004020202020204" pitchFamily="34" charset="0"/>
            </a:endParaRPr>
          </a:p>
          <a:p>
            <a:pPr marR="0" lvl="0">
              <a:lnSpc>
                <a:spcPct val="100000"/>
              </a:lnSpc>
              <a:spcBef>
                <a:spcPts val="600"/>
              </a:spcBef>
              <a:spcAft>
                <a:spcPts val="600"/>
              </a:spcAft>
              <a:buSzPct val="100000"/>
              <a:tabLst>
                <a:tab pos="457200" algn="l"/>
              </a:tabLst>
            </a:pPr>
            <a:r>
              <a:rPr lang="en-US" sz="1200">
                <a:solidFill>
                  <a:srgbClr val="000000"/>
                </a:solidFill>
                <a:effectLst/>
                <a:ea typeface="Times New Roman" panose="02020603050405020304" pitchFamily="18" charset="0"/>
              </a:rPr>
              <a:t>Colorado licenses Ambulatory Surgery Centers separately than Convalescent Centers.  However, the Convalescent Center license is tied to the Ambulatory Surgery Center license.  The Convalescent Center cannot be licensed unless it is affiliated with an Ambulatory Surgery Center.</a:t>
            </a:r>
            <a:endParaRPr lang="en-US" sz="1200">
              <a:effectLst/>
              <a:ea typeface="Aptos" panose="020B0004020202020204" pitchFamily="34" charset="0"/>
            </a:endParaRPr>
          </a:p>
          <a:p>
            <a:pPr marR="0" lvl="0">
              <a:lnSpc>
                <a:spcPct val="100000"/>
              </a:lnSpc>
              <a:spcBef>
                <a:spcPts val="600"/>
              </a:spcBef>
              <a:spcAft>
                <a:spcPts val="600"/>
              </a:spcAft>
              <a:buSzPct val="100000"/>
              <a:tabLst>
                <a:tab pos="457200" algn="l"/>
              </a:tabLst>
            </a:pPr>
            <a:r>
              <a:rPr lang="en-US" sz="1200">
                <a:solidFill>
                  <a:srgbClr val="000000"/>
                </a:solidFill>
                <a:effectLst/>
                <a:ea typeface="Times New Roman" panose="02020603050405020304" pitchFamily="18" charset="0"/>
              </a:rPr>
              <a:t>Not all patients will require extra recovery time or monitoring.  Those that require it would be transferred from the Ambulatory Surgery Center to the Convalescent Center, basically discharged from one and admitted to the other.  These patients cannot stay longer than 23 hours and 59 minutes starting with the admission to the ASC.  Typically, most of these patients are stable enough to discharge but need extra support due to pain management or requiring help with post surgical mobility.  On average, what has been observed the patients who need this care are ortho, plastics or surgeries that occurred later in the day.</a:t>
            </a:r>
            <a:endParaRPr lang="en-US" sz="1200">
              <a:effectLst/>
              <a:ea typeface="Aptos" panose="020B0004020202020204" pitchFamily="34" charset="0"/>
            </a:endParaRPr>
          </a:p>
          <a:p>
            <a:pPr marR="0" lvl="0">
              <a:lnSpc>
                <a:spcPct val="100000"/>
              </a:lnSpc>
              <a:spcBef>
                <a:spcPts val="600"/>
              </a:spcBef>
              <a:spcAft>
                <a:spcPts val="600"/>
              </a:spcAft>
              <a:buSzPct val="100000"/>
              <a:tabLst>
                <a:tab pos="457200" algn="l"/>
              </a:tabLst>
            </a:pPr>
            <a:r>
              <a:rPr lang="en-US" sz="1200">
                <a:solidFill>
                  <a:srgbClr val="000000"/>
                </a:solidFill>
                <a:effectLst/>
                <a:ea typeface="Times New Roman" panose="02020603050405020304" pitchFamily="18" charset="0"/>
              </a:rPr>
              <a:t>The convalescent center shall provide food service to admitted patients.  The area where food is stored and prepared is to be separate from the employee lounge or other areas used by the facility personnel or public.  However, the convalescent center may use alternative methods of meal provision, such as UberEATS, if they have procedures in place.  This does not mean they do not need to provide a way to store and reheat that food, if the patient wants to eat it later.</a:t>
            </a:r>
            <a:endParaRPr lang="en-US" sz="1200">
              <a:effectLst/>
              <a:ea typeface="Aptos" panose="020B0004020202020204" pitchFamily="34" charset="0"/>
            </a:endParaRPr>
          </a:p>
          <a:p>
            <a:pPr marR="0" lvl="0">
              <a:lnSpc>
                <a:spcPct val="100000"/>
              </a:lnSpc>
              <a:spcBef>
                <a:spcPts val="600"/>
              </a:spcBef>
              <a:spcAft>
                <a:spcPts val="600"/>
              </a:spcAft>
              <a:buSzPct val="100000"/>
              <a:tabLst>
                <a:tab pos="457200" algn="l"/>
              </a:tabLst>
            </a:pPr>
            <a:r>
              <a:rPr lang="en-US" sz="1200">
                <a:solidFill>
                  <a:srgbClr val="000000"/>
                </a:solidFill>
                <a:effectLst/>
                <a:ea typeface="Times New Roman" panose="02020603050405020304" pitchFamily="18" charset="0"/>
              </a:rPr>
              <a:t>Support Services required for the Ambulatory Surgery Center may not be shared with the Convalescent Center.  Because they are separately licensed, each licensed space is required to provide their own support services for that space.  For example, the Staff Locker Area cannot be used by ASC staff and CC staff.  </a:t>
            </a:r>
            <a:endParaRPr lang="en-US" sz="1200">
              <a:effectLst/>
              <a:ea typeface="Aptos" panose="020B0004020202020204" pitchFamily="34" charset="0"/>
            </a:endParaRPr>
          </a:p>
          <a:p>
            <a:pPr marR="0" lvl="0">
              <a:lnSpc>
                <a:spcPct val="100000"/>
              </a:lnSpc>
              <a:spcBef>
                <a:spcPts val="600"/>
              </a:spcBef>
              <a:spcAft>
                <a:spcPts val="600"/>
              </a:spcAft>
              <a:buSzPct val="100000"/>
              <a:tabLst>
                <a:tab pos="457200" algn="l"/>
              </a:tabLst>
            </a:pPr>
            <a:r>
              <a:rPr lang="en-US" sz="1200">
                <a:solidFill>
                  <a:srgbClr val="000000"/>
                </a:solidFill>
                <a:effectLst/>
                <a:ea typeface="Times New Roman" panose="02020603050405020304" pitchFamily="18" charset="0"/>
              </a:rPr>
              <a:t>Staff cannot float back and forth between the two licensed spaces.  For example, a nurse can work the first half of their shift in the ASC and can finish the second half of their shift in the CC, but they cannot go back and work more hours at the ASC once they have left it.</a:t>
            </a:r>
            <a:endParaRPr lang="en-US" sz="1200">
              <a:effectLst/>
              <a:ea typeface="Aptos" panose="020B0004020202020204" pitchFamily="34" charset="0"/>
            </a:endParaRPr>
          </a:p>
          <a:p>
            <a:endParaRPr lang="en-US"/>
          </a:p>
        </p:txBody>
      </p:sp>
      <p:sp>
        <p:nvSpPr>
          <p:cNvPr id="4" name="Slide Number Placeholder 3">
            <a:extLst>
              <a:ext uri="{FF2B5EF4-FFF2-40B4-BE49-F238E27FC236}">
                <a16:creationId xmlns:a16="http://schemas.microsoft.com/office/drawing/2014/main" id="{4B587E6C-DB71-FC41-5296-19A479631F1B}"/>
              </a:ext>
            </a:extLst>
          </p:cNvPr>
          <p:cNvSpPr>
            <a:spLocks noGrp="1"/>
          </p:cNvSpPr>
          <p:nvPr>
            <p:ph type="sldNum" sz="quarter" idx="5"/>
          </p:nvPr>
        </p:nvSpPr>
        <p:spPr/>
        <p:txBody>
          <a:bodyPr/>
          <a:lstStyle/>
          <a:p>
            <a:fld id="{F34FAE9C-1AC0-452B-93B3-876359D425EE}" type="slidenum">
              <a:rPr lang="en-US" smtClean="0"/>
              <a:t>18</a:t>
            </a:fld>
            <a:endParaRPr lang="en-US"/>
          </a:p>
        </p:txBody>
      </p:sp>
    </p:spTree>
    <p:extLst>
      <p:ext uri="{BB962C8B-B14F-4D97-AF65-F5344CB8AC3E}">
        <p14:creationId xmlns:p14="http://schemas.microsoft.com/office/powerpoint/2010/main" val="3278592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paradigm vs short stay model</a:t>
            </a:r>
          </a:p>
        </p:txBody>
      </p:sp>
      <p:sp>
        <p:nvSpPr>
          <p:cNvPr id="4" name="Slide Number Placeholder 3"/>
          <p:cNvSpPr>
            <a:spLocks noGrp="1"/>
          </p:cNvSpPr>
          <p:nvPr>
            <p:ph type="sldNum" sz="quarter" idx="5"/>
          </p:nvPr>
        </p:nvSpPr>
        <p:spPr/>
        <p:txBody>
          <a:bodyPr/>
          <a:lstStyle/>
          <a:p>
            <a:fld id="{F34FAE9C-1AC0-452B-93B3-876359D425EE}" type="slidenum">
              <a:rPr lang="en-US" smtClean="0"/>
              <a:t>19</a:t>
            </a:fld>
            <a:endParaRPr lang="en-US"/>
          </a:p>
        </p:txBody>
      </p:sp>
    </p:spTree>
    <p:extLst>
      <p:ext uri="{BB962C8B-B14F-4D97-AF65-F5344CB8AC3E}">
        <p14:creationId xmlns:p14="http://schemas.microsoft.com/office/powerpoint/2010/main" val="989440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7C2BD-CDD5-FC51-7081-00D3CA035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F401C-1B5F-FA3D-1213-13CF605D6F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3A6683-4C6B-CF11-DBC0-EAC1819D5AF3}"/>
              </a:ext>
            </a:extLst>
          </p:cNvPr>
          <p:cNvSpPr>
            <a:spLocks noGrp="1"/>
          </p:cNvSpPr>
          <p:nvPr>
            <p:ph type="body" idx="1"/>
          </p:nvPr>
        </p:nvSpPr>
        <p:spPr/>
        <p:txBody>
          <a:bodyPr/>
          <a:lstStyle/>
          <a:p>
            <a:r>
              <a:rPr lang="en-US" dirty="0"/>
              <a:t>Typical paradigm vs short stay model</a:t>
            </a:r>
          </a:p>
        </p:txBody>
      </p:sp>
      <p:sp>
        <p:nvSpPr>
          <p:cNvPr id="4" name="Slide Number Placeholder 3">
            <a:extLst>
              <a:ext uri="{FF2B5EF4-FFF2-40B4-BE49-F238E27FC236}">
                <a16:creationId xmlns:a16="http://schemas.microsoft.com/office/drawing/2014/main" id="{92EC8A8F-7766-54B7-22AA-4B3F2F657FF4}"/>
              </a:ext>
            </a:extLst>
          </p:cNvPr>
          <p:cNvSpPr>
            <a:spLocks noGrp="1"/>
          </p:cNvSpPr>
          <p:nvPr>
            <p:ph type="sldNum" sz="quarter" idx="5"/>
          </p:nvPr>
        </p:nvSpPr>
        <p:spPr/>
        <p:txBody>
          <a:bodyPr/>
          <a:lstStyle/>
          <a:p>
            <a:fld id="{F34FAE9C-1AC0-452B-93B3-876359D425EE}" type="slidenum">
              <a:rPr lang="en-US" smtClean="0"/>
              <a:t>20</a:t>
            </a:fld>
            <a:endParaRPr lang="en-US"/>
          </a:p>
        </p:txBody>
      </p:sp>
    </p:spTree>
    <p:extLst>
      <p:ext uri="{BB962C8B-B14F-4D97-AF65-F5344CB8AC3E}">
        <p14:creationId xmlns:p14="http://schemas.microsoft.com/office/powerpoint/2010/main" val="4176129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paradigm vs short stay model</a:t>
            </a:r>
          </a:p>
        </p:txBody>
      </p:sp>
      <p:sp>
        <p:nvSpPr>
          <p:cNvPr id="4" name="Slide Number Placeholder 3"/>
          <p:cNvSpPr>
            <a:spLocks noGrp="1"/>
          </p:cNvSpPr>
          <p:nvPr>
            <p:ph type="sldNum" sz="quarter" idx="5"/>
          </p:nvPr>
        </p:nvSpPr>
        <p:spPr/>
        <p:txBody>
          <a:bodyPr/>
          <a:lstStyle/>
          <a:p>
            <a:fld id="{F34FAE9C-1AC0-452B-93B3-876359D425EE}" type="slidenum">
              <a:rPr lang="en-US" smtClean="0"/>
              <a:t>21</a:t>
            </a:fld>
            <a:endParaRPr lang="en-US"/>
          </a:p>
        </p:txBody>
      </p:sp>
    </p:spTree>
    <p:extLst>
      <p:ext uri="{BB962C8B-B14F-4D97-AF65-F5344CB8AC3E}">
        <p14:creationId xmlns:p14="http://schemas.microsoft.com/office/powerpoint/2010/main" val="485771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15057-953D-380B-4205-F80EA9EE7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4A847-9C1A-B728-1F2A-9499C8D79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96DDA3-54A5-0A2E-8AF7-601881406B6B}"/>
              </a:ext>
            </a:extLst>
          </p:cNvPr>
          <p:cNvSpPr>
            <a:spLocks noGrp="1"/>
          </p:cNvSpPr>
          <p:nvPr>
            <p:ph type="body" idx="1"/>
          </p:nvPr>
        </p:nvSpPr>
        <p:spPr/>
        <p:txBody>
          <a:bodyPr/>
          <a:lstStyle/>
          <a:p>
            <a:pPr marL="0" indent="0">
              <a:lnSpc>
                <a:spcPct val="100000"/>
              </a:lnSpc>
              <a:spcAft>
                <a:spcPts val="600"/>
              </a:spcAft>
              <a:buNone/>
            </a:pPr>
            <a:r>
              <a:rPr lang="en-US" dirty="0"/>
              <a:t>Typical paradigm vs short stay model. </a:t>
            </a:r>
          </a:p>
          <a:p>
            <a:pPr marL="0" indent="0">
              <a:lnSpc>
                <a:spcPct val="100000"/>
              </a:lnSpc>
              <a:spcAft>
                <a:spcPts val="600"/>
              </a:spcAft>
              <a:buNone/>
            </a:pPr>
            <a:endParaRPr lang="en-US" i="1"/>
          </a:p>
          <a:p>
            <a:pPr marL="0" indent="0">
              <a:lnSpc>
                <a:spcPct val="100000"/>
              </a:lnSpc>
              <a:spcAft>
                <a:spcPts val="600"/>
              </a:spcAft>
              <a:buNone/>
            </a:pPr>
            <a:r>
              <a:rPr lang="en-US" i="1" dirty="0"/>
              <a:t>Who is it for? Outpatients who require overnight stay after a procedure due to:</a:t>
            </a:r>
          </a:p>
          <a:p>
            <a:pPr>
              <a:lnSpc>
                <a:spcPct val="100000"/>
              </a:lnSpc>
              <a:spcAft>
                <a:spcPts val="600"/>
              </a:spcAft>
            </a:pPr>
            <a:r>
              <a:rPr lang="en-US" dirty="0"/>
              <a:t>Distance and/or condition of patient's home</a:t>
            </a:r>
          </a:p>
          <a:p>
            <a:pPr>
              <a:lnSpc>
                <a:spcPct val="100000"/>
              </a:lnSpc>
              <a:spcAft>
                <a:spcPts val="600"/>
              </a:spcAft>
            </a:pPr>
            <a:r>
              <a:rPr lang="en-US" dirty="0"/>
              <a:t>Lack of support system for patient at home to assist with recovery</a:t>
            </a:r>
          </a:p>
          <a:p>
            <a:pPr>
              <a:lnSpc>
                <a:spcPct val="100000"/>
              </a:lnSpc>
              <a:spcAft>
                <a:spcPts val="600"/>
              </a:spcAft>
            </a:pPr>
            <a:r>
              <a:rPr lang="en-US" dirty="0"/>
              <a:t>Need for post acute care, pain management, etc.</a:t>
            </a:r>
          </a:p>
          <a:p>
            <a:pPr>
              <a:lnSpc>
                <a:spcPct val="100000"/>
              </a:lnSpc>
              <a:spcAft>
                <a:spcPts val="600"/>
              </a:spcAft>
            </a:pPr>
            <a:r>
              <a:rPr lang="en-US" dirty="0"/>
              <a:t>More and more closure of rural hospitals, critical access, </a:t>
            </a:r>
            <a:r>
              <a:rPr lang="en-US" dirty="0" err="1"/>
              <a:t>etc</a:t>
            </a:r>
            <a:r>
              <a:rPr lang="en-US" dirty="0"/>
              <a:t>…</a:t>
            </a:r>
          </a:p>
          <a:p>
            <a:endParaRPr lang="en-US"/>
          </a:p>
        </p:txBody>
      </p:sp>
      <p:sp>
        <p:nvSpPr>
          <p:cNvPr id="4" name="Slide Number Placeholder 3">
            <a:extLst>
              <a:ext uri="{FF2B5EF4-FFF2-40B4-BE49-F238E27FC236}">
                <a16:creationId xmlns:a16="http://schemas.microsoft.com/office/drawing/2014/main" id="{C14D5176-0540-8913-7BD7-2410E56ED101}"/>
              </a:ext>
            </a:extLst>
          </p:cNvPr>
          <p:cNvSpPr>
            <a:spLocks noGrp="1"/>
          </p:cNvSpPr>
          <p:nvPr>
            <p:ph type="sldNum" sz="quarter" idx="5"/>
          </p:nvPr>
        </p:nvSpPr>
        <p:spPr/>
        <p:txBody>
          <a:bodyPr/>
          <a:lstStyle/>
          <a:p>
            <a:fld id="{F34FAE9C-1AC0-452B-93B3-876359D425EE}" type="slidenum">
              <a:rPr lang="en-US" smtClean="0"/>
              <a:t>22</a:t>
            </a:fld>
            <a:endParaRPr lang="en-US"/>
          </a:p>
        </p:txBody>
      </p:sp>
    </p:spTree>
    <p:extLst>
      <p:ext uri="{BB962C8B-B14F-4D97-AF65-F5344CB8AC3E}">
        <p14:creationId xmlns:p14="http://schemas.microsoft.com/office/powerpoint/2010/main" val="2742173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Patricia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an example on bullet point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CFF4F-029B-42EF-8CFE-987546A3DD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874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4FAE9C-1AC0-452B-93B3-876359D425EE}" type="slidenum">
              <a:rPr lang="en-US" smtClean="0"/>
              <a:t>23</a:t>
            </a:fld>
            <a:endParaRPr lang="en-US"/>
          </a:p>
        </p:txBody>
      </p:sp>
    </p:spTree>
    <p:extLst>
      <p:ext uri="{BB962C8B-B14F-4D97-AF65-F5344CB8AC3E}">
        <p14:creationId xmlns:p14="http://schemas.microsoft.com/office/powerpoint/2010/main" val="3524633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4FAE9C-1AC0-452B-93B3-876359D425EE}" type="slidenum">
              <a:rPr lang="en-US" smtClean="0"/>
              <a:t>24</a:t>
            </a:fld>
            <a:endParaRPr lang="en-US"/>
          </a:p>
        </p:txBody>
      </p:sp>
    </p:spTree>
    <p:extLst>
      <p:ext uri="{BB962C8B-B14F-4D97-AF65-F5344CB8AC3E}">
        <p14:creationId xmlns:p14="http://schemas.microsoft.com/office/powerpoint/2010/main" val="2195354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4FAE9C-1AC0-452B-93B3-876359D425EE}" type="slidenum">
              <a:rPr lang="en-US" smtClean="0"/>
              <a:t>25</a:t>
            </a:fld>
            <a:endParaRPr lang="en-US"/>
          </a:p>
        </p:txBody>
      </p:sp>
    </p:spTree>
    <p:extLst>
      <p:ext uri="{BB962C8B-B14F-4D97-AF65-F5344CB8AC3E}">
        <p14:creationId xmlns:p14="http://schemas.microsoft.com/office/powerpoint/2010/main" val="4279256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Typical paradigm vs short stay model</a:t>
            </a:r>
          </a:p>
        </p:txBody>
      </p:sp>
      <p:sp>
        <p:nvSpPr>
          <p:cNvPr id="4" name="Slide Number Placeholder 3"/>
          <p:cNvSpPr>
            <a:spLocks noGrp="1"/>
          </p:cNvSpPr>
          <p:nvPr>
            <p:ph type="sldNum" sz="quarter" idx="5"/>
          </p:nvPr>
        </p:nvSpPr>
        <p:spPr/>
        <p:txBody>
          <a:bodyPr/>
          <a:lstStyle/>
          <a:p>
            <a:fld id="{F34FAE9C-1AC0-452B-93B3-876359D425EE}" type="slidenum">
              <a:rPr lang="en-US" smtClean="0"/>
              <a:t>26</a:t>
            </a:fld>
            <a:endParaRPr lang="en-US"/>
          </a:p>
        </p:txBody>
      </p:sp>
    </p:spTree>
    <p:extLst>
      <p:ext uri="{BB962C8B-B14F-4D97-AF65-F5344CB8AC3E}">
        <p14:creationId xmlns:p14="http://schemas.microsoft.com/office/powerpoint/2010/main" val="4217147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4FAE9C-1AC0-452B-93B3-876359D425EE}" type="slidenum">
              <a:rPr lang="en-US" smtClean="0"/>
              <a:t>27</a:t>
            </a:fld>
            <a:endParaRPr lang="en-US"/>
          </a:p>
        </p:txBody>
      </p:sp>
    </p:spTree>
    <p:extLst>
      <p:ext uri="{BB962C8B-B14F-4D97-AF65-F5344CB8AC3E}">
        <p14:creationId xmlns:p14="http://schemas.microsoft.com/office/powerpoint/2010/main" val="3688620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4FAE9C-1AC0-452B-93B3-876359D425EE}" type="slidenum">
              <a:rPr lang="en-US" smtClean="0"/>
              <a:t>28</a:t>
            </a:fld>
            <a:endParaRPr lang="en-US"/>
          </a:p>
        </p:txBody>
      </p:sp>
    </p:spTree>
    <p:extLst>
      <p:ext uri="{BB962C8B-B14F-4D97-AF65-F5344CB8AC3E}">
        <p14:creationId xmlns:p14="http://schemas.microsoft.com/office/powerpoint/2010/main" val="1551410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4FAE9C-1AC0-452B-93B3-876359D425EE}" type="slidenum">
              <a:rPr lang="en-US" smtClean="0"/>
              <a:t>29</a:t>
            </a:fld>
            <a:endParaRPr lang="en-US"/>
          </a:p>
        </p:txBody>
      </p:sp>
    </p:spTree>
    <p:extLst>
      <p:ext uri="{BB962C8B-B14F-4D97-AF65-F5344CB8AC3E}">
        <p14:creationId xmlns:p14="http://schemas.microsoft.com/office/powerpoint/2010/main" val="875184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4FAE9C-1AC0-452B-93B3-876359D425EE}" type="slidenum">
              <a:rPr lang="en-US" smtClean="0"/>
              <a:t>30</a:t>
            </a:fld>
            <a:endParaRPr lang="en-US" dirty="0"/>
          </a:p>
        </p:txBody>
      </p:sp>
    </p:spTree>
    <p:extLst>
      <p:ext uri="{BB962C8B-B14F-4D97-AF65-F5344CB8AC3E}">
        <p14:creationId xmlns:p14="http://schemas.microsoft.com/office/powerpoint/2010/main" val="243586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4FAE9C-1AC0-452B-93B3-876359D425EE}" type="slidenum">
              <a:rPr lang="en-US" smtClean="0"/>
              <a:t>31</a:t>
            </a:fld>
            <a:endParaRPr lang="en-US" dirty="0"/>
          </a:p>
        </p:txBody>
      </p:sp>
    </p:spTree>
    <p:extLst>
      <p:ext uri="{BB962C8B-B14F-4D97-AF65-F5344CB8AC3E}">
        <p14:creationId xmlns:p14="http://schemas.microsoft.com/office/powerpoint/2010/main" val="4210757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real opportunity presented by Short Stay Care/ centers.</a:t>
            </a:r>
          </a:p>
          <a:p>
            <a:r>
              <a:rPr lang="en-US" dirty="0"/>
              <a:t>Opening the doors for the future</a:t>
            </a:r>
          </a:p>
        </p:txBody>
      </p:sp>
      <p:sp>
        <p:nvSpPr>
          <p:cNvPr id="4" name="Slide Number Placeholder 3"/>
          <p:cNvSpPr>
            <a:spLocks noGrp="1"/>
          </p:cNvSpPr>
          <p:nvPr>
            <p:ph type="sldNum" sz="quarter" idx="5"/>
          </p:nvPr>
        </p:nvSpPr>
        <p:spPr/>
        <p:txBody>
          <a:bodyPr/>
          <a:lstStyle/>
          <a:p>
            <a:fld id="{F34FAE9C-1AC0-452B-93B3-876359D425EE}" type="slidenum">
              <a:rPr lang="en-US" smtClean="0"/>
              <a:t>32</a:t>
            </a:fld>
            <a:endParaRPr lang="en-US" dirty="0"/>
          </a:p>
        </p:txBody>
      </p:sp>
    </p:spTree>
    <p:extLst>
      <p:ext uri="{BB962C8B-B14F-4D97-AF65-F5344CB8AC3E}">
        <p14:creationId xmlns:p14="http://schemas.microsoft.com/office/powerpoint/2010/main" val="625532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CFF4F-029B-42EF-8CFE-987546A3DD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780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Can you believe that we're already thinking about the revision cycle for the 2030 FGI Codes for Planning and Design? With the beginning of the next 4-year revision cycle in fall 2026, FGI will make an announcement in the FGI Bulletin letting folks know when the HGRC will be accepting new members. If you're interested in  joining, be sure to sign up for the FGI Bulletin newsletter on FGI's website.  </a:t>
            </a:r>
          </a:p>
          <a:p>
            <a:endParaRPr lang="en-US"/>
          </a:p>
          <a:p>
            <a:r>
              <a:rPr lang="en-US"/>
              <a:t>There are other ways to get involved as well. In Spring 2027, the public will be invited to submit proposals to revise the codes. Then, in the summer of 2028, the 2030 draft will be released and the public will again be invited to provide feedback. </a:t>
            </a:r>
          </a:p>
          <a:p>
            <a:endParaRPr lang="en-US"/>
          </a:p>
          <a:p>
            <a:r>
              <a:rPr lang="en-US"/>
              <a:t>Involvement in this process from the folks who use the codes is critical. We hope you'll participate and make your voice heard!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Between the Lines with FGI:</a:t>
            </a:r>
          </a:p>
          <a:p>
            <a:r>
              <a:rPr lang="en-US"/>
              <a:t>We're excited to share that Season 3 of Between the Lines with FGI is in full swing. All episodes of this podcast can be accessed on our website and where podcasts are available. </a:t>
            </a:r>
          </a:p>
          <a:p>
            <a:endParaRPr lang="en-US"/>
          </a:p>
          <a:p>
            <a:r>
              <a:rPr lang="en-US"/>
              <a:t>Did you know that you can receive CEU/CEHs for listening to our episodes? FGI will be providing this content as courses on our new educational platform, and take care of all the logistics to ensure you receive your CEU/CEHs upon completion. </a:t>
            </a:r>
          </a:p>
          <a:p>
            <a:endParaRPr lang="en-US"/>
          </a:p>
          <a:p>
            <a:r>
              <a:rPr lang="en-US"/>
              <a:t>FGI's Educational Platform: Speaking of, we're pleased to share that FGI's new educational platform is filled with e-learning courses, fireside chats, webinars, and microlearning activities, including from our HGRC experts. This is a great way to gain your CEU/CEHs while supporting FGI. If you're interested in providing group education for your team, this is a great place to start. </a:t>
            </a:r>
          </a:p>
          <a:p>
            <a:endParaRPr lang="en-US"/>
          </a:p>
          <a:p>
            <a:r>
              <a:rPr lang="en-US"/>
              <a:t>FGI's Subscriber Library: This platform will be a great partner to our Digital Library, which is where you’ll be able to access the new edition, along with any other editions you’ve subscribed to. You can access both the Digital Library and, when launched, our educational platform directly through FGI's website. On the landing page of the Digital Library, you'll find a guided tutorial to walk you through the platform.</a:t>
            </a:r>
          </a:p>
          <a:p>
            <a:endParaRPr lang="en-US"/>
          </a:p>
          <a:p>
            <a:r>
              <a:rPr lang="en-US"/>
              <a:t>​</a:t>
            </a:r>
          </a:p>
          <a:p>
            <a:r>
              <a:rPr lang="en-US"/>
              <a:t>​2026 FGI Codes and Handbooks launch this spring: This seminar will cover many of the exciting changes to come in the 2026 FGI Codes and Handbooks this spring. FGI will continue to release information and educational opportunities leading up to its release. We recommend subscribing to our emails and outreach. </a:t>
            </a:r>
          </a:p>
          <a:p>
            <a:endParaRPr lang="en-US"/>
          </a:p>
          <a:p>
            <a:r>
              <a:rPr lang="en-US"/>
              <a:t>FGI's interactive adoption map: We’ve recently updated the adoption map on our website to enable users to access information more easily. Now, when you click on a state, you’ll be able to see specifics on which facility types are required to meet the FGI codes, and, where available, links to state rules and AHJ contact information.  Updating the adoption map is a continuous process; if you find that information in the map is out of date, we'd be grateful if you would reach out and let us know.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for your continued support of FGI. We'd love to stay in touch! Following FGI on LinkedIn and subscribing to our outreach is the best way to stay in-the-know of education offerings and events, updates, and more.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4FAE9C-1AC0-452B-93B3-876359D425EE}" type="slidenum">
              <a:rPr lang="en-US" smtClean="0"/>
              <a:t>7</a:t>
            </a:fld>
            <a:endParaRPr lang="en-US" dirty="0"/>
          </a:p>
        </p:txBody>
      </p:sp>
    </p:spTree>
    <p:extLst>
      <p:ext uri="{BB962C8B-B14F-4D97-AF65-F5344CB8AC3E}">
        <p14:creationId xmlns:p14="http://schemas.microsoft.com/office/powerpoint/2010/main" val="4149540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stay is described by many names.</a:t>
            </a:r>
          </a:p>
          <a:p>
            <a:r>
              <a:rPr lang="en-US" dirty="0"/>
              <a:t>All mean the same, observation/recovery care beyond 23 hours</a:t>
            </a:r>
          </a:p>
        </p:txBody>
      </p:sp>
      <p:sp>
        <p:nvSpPr>
          <p:cNvPr id="4" name="Slide Number Placeholder 3"/>
          <p:cNvSpPr>
            <a:spLocks noGrp="1"/>
          </p:cNvSpPr>
          <p:nvPr>
            <p:ph type="sldNum" sz="quarter" idx="5"/>
          </p:nvPr>
        </p:nvSpPr>
        <p:spPr/>
        <p:txBody>
          <a:bodyPr/>
          <a:lstStyle/>
          <a:p>
            <a:fld id="{F34FAE9C-1AC0-452B-93B3-876359D425EE}" type="slidenum">
              <a:rPr lang="en-US" smtClean="0"/>
              <a:t>8</a:t>
            </a:fld>
            <a:endParaRPr lang="en-US" dirty="0"/>
          </a:p>
        </p:txBody>
      </p:sp>
    </p:spTree>
    <p:extLst>
      <p:ext uri="{BB962C8B-B14F-4D97-AF65-F5344CB8AC3E}">
        <p14:creationId xmlns:p14="http://schemas.microsoft.com/office/powerpoint/2010/main" val="2855837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stay is described by many names.</a:t>
            </a:r>
          </a:p>
          <a:p>
            <a:r>
              <a:rPr lang="en-US" dirty="0"/>
              <a:t>All mean the same, observation/recovery care beyond 23 hours</a:t>
            </a:r>
          </a:p>
        </p:txBody>
      </p:sp>
      <p:sp>
        <p:nvSpPr>
          <p:cNvPr id="4" name="Slide Number Placeholder 3"/>
          <p:cNvSpPr>
            <a:spLocks noGrp="1"/>
          </p:cNvSpPr>
          <p:nvPr>
            <p:ph type="sldNum" sz="quarter" idx="5"/>
          </p:nvPr>
        </p:nvSpPr>
        <p:spPr/>
        <p:txBody>
          <a:bodyPr/>
          <a:lstStyle/>
          <a:p>
            <a:fld id="{F34FAE9C-1AC0-452B-93B3-876359D425EE}" type="slidenum">
              <a:rPr lang="en-US" smtClean="0"/>
              <a:t>9</a:t>
            </a:fld>
            <a:endParaRPr lang="en-US" dirty="0"/>
          </a:p>
        </p:txBody>
      </p:sp>
    </p:spTree>
    <p:extLst>
      <p:ext uri="{BB962C8B-B14F-4D97-AF65-F5344CB8AC3E}">
        <p14:creationId xmlns:p14="http://schemas.microsoft.com/office/powerpoint/2010/main" val="2954552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600"/>
              </a:spcAft>
              <a:buNone/>
            </a:pPr>
            <a:r>
              <a:rPr lang="en-US" dirty="0"/>
              <a:t>Typical paradigm vs short stay model. </a:t>
            </a:r>
          </a:p>
          <a:p>
            <a:pPr marL="0" indent="0">
              <a:lnSpc>
                <a:spcPct val="100000"/>
              </a:lnSpc>
              <a:spcAft>
                <a:spcPts val="600"/>
              </a:spcAft>
              <a:buNone/>
            </a:pPr>
            <a:endParaRPr lang="en-US" i="1" dirty="0"/>
          </a:p>
          <a:p>
            <a:pPr marL="0" indent="0">
              <a:lnSpc>
                <a:spcPct val="100000"/>
              </a:lnSpc>
              <a:spcAft>
                <a:spcPts val="600"/>
              </a:spcAft>
              <a:buNone/>
            </a:pPr>
            <a:r>
              <a:rPr lang="en-US" i="1" dirty="0"/>
              <a:t>Who is it for? Outpatients who require overnight stay after a procedure due to:</a:t>
            </a:r>
          </a:p>
          <a:p>
            <a:pPr>
              <a:lnSpc>
                <a:spcPct val="100000"/>
              </a:lnSpc>
              <a:spcAft>
                <a:spcPts val="600"/>
              </a:spcAft>
            </a:pPr>
            <a:r>
              <a:rPr lang="en-US" dirty="0"/>
              <a:t>Distance and/or condition of patient's home</a:t>
            </a:r>
          </a:p>
          <a:p>
            <a:pPr>
              <a:lnSpc>
                <a:spcPct val="100000"/>
              </a:lnSpc>
              <a:spcAft>
                <a:spcPts val="600"/>
              </a:spcAft>
            </a:pPr>
            <a:r>
              <a:rPr lang="en-US" dirty="0"/>
              <a:t>Lack of support system for patient at home to assist with recovery</a:t>
            </a:r>
          </a:p>
          <a:p>
            <a:pPr>
              <a:lnSpc>
                <a:spcPct val="100000"/>
              </a:lnSpc>
              <a:spcAft>
                <a:spcPts val="600"/>
              </a:spcAft>
            </a:pPr>
            <a:r>
              <a:rPr lang="en-US" dirty="0"/>
              <a:t>Need for post acute care, pain management, etc.</a:t>
            </a:r>
          </a:p>
          <a:p>
            <a:pPr>
              <a:lnSpc>
                <a:spcPct val="100000"/>
              </a:lnSpc>
              <a:spcAft>
                <a:spcPts val="600"/>
              </a:spcAft>
            </a:pPr>
            <a:r>
              <a:rPr lang="en-US" dirty="0"/>
              <a:t>More and more closure of rural hospitals, critical access, </a:t>
            </a:r>
            <a:r>
              <a:rPr lang="en-US" dirty="0" err="1"/>
              <a:t>etc</a:t>
            </a:r>
            <a:r>
              <a:rPr lang="en-US" dirty="0"/>
              <a:t>…</a:t>
            </a:r>
          </a:p>
          <a:p>
            <a:endParaRPr lang="en-US" dirty="0"/>
          </a:p>
        </p:txBody>
      </p:sp>
      <p:sp>
        <p:nvSpPr>
          <p:cNvPr id="4" name="Slide Number Placeholder 3"/>
          <p:cNvSpPr>
            <a:spLocks noGrp="1"/>
          </p:cNvSpPr>
          <p:nvPr>
            <p:ph type="sldNum" sz="quarter" idx="5"/>
          </p:nvPr>
        </p:nvSpPr>
        <p:spPr/>
        <p:txBody>
          <a:bodyPr/>
          <a:lstStyle/>
          <a:p>
            <a:fld id="{F34FAE9C-1AC0-452B-93B3-876359D425EE}" type="slidenum">
              <a:rPr lang="en-US" smtClean="0"/>
              <a:t>10</a:t>
            </a:fld>
            <a:endParaRPr lang="en-US"/>
          </a:p>
        </p:txBody>
      </p:sp>
    </p:spTree>
    <p:extLst>
      <p:ext uri="{BB962C8B-B14F-4D97-AF65-F5344CB8AC3E}">
        <p14:creationId xmlns:p14="http://schemas.microsoft.com/office/powerpoint/2010/main" val="943665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600"/>
              </a:spcAft>
              <a:buNone/>
            </a:pPr>
            <a:r>
              <a:rPr lang="en-US"/>
              <a:t>Typical paradigm vs short stay model. </a:t>
            </a:r>
          </a:p>
          <a:p>
            <a:pPr marL="0" indent="0">
              <a:lnSpc>
                <a:spcPct val="100000"/>
              </a:lnSpc>
              <a:spcAft>
                <a:spcPts val="600"/>
              </a:spcAft>
              <a:buNone/>
            </a:pPr>
            <a:endParaRPr lang="en-US" i="1"/>
          </a:p>
          <a:p>
            <a:pPr marL="0" indent="0">
              <a:lnSpc>
                <a:spcPct val="100000"/>
              </a:lnSpc>
              <a:spcAft>
                <a:spcPts val="600"/>
              </a:spcAft>
              <a:buNone/>
            </a:pPr>
            <a:r>
              <a:rPr lang="en-US" i="1"/>
              <a:t>Who is it for? Outpatients who require overnight stay after a procedure due to:</a:t>
            </a:r>
          </a:p>
          <a:p>
            <a:pPr>
              <a:lnSpc>
                <a:spcPct val="100000"/>
              </a:lnSpc>
              <a:spcAft>
                <a:spcPts val="600"/>
              </a:spcAft>
            </a:pPr>
            <a:r>
              <a:rPr lang="en-US"/>
              <a:t>Distance and/or condition of patient's home</a:t>
            </a:r>
          </a:p>
          <a:p>
            <a:pPr>
              <a:lnSpc>
                <a:spcPct val="100000"/>
              </a:lnSpc>
              <a:spcAft>
                <a:spcPts val="600"/>
              </a:spcAft>
            </a:pPr>
            <a:r>
              <a:rPr lang="en-US"/>
              <a:t>Lack of support system for patient at home to assist with recovery</a:t>
            </a:r>
          </a:p>
          <a:p>
            <a:pPr>
              <a:lnSpc>
                <a:spcPct val="100000"/>
              </a:lnSpc>
              <a:spcAft>
                <a:spcPts val="600"/>
              </a:spcAft>
            </a:pPr>
            <a:r>
              <a:rPr lang="en-US"/>
              <a:t>Need for post acute care, pain management, etc.</a:t>
            </a:r>
          </a:p>
          <a:p>
            <a:pPr>
              <a:lnSpc>
                <a:spcPct val="100000"/>
              </a:lnSpc>
              <a:spcAft>
                <a:spcPts val="600"/>
              </a:spcAft>
            </a:pPr>
            <a:r>
              <a:rPr lang="en-US"/>
              <a:t>More and more closure of rural hospitals, critical access, </a:t>
            </a:r>
            <a:r>
              <a:rPr lang="en-US" err="1"/>
              <a:t>etc</a:t>
            </a:r>
            <a:r>
              <a:rPr lang="en-US"/>
              <a:t>…</a:t>
            </a:r>
          </a:p>
          <a:p>
            <a:endParaRPr lang="en-US"/>
          </a:p>
        </p:txBody>
      </p:sp>
      <p:sp>
        <p:nvSpPr>
          <p:cNvPr id="4" name="Slide Number Placeholder 3"/>
          <p:cNvSpPr>
            <a:spLocks noGrp="1"/>
          </p:cNvSpPr>
          <p:nvPr>
            <p:ph type="sldNum" sz="quarter" idx="5"/>
          </p:nvPr>
        </p:nvSpPr>
        <p:spPr/>
        <p:txBody>
          <a:bodyPr/>
          <a:lstStyle/>
          <a:p>
            <a:fld id="{F34FAE9C-1AC0-452B-93B3-876359D425EE}" type="slidenum">
              <a:rPr lang="en-US" smtClean="0"/>
              <a:t>11</a:t>
            </a:fld>
            <a:endParaRPr lang="en-US"/>
          </a:p>
        </p:txBody>
      </p:sp>
    </p:spTree>
    <p:extLst>
      <p:ext uri="{BB962C8B-B14F-4D97-AF65-F5344CB8AC3E}">
        <p14:creationId xmlns:p14="http://schemas.microsoft.com/office/powerpoint/2010/main" val="4053151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Risk of falls, infection, wrong medication, </a:t>
            </a:r>
            <a:r>
              <a:rPr lang="en-US" err="1"/>
              <a:t>etc</a:t>
            </a:r>
            <a:r>
              <a:rPr lang="en-US"/>
              <a:t>…</a:t>
            </a:r>
          </a:p>
          <a:p>
            <a:pPr marL="228600" indent="-228600">
              <a:buAutoNum type="arabicPeriod"/>
            </a:pPr>
            <a:r>
              <a:rPr lang="en-US"/>
              <a:t>Distance to care for rural communities</a:t>
            </a:r>
          </a:p>
          <a:p>
            <a:pPr marL="228600" indent="-228600">
              <a:buAutoNum type="arabicPeriod"/>
            </a:pPr>
            <a:r>
              <a:rPr lang="en-US"/>
              <a:t>Sense of peace from a discharge plan with post care</a:t>
            </a:r>
          </a:p>
        </p:txBody>
      </p:sp>
      <p:sp>
        <p:nvSpPr>
          <p:cNvPr id="4" name="Slide Number Placeholder 3"/>
          <p:cNvSpPr>
            <a:spLocks noGrp="1"/>
          </p:cNvSpPr>
          <p:nvPr>
            <p:ph type="sldNum" sz="quarter" idx="5"/>
          </p:nvPr>
        </p:nvSpPr>
        <p:spPr/>
        <p:txBody>
          <a:bodyPr/>
          <a:lstStyle/>
          <a:p>
            <a:fld id="{F34FAE9C-1AC0-452B-93B3-876359D425EE}" type="slidenum">
              <a:rPr lang="en-US" smtClean="0"/>
              <a:t>12</a:t>
            </a:fld>
            <a:endParaRPr lang="en-US"/>
          </a:p>
        </p:txBody>
      </p:sp>
    </p:spTree>
    <p:extLst>
      <p:ext uri="{BB962C8B-B14F-4D97-AF65-F5344CB8AC3E}">
        <p14:creationId xmlns:p14="http://schemas.microsoft.com/office/powerpoint/2010/main" val="1621946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892075E-DE55-0144-960E-8774E8BE105F}"/>
              </a:ext>
            </a:extLst>
          </p:cNvPr>
          <p:cNvSpPr>
            <a:spLocks noGrp="1"/>
          </p:cNvSpPr>
          <p:nvPr>
            <p:ph type="subTitle" idx="1"/>
          </p:nvPr>
        </p:nvSpPr>
        <p:spPr>
          <a:xfrm>
            <a:off x="685800" y="3600526"/>
            <a:ext cx="10515600" cy="1655762"/>
          </a:xfrm>
        </p:spPr>
        <p:txBody>
          <a:bodyPr>
            <a:normAutofit/>
          </a:bodyPr>
          <a:lstStyle>
            <a:lvl1pPr marL="0" indent="0" algn="l">
              <a:buNone/>
              <a:defRPr sz="2500">
                <a:solidFill>
                  <a:schemeClr val="tx1">
                    <a:lumMod val="65000"/>
                    <a:lumOff val="35000"/>
                  </a:schemeClr>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a:extLst>
              <a:ext uri="{FF2B5EF4-FFF2-40B4-BE49-F238E27FC236}">
                <a16:creationId xmlns:a16="http://schemas.microsoft.com/office/drawing/2014/main" id="{FE90C26B-6D02-A14F-AF20-F4BD54E23C31}"/>
              </a:ext>
            </a:extLst>
          </p:cNvPr>
          <p:cNvSpPr>
            <a:spLocks noGrp="1"/>
          </p:cNvSpPr>
          <p:nvPr>
            <p:ph type="title"/>
          </p:nvPr>
        </p:nvSpPr>
        <p:spPr>
          <a:xfrm>
            <a:off x="685800" y="2881355"/>
            <a:ext cx="10515600" cy="703279"/>
          </a:xfrm>
        </p:spPr>
        <p:txBody>
          <a:bodyPr>
            <a:normAutofit/>
          </a:bodyPr>
          <a:lstStyle>
            <a:lvl1pPr>
              <a:defRPr sz="4000" b="1">
                <a:solidFill>
                  <a:schemeClr val="tx1">
                    <a:lumMod val="65000"/>
                    <a:lumOff val="35000"/>
                  </a:schemeClr>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54144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B8AFEB-95BF-D789-DA85-7BA934BCAB2B}"/>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2C44833F-5191-D54B-9D90-CA58850764DA}" type="datetimeFigureOut">
              <a:rPr lang="en-US"/>
              <a:pPr>
                <a:defRPr/>
              </a:pPr>
              <a:t>9/12/2025</a:t>
            </a:fld>
            <a:endParaRPr lang="en-US" dirty="0"/>
          </a:p>
        </p:txBody>
      </p:sp>
      <p:sp>
        <p:nvSpPr>
          <p:cNvPr id="3" name="Footer Placeholder 2">
            <a:extLst>
              <a:ext uri="{FF2B5EF4-FFF2-40B4-BE49-F238E27FC236}">
                <a16:creationId xmlns:a16="http://schemas.microsoft.com/office/drawing/2014/main" id="{7B6F19F5-C56D-E9CC-1A3D-D3CFC4A1BB62}"/>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dirty="0"/>
          </a:p>
        </p:txBody>
      </p:sp>
      <p:sp>
        <p:nvSpPr>
          <p:cNvPr id="4" name="Slide Number Placeholder 3">
            <a:extLst>
              <a:ext uri="{FF2B5EF4-FFF2-40B4-BE49-F238E27FC236}">
                <a16:creationId xmlns:a16="http://schemas.microsoft.com/office/drawing/2014/main" id="{10E1C74D-A2AE-ACA0-5DDD-5054AA24484F}"/>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EA0B9F83-CBA3-9A43-8FD7-1FF030D0A08D}" type="slidenum">
              <a:rPr lang="en-US"/>
              <a:pPr>
                <a:defRPr/>
              </a:pPr>
              <a:t>‹#›</a:t>
            </a:fld>
            <a:endParaRPr lang="en-US" dirty="0"/>
          </a:p>
        </p:txBody>
      </p:sp>
    </p:spTree>
    <p:extLst>
      <p:ext uri="{BB962C8B-B14F-4D97-AF65-F5344CB8AC3E}">
        <p14:creationId xmlns:p14="http://schemas.microsoft.com/office/powerpoint/2010/main" val="3678505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EC338C8-D9CC-24B3-772F-D3878D7771E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2963" y="295275"/>
            <a:ext cx="1377950" cy="64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p:cNvSpPr>
            <a:spLocks noGrp="1"/>
          </p:cNvSpPr>
          <p:nvPr>
            <p:ph type="body" sz="quarter" idx="12"/>
          </p:nvPr>
        </p:nvSpPr>
        <p:spPr>
          <a:xfrm>
            <a:off x="2377223" y="298579"/>
            <a:ext cx="9571613" cy="1435742"/>
          </a:xfrm>
          <a:prstGeom prst="rect">
            <a:avLst/>
          </a:prstGeom>
        </p:spPr>
        <p:txBody>
          <a:bodyPr anchor="ctr">
            <a:normAutofit/>
          </a:bodyPr>
          <a:lstStyle>
            <a:lvl1pPr marL="0" indent="0">
              <a:lnSpc>
                <a:spcPct val="100000"/>
              </a:lnSpc>
              <a:spcBef>
                <a:spcPts val="0"/>
              </a:spcBef>
              <a:buFont typeface="Arial" panose="020B0604020202020204" pitchFamily="34" charset="0"/>
              <a:buNone/>
              <a:defRPr lang="en-US" sz="2000" kern="1200" baseline="0" smtClean="0">
                <a:solidFill>
                  <a:schemeClr val="bg2">
                    <a:lumMod val="25000"/>
                  </a:schemeClr>
                </a:solidFill>
                <a:latin typeface="Arial" panose="020B0604020202020204" pitchFamily="34" charset="0"/>
                <a:ea typeface="+mn-ea"/>
                <a:cs typeface="Arial" panose="020B0604020202020204" pitchFamily="34" charset="0"/>
              </a:defRPr>
            </a:lvl1pPr>
          </a:lstStyle>
          <a:p>
            <a:pPr lvl="0"/>
            <a:r>
              <a:rPr lang="en-US"/>
              <a:t>Click to edit Master text styles</a:t>
            </a:r>
          </a:p>
          <a:p>
            <a:pPr lvl="1"/>
            <a:r>
              <a:rPr lang="en-US"/>
              <a:t>Second level</a:t>
            </a:r>
          </a:p>
          <a:p>
            <a:pPr lvl="2"/>
            <a:r>
              <a:rPr lang="en-US"/>
              <a:t>Third level</a:t>
            </a:r>
          </a:p>
        </p:txBody>
      </p:sp>
      <p:sp>
        <p:nvSpPr>
          <p:cNvPr id="11" name="Text Placeholder 4"/>
          <p:cNvSpPr>
            <a:spLocks noGrp="1"/>
          </p:cNvSpPr>
          <p:nvPr>
            <p:ph type="body" sz="quarter" idx="13"/>
          </p:nvPr>
        </p:nvSpPr>
        <p:spPr>
          <a:xfrm>
            <a:off x="2377223" y="1947772"/>
            <a:ext cx="9571613" cy="1435742"/>
          </a:xfrm>
          <a:prstGeom prst="rect">
            <a:avLst/>
          </a:prstGeom>
        </p:spPr>
        <p:txBody>
          <a:bodyPr anchor="ctr">
            <a:normAutofit/>
          </a:bodyPr>
          <a:lstStyle>
            <a:lvl1pPr marL="0" indent="0">
              <a:lnSpc>
                <a:spcPct val="100000"/>
              </a:lnSpc>
              <a:spcBef>
                <a:spcPts val="0"/>
              </a:spcBef>
              <a:buFont typeface="Arial" panose="020B0604020202020204" pitchFamily="34" charset="0"/>
              <a:buNone/>
              <a:defRPr lang="en-US" sz="2000" kern="1200" baseline="0" smtClean="0">
                <a:solidFill>
                  <a:schemeClr val="bg2">
                    <a:lumMod val="25000"/>
                  </a:schemeClr>
                </a:solidFill>
                <a:latin typeface="Arial" panose="020B0604020202020204" pitchFamily="34" charset="0"/>
                <a:ea typeface="+mn-ea"/>
                <a:cs typeface="Arial" panose="020B0604020202020204" pitchFamily="34" charset="0"/>
              </a:defRPr>
            </a:lvl1pPr>
          </a:lstStyle>
          <a:p>
            <a:pPr lvl="0"/>
            <a:r>
              <a:rPr lang="en-US"/>
              <a:t>Click to edit Master text styles</a:t>
            </a:r>
          </a:p>
          <a:p>
            <a:pPr lvl="1"/>
            <a:r>
              <a:rPr lang="en-US"/>
              <a:t>Second level</a:t>
            </a:r>
          </a:p>
          <a:p>
            <a:pPr lvl="2"/>
            <a:r>
              <a:rPr lang="en-US"/>
              <a:t>Third level</a:t>
            </a:r>
          </a:p>
        </p:txBody>
      </p:sp>
      <p:sp>
        <p:nvSpPr>
          <p:cNvPr id="12" name="Text Placeholder 4"/>
          <p:cNvSpPr>
            <a:spLocks noGrp="1"/>
          </p:cNvSpPr>
          <p:nvPr>
            <p:ph type="body" sz="quarter" idx="14"/>
          </p:nvPr>
        </p:nvSpPr>
        <p:spPr>
          <a:xfrm>
            <a:off x="2377223" y="3605127"/>
            <a:ext cx="9571613" cy="1435742"/>
          </a:xfrm>
          <a:prstGeom prst="rect">
            <a:avLst/>
          </a:prstGeom>
        </p:spPr>
        <p:txBody>
          <a:bodyPr anchor="ctr">
            <a:normAutofit/>
          </a:bodyPr>
          <a:lstStyle>
            <a:lvl1pPr marL="0" indent="0">
              <a:lnSpc>
                <a:spcPct val="100000"/>
              </a:lnSpc>
              <a:spcBef>
                <a:spcPts val="0"/>
              </a:spcBef>
              <a:buFont typeface="Arial" panose="020B0604020202020204" pitchFamily="34" charset="0"/>
              <a:buNone/>
              <a:defRPr lang="en-US" sz="2000" kern="1200" baseline="0" smtClean="0">
                <a:solidFill>
                  <a:schemeClr val="bg2">
                    <a:lumMod val="25000"/>
                  </a:schemeClr>
                </a:solidFill>
                <a:latin typeface="Arial" panose="020B0604020202020204" pitchFamily="34" charset="0"/>
                <a:ea typeface="+mn-ea"/>
                <a:cs typeface="Arial" panose="020B0604020202020204" pitchFamily="34" charset="0"/>
              </a:defRPr>
            </a:lvl1pPr>
          </a:lstStyle>
          <a:p>
            <a:pPr lvl="0"/>
            <a:r>
              <a:rPr lang="en-US"/>
              <a:t>Click to edit Master text styles</a:t>
            </a:r>
          </a:p>
          <a:p>
            <a:pPr lvl="1"/>
            <a:r>
              <a:rPr lang="en-US"/>
              <a:t>Second level</a:t>
            </a:r>
          </a:p>
          <a:p>
            <a:pPr lvl="2"/>
            <a:r>
              <a:rPr lang="en-US"/>
              <a:t>Third level</a:t>
            </a:r>
          </a:p>
        </p:txBody>
      </p:sp>
      <p:sp>
        <p:nvSpPr>
          <p:cNvPr id="13" name="Text Placeholder 4"/>
          <p:cNvSpPr>
            <a:spLocks noGrp="1"/>
          </p:cNvSpPr>
          <p:nvPr>
            <p:ph type="body" sz="quarter" idx="15"/>
          </p:nvPr>
        </p:nvSpPr>
        <p:spPr>
          <a:xfrm>
            <a:off x="2377223" y="5263635"/>
            <a:ext cx="9571613" cy="1435742"/>
          </a:xfrm>
          <a:prstGeom prst="rect">
            <a:avLst/>
          </a:prstGeom>
        </p:spPr>
        <p:txBody>
          <a:bodyPr anchor="ctr">
            <a:normAutofit/>
          </a:bodyPr>
          <a:lstStyle>
            <a:lvl1pPr marL="0" indent="0">
              <a:lnSpc>
                <a:spcPct val="100000"/>
              </a:lnSpc>
              <a:spcBef>
                <a:spcPts val="0"/>
              </a:spcBef>
              <a:buFont typeface="Arial" panose="020B0604020202020204" pitchFamily="34" charset="0"/>
              <a:buNone/>
              <a:defRPr lang="en-US" sz="2000" kern="1200" baseline="0" smtClean="0">
                <a:solidFill>
                  <a:schemeClr val="bg2">
                    <a:lumMod val="25000"/>
                  </a:schemeClr>
                </a:solidFill>
                <a:latin typeface="Arial" panose="020B0604020202020204" pitchFamily="34" charset="0"/>
                <a:ea typeface="+mn-ea"/>
                <a:cs typeface="Arial" panose="020B0604020202020204" pitchFamily="34" charset="0"/>
              </a:defRPr>
            </a:lvl1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4277798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0AE141-B63C-3573-49F8-8D016BAFC3C6}"/>
              </a:ext>
            </a:extLst>
          </p:cNvPr>
          <p:cNvSpPr/>
          <p:nvPr userDrawn="1"/>
        </p:nvSpPr>
        <p:spPr>
          <a:xfrm>
            <a:off x="0" y="0"/>
            <a:ext cx="12192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4">
            <a:extLst>
              <a:ext uri="{FF2B5EF4-FFF2-40B4-BE49-F238E27FC236}">
                <a16:creationId xmlns:a16="http://schemas.microsoft.com/office/drawing/2014/main" id="{369F0F1A-5814-91D7-C6C8-97D4897EB2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6500" y="4813300"/>
            <a:ext cx="1957388"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
            <a:extLst>
              <a:ext uri="{FF2B5EF4-FFF2-40B4-BE49-F238E27FC236}">
                <a16:creationId xmlns:a16="http://schemas.microsoft.com/office/drawing/2014/main" id="{DDDD5696-B67D-24F3-4631-9C9ECE69C4C4}"/>
              </a:ext>
            </a:extLst>
          </p:cNvPr>
          <p:cNvSpPr txBox="1">
            <a:spLocks noChangeArrowheads="1"/>
          </p:cNvSpPr>
          <p:nvPr userDrawn="1"/>
        </p:nvSpPr>
        <p:spPr bwMode="auto">
          <a:xfrm>
            <a:off x="0" y="2138363"/>
            <a:ext cx="12192000" cy="2286000"/>
          </a:xfrm>
          <a:prstGeom prst="rect">
            <a:avLst/>
          </a:prstGeom>
          <a:solidFill>
            <a:srgbClr val="ED3A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5400" b="1" dirty="0">
                <a:solidFill>
                  <a:schemeClr val="bg1"/>
                </a:solidFill>
                <a:cs typeface="Arial" panose="020B0604020202020204" pitchFamily="34" charset="0"/>
              </a:rPr>
              <a:t>Thank you for your attention!</a:t>
            </a:r>
          </a:p>
        </p:txBody>
      </p:sp>
    </p:spTree>
    <p:extLst>
      <p:ext uri="{BB962C8B-B14F-4D97-AF65-F5344CB8AC3E}">
        <p14:creationId xmlns:p14="http://schemas.microsoft.com/office/powerpoint/2010/main" val="4028477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9C141-38CF-7041-7BF8-03289A8E45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515C43-8EE1-E90D-8AA0-60F94A91DB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22D3DC-484C-BA33-D16B-22DF71BA66D4}"/>
              </a:ext>
            </a:extLst>
          </p:cNvPr>
          <p:cNvSpPr>
            <a:spLocks noGrp="1"/>
          </p:cNvSpPr>
          <p:nvPr>
            <p:ph type="dt" sz="half" idx="10"/>
          </p:nvPr>
        </p:nvSpPr>
        <p:spPr/>
        <p:txBody>
          <a:bodyPr/>
          <a:lstStyle/>
          <a:p>
            <a:fld id="{E5163F73-55FD-4E0F-BDA4-1C5C807B4782}" type="datetimeFigureOut">
              <a:rPr lang="en-US" smtClean="0"/>
              <a:t>9/12/2025</a:t>
            </a:fld>
            <a:endParaRPr lang="en-US" dirty="0"/>
          </a:p>
        </p:txBody>
      </p:sp>
      <p:sp>
        <p:nvSpPr>
          <p:cNvPr id="5" name="Footer Placeholder 4">
            <a:extLst>
              <a:ext uri="{FF2B5EF4-FFF2-40B4-BE49-F238E27FC236}">
                <a16:creationId xmlns:a16="http://schemas.microsoft.com/office/drawing/2014/main" id="{3EB41846-1C6F-3C76-C9BF-0F08575AB4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8E30EB-0C3F-187A-71B8-4ECF1D167E0C}"/>
              </a:ext>
            </a:extLst>
          </p:cNvPr>
          <p:cNvSpPr>
            <a:spLocks noGrp="1"/>
          </p:cNvSpPr>
          <p:nvPr>
            <p:ph type="sldNum" sz="quarter" idx="12"/>
          </p:nvPr>
        </p:nvSpPr>
        <p:spPr/>
        <p:txBody>
          <a:bodyPr/>
          <a:lstStyle/>
          <a:p>
            <a:fld id="{B171ABE2-F3AD-49EC-960A-9DC8BAC03CC7}" type="slidenum">
              <a:rPr lang="en-US" smtClean="0"/>
              <a:t>‹#›</a:t>
            </a:fld>
            <a:endParaRPr lang="en-US" dirty="0"/>
          </a:p>
        </p:txBody>
      </p:sp>
    </p:spTree>
    <p:extLst>
      <p:ext uri="{BB962C8B-B14F-4D97-AF65-F5344CB8AC3E}">
        <p14:creationId xmlns:p14="http://schemas.microsoft.com/office/powerpoint/2010/main" val="3118536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6AD8B-623B-1D6B-BB2B-DB1138CA16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C64E93-5FEB-6F98-A2D3-B167ADA7E9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5261C-C229-C8BB-B4D7-E35B6F504366}"/>
              </a:ext>
            </a:extLst>
          </p:cNvPr>
          <p:cNvSpPr>
            <a:spLocks noGrp="1"/>
          </p:cNvSpPr>
          <p:nvPr>
            <p:ph type="dt" sz="half" idx="10"/>
          </p:nvPr>
        </p:nvSpPr>
        <p:spPr/>
        <p:txBody>
          <a:bodyPr/>
          <a:lstStyle/>
          <a:p>
            <a:fld id="{E5163F73-55FD-4E0F-BDA4-1C5C807B4782}" type="datetimeFigureOut">
              <a:rPr lang="en-US" smtClean="0"/>
              <a:t>9/12/2025</a:t>
            </a:fld>
            <a:endParaRPr lang="en-US" dirty="0"/>
          </a:p>
        </p:txBody>
      </p:sp>
      <p:sp>
        <p:nvSpPr>
          <p:cNvPr id="5" name="Footer Placeholder 4">
            <a:extLst>
              <a:ext uri="{FF2B5EF4-FFF2-40B4-BE49-F238E27FC236}">
                <a16:creationId xmlns:a16="http://schemas.microsoft.com/office/drawing/2014/main" id="{78FBE9D4-DFB6-0F6D-7096-04914FBAA6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A9B2F1-94AC-834E-2053-EDB70158815D}"/>
              </a:ext>
            </a:extLst>
          </p:cNvPr>
          <p:cNvSpPr>
            <a:spLocks noGrp="1"/>
          </p:cNvSpPr>
          <p:nvPr>
            <p:ph type="sldNum" sz="quarter" idx="12"/>
          </p:nvPr>
        </p:nvSpPr>
        <p:spPr/>
        <p:txBody>
          <a:bodyPr/>
          <a:lstStyle/>
          <a:p>
            <a:fld id="{B171ABE2-F3AD-49EC-960A-9DC8BAC03CC7}" type="slidenum">
              <a:rPr lang="en-US" smtClean="0"/>
              <a:t>‹#›</a:t>
            </a:fld>
            <a:endParaRPr lang="en-US" dirty="0"/>
          </a:p>
        </p:txBody>
      </p:sp>
    </p:spTree>
    <p:extLst>
      <p:ext uri="{BB962C8B-B14F-4D97-AF65-F5344CB8AC3E}">
        <p14:creationId xmlns:p14="http://schemas.microsoft.com/office/powerpoint/2010/main" val="1317637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8FE2-F2C8-2E18-B3EB-8242A0D3E6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58A118-8D06-32D8-B1BE-6EF0A64939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4CD5C-36D2-6826-58B4-81F7F844520D}"/>
              </a:ext>
            </a:extLst>
          </p:cNvPr>
          <p:cNvSpPr>
            <a:spLocks noGrp="1"/>
          </p:cNvSpPr>
          <p:nvPr>
            <p:ph type="dt" sz="half" idx="10"/>
          </p:nvPr>
        </p:nvSpPr>
        <p:spPr/>
        <p:txBody>
          <a:bodyPr/>
          <a:lstStyle/>
          <a:p>
            <a:fld id="{E5163F73-55FD-4E0F-BDA4-1C5C807B4782}" type="datetimeFigureOut">
              <a:rPr lang="en-US" smtClean="0"/>
              <a:t>9/12/2025</a:t>
            </a:fld>
            <a:endParaRPr lang="en-US" dirty="0"/>
          </a:p>
        </p:txBody>
      </p:sp>
      <p:sp>
        <p:nvSpPr>
          <p:cNvPr id="5" name="Footer Placeholder 4">
            <a:extLst>
              <a:ext uri="{FF2B5EF4-FFF2-40B4-BE49-F238E27FC236}">
                <a16:creationId xmlns:a16="http://schemas.microsoft.com/office/drawing/2014/main" id="{EB88A423-319C-464E-F48F-111E770884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92C1CE-7A7B-6DA5-0BBB-A055888AD910}"/>
              </a:ext>
            </a:extLst>
          </p:cNvPr>
          <p:cNvSpPr>
            <a:spLocks noGrp="1"/>
          </p:cNvSpPr>
          <p:nvPr>
            <p:ph type="sldNum" sz="quarter" idx="12"/>
          </p:nvPr>
        </p:nvSpPr>
        <p:spPr/>
        <p:txBody>
          <a:bodyPr/>
          <a:lstStyle/>
          <a:p>
            <a:fld id="{B171ABE2-F3AD-49EC-960A-9DC8BAC03CC7}" type="slidenum">
              <a:rPr lang="en-US" smtClean="0"/>
              <a:t>‹#›</a:t>
            </a:fld>
            <a:endParaRPr lang="en-US" dirty="0"/>
          </a:p>
        </p:txBody>
      </p:sp>
    </p:spTree>
    <p:extLst>
      <p:ext uri="{BB962C8B-B14F-4D97-AF65-F5344CB8AC3E}">
        <p14:creationId xmlns:p14="http://schemas.microsoft.com/office/powerpoint/2010/main" val="3293468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1864-21F7-1449-5590-1F2BDDDC9E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5BB606-24AC-E169-7C1E-EC7A3504B8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C23D10-CE4E-9D2C-3835-B76402D584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ECB5C6-D2BA-F23C-E593-DDFBFBAB3A4C}"/>
              </a:ext>
            </a:extLst>
          </p:cNvPr>
          <p:cNvSpPr>
            <a:spLocks noGrp="1"/>
          </p:cNvSpPr>
          <p:nvPr>
            <p:ph type="dt" sz="half" idx="10"/>
          </p:nvPr>
        </p:nvSpPr>
        <p:spPr/>
        <p:txBody>
          <a:bodyPr/>
          <a:lstStyle/>
          <a:p>
            <a:fld id="{E5163F73-55FD-4E0F-BDA4-1C5C807B4782}" type="datetimeFigureOut">
              <a:rPr lang="en-US" smtClean="0"/>
              <a:t>9/12/2025</a:t>
            </a:fld>
            <a:endParaRPr lang="en-US" dirty="0"/>
          </a:p>
        </p:txBody>
      </p:sp>
      <p:sp>
        <p:nvSpPr>
          <p:cNvPr id="6" name="Footer Placeholder 5">
            <a:extLst>
              <a:ext uri="{FF2B5EF4-FFF2-40B4-BE49-F238E27FC236}">
                <a16:creationId xmlns:a16="http://schemas.microsoft.com/office/drawing/2014/main" id="{DC79E673-BB6F-F063-EE39-81B9866600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A4CE6A-50F0-CFA9-4995-15406B2CD4A2}"/>
              </a:ext>
            </a:extLst>
          </p:cNvPr>
          <p:cNvSpPr>
            <a:spLocks noGrp="1"/>
          </p:cNvSpPr>
          <p:nvPr>
            <p:ph type="sldNum" sz="quarter" idx="12"/>
          </p:nvPr>
        </p:nvSpPr>
        <p:spPr/>
        <p:txBody>
          <a:bodyPr/>
          <a:lstStyle/>
          <a:p>
            <a:fld id="{B171ABE2-F3AD-49EC-960A-9DC8BAC03CC7}" type="slidenum">
              <a:rPr lang="en-US" smtClean="0"/>
              <a:t>‹#›</a:t>
            </a:fld>
            <a:endParaRPr lang="en-US" dirty="0"/>
          </a:p>
        </p:txBody>
      </p:sp>
    </p:spTree>
    <p:extLst>
      <p:ext uri="{BB962C8B-B14F-4D97-AF65-F5344CB8AC3E}">
        <p14:creationId xmlns:p14="http://schemas.microsoft.com/office/powerpoint/2010/main" val="1966296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2F948-344F-6A7E-C64F-3278D5E377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593E9B-EE31-4B26-451A-9B844A1677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1AFF-DFD2-F65B-ECDB-F3D2CC4D21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537933-E4F1-FFE4-AF1F-63905749E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906A82-A688-ACDC-974C-D10CC6464D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35057-1AA9-AA2F-65AF-5644C3DB4700}"/>
              </a:ext>
            </a:extLst>
          </p:cNvPr>
          <p:cNvSpPr>
            <a:spLocks noGrp="1"/>
          </p:cNvSpPr>
          <p:nvPr>
            <p:ph type="dt" sz="half" idx="10"/>
          </p:nvPr>
        </p:nvSpPr>
        <p:spPr/>
        <p:txBody>
          <a:bodyPr/>
          <a:lstStyle/>
          <a:p>
            <a:fld id="{E5163F73-55FD-4E0F-BDA4-1C5C807B4782}" type="datetimeFigureOut">
              <a:rPr lang="en-US" smtClean="0"/>
              <a:t>9/12/2025</a:t>
            </a:fld>
            <a:endParaRPr lang="en-US" dirty="0"/>
          </a:p>
        </p:txBody>
      </p:sp>
      <p:sp>
        <p:nvSpPr>
          <p:cNvPr id="8" name="Footer Placeholder 7">
            <a:extLst>
              <a:ext uri="{FF2B5EF4-FFF2-40B4-BE49-F238E27FC236}">
                <a16:creationId xmlns:a16="http://schemas.microsoft.com/office/drawing/2014/main" id="{A4A1D0BD-A1EE-9B17-21BB-F72BDC15CEF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E0F36FF-E324-ECF6-D524-E4D13E64FD73}"/>
              </a:ext>
            </a:extLst>
          </p:cNvPr>
          <p:cNvSpPr>
            <a:spLocks noGrp="1"/>
          </p:cNvSpPr>
          <p:nvPr>
            <p:ph type="sldNum" sz="quarter" idx="12"/>
          </p:nvPr>
        </p:nvSpPr>
        <p:spPr/>
        <p:txBody>
          <a:bodyPr/>
          <a:lstStyle/>
          <a:p>
            <a:fld id="{B171ABE2-F3AD-49EC-960A-9DC8BAC03CC7}" type="slidenum">
              <a:rPr lang="en-US" smtClean="0"/>
              <a:t>‹#›</a:t>
            </a:fld>
            <a:endParaRPr lang="en-US" dirty="0"/>
          </a:p>
        </p:txBody>
      </p:sp>
    </p:spTree>
    <p:extLst>
      <p:ext uri="{BB962C8B-B14F-4D97-AF65-F5344CB8AC3E}">
        <p14:creationId xmlns:p14="http://schemas.microsoft.com/office/powerpoint/2010/main" val="978922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547BD-04CD-A420-4A8C-952640802B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9A37E9-5BC7-14BB-E21A-8F464340766B}"/>
              </a:ext>
            </a:extLst>
          </p:cNvPr>
          <p:cNvSpPr>
            <a:spLocks noGrp="1"/>
          </p:cNvSpPr>
          <p:nvPr>
            <p:ph type="dt" sz="half" idx="10"/>
          </p:nvPr>
        </p:nvSpPr>
        <p:spPr/>
        <p:txBody>
          <a:bodyPr/>
          <a:lstStyle/>
          <a:p>
            <a:fld id="{E5163F73-55FD-4E0F-BDA4-1C5C807B4782}" type="datetimeFigureOut">
              <a:rPr lang="en-US" smtClean="0"/>
              <a:t>9/12/2025</a:t>
            </a:fld>
            <a:endParaRPr lang="en-US" dirty="0"/>
          </a:p>
        </p:txBody>
      </p:sp>
      <p:sp>
        <p:nvSpPr>
          <p:cNvPr id="4" name="Footer Placeholder 3">
            <a:extLst>
              <a:ext uri="{FF2B5EF4-FFF2-40B4-BE49-F238E27FC236}">
                <a16:creationId xmlns:a16="http://schemas.microsoft.com/office/drawing/2014/main" id="{1C6EFA98-18E6-3260-577A-011F51E9431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CBEA060-841E-8284-D265-60A4CE2E0DD5}"/>
              </a:ext>
            </a:extLst>
          </p:cNvPr>
          <p:cNvSpPr>
            <a:spLocks noGrp="1"/>
          </p:cNvSpPr>
          <p:nvPr>
            <p:ph type="sldNum" sz="quarter" idx="12"/>
          </p:nvPr>
        </p:nvSpPr>
        <p:spPr/>
        <p:txBody>
          <a:bodyPr/>
          <a:lstStyle/>
          <a:p>
            <a:fld id="{B171ABE2-F3AD-49EC-960A-9DC8BAC03CC7}" type="slidenum">
              <a:rPr lang="en-US" smtClean="0"/>
              <a:t>‹#›</a:t>
            </a:fld>
            <a:endParaRPr lang="en-US" dirty="0"/>
          </a:p>
        </p:txBody>
      </p:sp>
    </p:spTree>
    <p:extLst>
      <p:ext uri="{BB962C8B-B14F-4D97-AF65-F5344CB8AC3E}">
        <p14:creationId xmlns:p14="http://schemas.microsoft.com/office/powerpoint/2010/main" val="873452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6AEE28-7A50-D97B-CAE1-EF9DBA9DE2EC}"/>
              </a:ext>
            </a:extLst>
          </p:cNvPr>
          <p:cNvSpPr>
            <a:spLocks noGrp="1"/>
          </p:cNvSpPr>
          <p:nvPr>
            <p:ph type="dt" sz="half" idx="10"/>
          </p:nvPr>
        </p:nvSpPr>
        <p:spPr/>
        <p:txBody>
          <a:bodyPr/>
          <a:lstStyle/>
          <a:p>
            <a:fld id="{E5163F73-55FD-4E0F-BDA4-1C5C807B4782}" type="datetimeFigureOut">
              <a:rPr lang="en-US" smtClean="0"/>
              <a:t>9/12/2025</a:t>
            </a:fld>
            <a:endParaRPr lang="en-US" dirty="0"/>
          </a:p>
        </p:txBody>
      </p:sp>
      <p:sp>
        <p:nvSpPr>
          <p:cNvPr id="3" name="Footer Placeholder 2">
            <a:extLst>
              <a:ext uri="{FF2B5EF4-FFF2-40B4-BE49-F238E27FC236}">
                <a16:creationId xmlns:a16="http://schemas.microsoft.com/office/drawing/2014/main" id="{040075AF-0B38-384D-404F-C0A8B1D05EC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F89BC38-265D-2124-C633-2BB1CBCA9ED3}"/>
              </a:ext>
            </a:extLst>
          </p:cNvPr>
          <p:cNvSpPr>
            <a:spLocks noGrp="1"/>
          </p:cNvSpPr>
          <p:nvPr>
            <p:ph type="sldNum" sz="quarter" idx="12"/>
          </p:nvPr>
        </p:nvSpPr>
        <p:spPr/>
        <p:txBody>
          <a:bodyPr/>
          <a:lstStyle/>
          <a:p>
            <a:fld id="{B171ABE2-F3AD-49EC-960A-9DC8BAC03CC7}" type="slidenum">
              <a:rPr lang="en-US" smtClean="0"/>
              <a:t>‹#›</a:t>
            </a:fld>
            <a:endParaRPr lang="en-US" dirty="0"/>
          </a:p>
        </p:txBody>
      </p:sp>
    </p:spTree>
    <p:extLst>
      <p:ext uri="{BB962C8B-B14F-4D97-AF65-F5344CB8AC3E}">
        <p14:creationId xmlns:p14="http://schemas.microsoft.com/office/powerpoint/2010/main" val="3787704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A3EE-D179-3B43-8FB2-E99C49D64062}"/>
              </a:ext>
            </a:extLst>
          </p:cNvPr>
          <p:cNvSpPr>
            <a:spLocks noGrp="1"/>
          </p:cNvSpPr>
          <p:nvPr>
            <p:ph type="title"/>
          </p:nvPr>
        </p:nvSpPr>
        <p:spPr>
          <a:xfrm>
            <a:off x="395438" y="288123"/>
            <a:ext cx="10515600" cy="597401"/>
          </a:xfrm>
        </p:spPr>
        <p:txBody>
          <a:bodyPr>
            <a:normAutofit/>
          </a:bodyPr>
          <a:lstStyle>
            <a:lvl1pPr>
              <a:defRPr sz="3400" b="1">
                <a:solidFill>
                  <a:srgbClr val="003087"/>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05C2A91-924E-2A4C-A900-5B5A81679153}"/>
              </a:ext>
            </a:extLst>
          </p:cNvPr>
          <p:cNvSpPr>
            <a:spLocks noGrp="1"/>
          </p:cNvSpPr>
          <p:nvPr>
            <p:ph idx="1"/>
          </p:nvPr>
        </p:nvSpPr>
        <p:spPr>
          <a:xfrm>
            <a:off x="395438" y="1086480"/>
            <a:ext cx="10515600" cy="4351338"/>
          </a:xfrm>
        </p:spPr>
        <p:txBody>
          <a:bodyPr/>
          <a:lstStyle>
            <a:lvl1pPr marL="228600" indent="-228600">
              <a:buClr>
                <a:srgbClr val="9D276E"/>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1pPr>
            <a:lvl2pPr marL="685800" indent="-228600">
              <a:buClr>
                <a:srgbClr val="9D276E"/>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2pPr>
            <a:lvl3pPr marL="1143000" indent="-228600">
              <a:buClr>
                <a:srgbClr val="9D276E"/>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3pPr>
            <a:lvl4pPr marL="1600200" indent="-228600">
              <a:buClr>
                <a:srgbClr val="9D276E"/>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4pPr>
            <a:lvl5pPr marL="2057400" indent="-228600">
              <a:buClr>
                <a:srgbClr val="9D276E"/>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9658758"/>
      </p:ext>
    </p:extLst>
  </p:cSld>
  <p:clrMapOvr>
    <a:masterClrMapping/>
  </p:clrMapOvr>
  <p:extLst>
    <p:ext uri="{DCECCB84-F9BA-43D5-87BE-67443E8EF086}">
      <p15:sldGuideLst xmlns:p15="http://schemas.microsoft.com/office/powerpoint/2012/main">
        <p15:guide id="1" orient="horz" pos="39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8A769-590C-0DB9-59FF-930BA63E22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F8874A-1ADD-6FEA-6C75-364CB90220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A12851-A570-551F-8B57-BDFFA9426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D3DB72-EF57-5B0D-84EB-6D55B4E4C5AD}"/>
              </a:ext>
            </a:extLst>
          </p:cNvPr>
          <p:cNvSpPr>
            <a:spLocks noGrp="1"/>
          </p:cNvSpPr>
          <p:nvPr>
            <p:ph type="dt" sz="half" idx="10"/>
          </p:nvPr>
        </p:nvSpPr>
        <p:spPr/>
        <p:txBody>
          <a:bodyPr/>
          <a:lstStyle/>
          <a:p>
            <a:fld id="{E5163F73-55FD-4E0F-BDA4-1C5C807B4782}" type="datetimeFigureOut">
              <a:rPr lang="en-US" smtClean="0"/>
              <a:t>9/12/2025</a:t>
            </a:fld>
            <a:endParaRPr lang="en-US" dirty="0"/>
          </a:p>
        </p:txBody>
      </p:sp>
      <p:sp>
        <p:nvSpPr>
          <p:cNvPr id="6" name="Footer Placeholder 5">
            <a:extLst>
              <a:ext uri="{FF2B5EF4-FFF2-40B4-BE49-F238E27FC236}">
                <a16:creationId xmlns:a16="http://schemas.microsoft.com/office/drawing/2014/main" id="{8BE1EB2B-1877-1935-9116-AD59F34D91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0FCFF4-7329-DB93-9DFD-045731A36C65}"/>
              </a:ext>
            </a:extLst>
          </p:cNvPr>
          <p:cNvSpPr>
            <a:spLocks noGrp="1"/>
          </p:cNvSpPr>
          <p:nvPr>
            <p:ph type="sldNum" sz="quarter" idx="12"/>
          </p:nvPr>
        </p:nvSpPr>
        <p:spPr/>
        <p:txBody>
          <a:bodyPr/>
          <a:lstStyle/>
          <a:p>
            <a:fld id="{B171ABE2-F3AD-49EC-960A-9DC8BAC03CC7}" type="slidenum">
              <a:rPr lang="en-US" smtClean="0"/>
              <a:t>‹#›</a:t>
            </a:fld>
            <a:endParaRPr lang="en-US" dirty="0"/>
          </a:p>
        </p:txBody>
      </p:sp>
    </p:spTree>
    <p:extLst>
      <p:ext uri="{BB962C8B-B14F-4D97-AF65-F5344CB8AC3E}">
        <p14:creationId xmlns:p14="http://schemas.microsoft.com/office/powerpoint/2010/main" val="1148838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6BFE3-B0F9-4308-0497-09A3869493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7F8E79-1B71-953A-76C8-2803E3F76F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EEF08B-CF0C-0124-D096-9F7859CB2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38FF7-C04F-2B4D-80B4-FC2EE649C86B}"/>
              </a:ext>
            </a:extLst>
          </p:cNvPr>
          <p:cNvSpPr>
            <a:spLocks noGrp="1"/>
          </p:cNvSpPr>
          <p:nvPr>
            <p:ph type="dt" sz="half" idx="10"/>
          </p:nvPr>
        </p:nvSpPr>
        <p:spPr/>
        <p:txBody>
          <a:bodyPr/>
          <a:lstStyle/>
          <a:p>
            <a:fld id="{E5163F73-55FD-4E0F-BDA4-1C5C807B4782}" type="datetimeFigureOut">
              <a:rPr lang="en-US" smtClean="0"/>
              <a:t>9/12/2025</a:t>
            </a:fld>
            <a:endParaRPr lang="en-US" dirty="0"/>
          </a:p>
        </p:txBody>
      </p:sp>
      <p:sp>
        <p:nvSpPr>
          <p:cNvPr id="6" name="Footer Placeholder 5">
            <a:extLst>
              <a:ext uri="{FF2B5EF4-FFF2-40B4-BE49-F238E27FC236}">
                <a16:creationId xmlns:a16="http://schemas.microsoft.com/office/drawing/2014/main" id="{FCB936A8-F4B0-7A4A-4562-8F601C63B7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B91467-4EA5-7102-3D48-009C28CF949A}"/>
              </a:ext>
            </a:extLst>
          </p:cNvPr>
          <p:cNvSpPr>
            <a:spLocks noGrp="1"/>
          </p:cNvSpPr>
          <p:nvPr>
            <p:ph type="sldNum" sz="quarter" idx="12"/>
          </p:nvPr>
        </p:nvSpPr>
        <p:spPr/>
        <p:txBody>
          <a:bodyPr/>
          <a:lstStyle/>
          <a:p>
            <a:fld id="{B171ABE2-F3AD-49EC-960A-9DC8BAC03CC7}" type="slidenum">
              <a:rPr lang="en-US" smtClean="0"/>
              <a:t>‹#›</a:t>
            </a:fld>
            <a:endParaRPr lang="en-US" dirty="0"/>
          </a:p>
        </p:txBody>
      </p:sp>
    </p:spTree>
    <p:extLst>
      <p:ext uri="{BB962C8B-B14F-4D97-AF65-F5344CB8AC3E}">
        <p14:creationId xmlns:p14="http://schemas.microsoft.com/office/powerpoint/2010/main" val="2285097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B0448-FE4D-DEAB-749A-558C285FEA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A8A820-1193-E256-49D9-AE0BF1FC47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45F5A-6BDA-0772-7E44-72D7DA135B69}"/>
              </a:ext>
            </a:extLst>
          </p:cNvPr>
          <p:cNvSpPr>
            <a:spLocks noGrp="1"/>
          </p:cNvSpPr>
          <p:nvPr>
            <p:ph type="dt" sz="half" idx="10"/>
          </p:nvPr>
        </p:nvSpPr>
        <p:spPr/>
        <p:txBody>
          <a:bodyPr/>
          <a:lstStyle/>
          <a:p>
            <a:fld id="{E5163F73-55FD-4E0F-BDA4-1C5C807B4782}" type="datetimeFigureOut">
              <a:rPr lang="en-US" smtClean="0"/>
              <a:t>9/12/2025</a:t>
            </a:fld>
            <a:endParaRPr lang="en-US" dirty="0"/>
          </a:p>
        </p:txBody>
      </p:sp>
      <p:sp>
        <p:nvSpPr>
          <p:cNvPr id="5" name="Footer Placeholder 4">
            <a:extLst>
              <a:ext uri="{FF2B5EF4-FFF2-40B4-BE49-F238E27FC236}">
                <a16:creationId xmlns:a16="http://schemas.microsoft.com/office/drawing/2014/main" id="{D489A29A-122B-9AB6-6167-8FFCC02946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DACF05-CB52-6CA8-F28F-0569F0AE93F6}"/>
              </a:ext>
            </a:extLst>
          </p:cNvPr>
          <p:cNvSpPr>
            <a:spLocks noGrp="1"/>
          </p:cNvSpPr>
          <p:nvPr>
            <p:ph type="sldNum" sz="quarter" idx="12"/>
          </p:nvPr>
        </p:nvSpPr>
        <p:spPr/>
        <p:txBody>
          <a:bodyPr/>
          <a:lstStyle/>
          <a:p>
            <a:fld id="{B171ABE2-F3AD-49EC-960A-9DC8BAC03CC7}" type="slidenum">
              <a:rPr lang="en-US" smtClean="0"/>
              <a:t>‹#›</a:t>
            </a:fld>
            <a:endParaRPr lang="en-US" dirty="0"/>
          </a:p>
        </p:txBody>
      </p:sp>
    </p:spTree>
    <p:extLst>
      <p:ext uri="{BB962C8B-B14F-4D97-AF65-F5344CB8AC3E}">
        <p14:creationId xmlns:p14="http://schemas.microsoft.com/office/powerpoint/2010/main" val="3573778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427C9-3499-79EA-CCA0-1FC012C9A3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D29A3B-C03F-7B47-E8EA-38D717546E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E0378-8E2F-2B2F-0E97-ACABA3445207}"/>
              </a:ext>
            </a:extLst>
          </p:cNvPr>
          <p:cNvSpPr>
            <a:spLocks noGrp="1"/>
          </p:cNvSpPr>
          <p:nvPr>
            <p:ph type="dt" sz="half" idx="10"/>
          </p:nvPr>
        </p:nvSpPr>
        <p:spPr/>
        <p:txBody>
          <a:bodyPr/>
          <a:lstStyle/>
          <a:p>
            <a:fld id="{E5163F73-55FD-4E0F-BDA4-1C5C807B4782}" type="datetimeFigureOut">
              <a:rPr lang="en-US" smtClean="0"/>
              <a:t>9/12/2025</a:t>
            </a:fld>
            <a:endParaRPr lang="en-US" dirty="0"/>
          </a:p>
        </p:txBody>
      </p:sp>
      <p:sp>
        <p:nvSpPr>
          <p:cNvPr id="5" name="Footer Placeholder 4">
            <a:extLst>
              <a:ext uri="{FF2B5EF4-FFF2-40B4-BE49-F238E27FC236}">
                <a16:creationId xmlns:a16="http://schemas.microsoft.com/office/drawing/2014/main" id="{D2D05895-59A5-7533-DA80-37460F7315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875098-F6E5-8512-38EB-5F533B66C806}"/>
              </a:ext>
            </a:extLst>
          </p:cNvPr>
          <p:cNvSpPr>
            <a:spLocks noGrp="1"/>
          </p:cNvSpPr>
          <p:nvPr>
            <p:ph type="sldNum" sz="quarter" idx="12"/>
          </p:nvPr>
        </p:nvSpPr>
        <p:spPr/>
        <p:txBody>
          <a:bodyPr/>
          <a:lstStyle/>
          <a:p>
            <a:fld id="{B171ABE2-F3AD-49EC-960A-9DC8BAC03CC7}" type="slidenum">
              <a:rPr lang="en-US" smtClean="0"/>
              <a:t>‹#›</a:t>
            </a:fld>
            <a:endParaRPr lang="en-US" dirty="0"/>
          </a:p>
        </p:txBody>
      </p:sp>
    </p:spTree>
    <p:extLst>
      <p:ext uri="{BB962C8B-B14F-4D97-AF65-F5344CB8AC3E}">
        <p14:creationId xmlns:p14="http://schemas.microsoft.com/office/powerpoint/2010/main" val="4288198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F39735-D46A-334B-BD07-8B6C97DD589E}"/>
              </a:ext>
            </a:extLst>
          </p:cNvPr>
          <p:cNvSpPr>
            <a:spLocks noGrp="1"/>
          </p:cNvSpPr>
          <p:nvPr>
            <p:ph sz="half" idx="1"/>
          </p:nvPr>
        </p:nvSpPr>
        <p:spPr>
          <a:xfrm>
            <a:off x="0" y="0"/>
            <a:ext cx="5192027" cy="6564429"/>
          </a:xfrm>
        </p:spPr>
        <p:txBody>
          <a:bodyPr/>
          <a:lstStyle>
            <a:lvl1pPr marL="0" indent="0">
              <a:buNone/>
              <a:defRPr/>
            </a:lvl1pPr>
          </a:lstStyle>
          <a:p>
            <a:pPr lvl="0"/>
            <a:endParaRPr lang="en-US"/>
          </a:p>
        </p:txBody>
      </p:sp>
      <p:sp>
        <p:nvSpPr>
          <p:cNvPr id="10" name="Title 1">
            <a:extLst>
              <a:ext uri="{FF2B5EF4-FFF2-40B4-BE49-F238E27FC236}">
                <a16:creationId xmlns:a16="http://schemas.microsoft.com/office/drawing/2014/main" id="{198CAC95-3142-AB41-820C-B52352FF205D}"/>
              </a:ext>
            </a:extLst>
          </p:cNvPr>
          <p:cNvSpPr>
            <a:spLocks noGrp="1"/>
          </p:cNvSpPr>
          <p:nvPr>
            <p:ph type="title"/>
          </p:nvPr>
        </p:nvSpPr>
        <p:spPr>
          <a:xfrm>
            <a:off x="5506453" y="288123"/>
            <a:ext cx="6419250" cy="597401"/>
          </a:xfrm>
        </p:spPr>
        <p:txBody>
          <a:bodyPr>
            <a:normAutofit/>
          </a:bodyPr>
          <a:lstStyle>
            <a:lvl1pPr>
              <a:defRPr sz="3400" b="1">
                <a:solidFill>
                  <a:srgbClr val="003087"/>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F26C3A20-4F51-344F-BCC4-5F21202C76A4}"/>
              </a:ext>
            </a:extLst>
          </p:cNvPr>
          <p:cNvSpPr>
            <a:spLocks noGrp="1"/>
          </p:cNvSpPr>
          <p:nvPr>
            <p:ph idx="10"/>
          </p:nvPr>
        </p:nvSpPr>
        <p:spPr>
          <a:xfrm>
            <a:off x="5506453" y="1086480"/>
            <a:ext cx="6419250" cy="4351338"/>
          </a:xfrm>
        </p:spPr>
        <p:txBody>
          <a:bodyPr/>
          <a:lstStyle>
            <a:lvl1pPr marL="228600" indent="-228600">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1pPr>
            <a:lvl2pPr marL="685800" indent="-228600">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2pPr>
            <a:lvl3pPr marL="1143000" indent="-228600">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3pPr>
            <a:lvl4pPr marL="1600200" indent="-228600">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4pPr>
            <a:lvl5pPr marL="2057400" indent="-228600">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18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F39735-D46A-334B-BD07-8B6C97DD589E}"/>
              </a:ext>
            </a:extLst>
          </p:cNvPr>
          <p:cNvSpPr>
            <a:spLocks noGrp="1"/>
          </p:cNvSpPr>
          <p:nvPr>
            <p:ph sz="half" idx="1"/>
          </p:nvPr>
        </p:nvSpPr>
        <p:spPr>
          <a:xfrm>
            <a:off x="0" y="1343984"/>
            <a:ext cx="5192027" cy="5220445"/>
          </a:xfrm>
        </p:spPr>
        <p:txBody>
          <a:bodyPr/>
          <a:lstStyle>
            <a:lvl1pPr marL="0" indent="0">
              <a:buNone/>
              <a:defRPr/>
            </a:lvl1pPr>
          </a:lstStyle>
          <a:p>
            <a:pPr lvl="0"/>
            <a:endParaRPr lang="en-US"/>
          </a:p>
        </p:txBody>
      </p:sp>
      <p:sp>
        <p:nvSpPr>
          <p:cNvPr id="10" name="Title 1">
            <a:extLst>
              <a:ext uri="{FF2B5EF4-FFF2-40B4-BE49-F238E27FC236}">
                <a16:creationId xmlns:a16="http://schemas.microsoft.com/office/drawing/2014/main" id="{198CAC95-3142-AB41-820C-B52352FF205D}"/>
              </a:ext>
            </a:extLst>
          </p:cNvPr>
          <p:cNvSpPr>
            <a:spLocks noGrp="1"/>
          </p:cNvSpPr>
          <p:nvPr>
            <p:ph type="title"/>
          </p:nvPr>
        </p:nvSpPr>
        <p:spPr>
          <a:xfrm>
            <a:off x="5506453" y="1355942"/>
            <a:ext cx="6419250" cy="597401"/>
          </a:xfrm>
        </p:spPr>
        <p:txBody>
          <a:bodyPr>
            <a:normAutofit/>
          </a:bodyPr>
          <a:lstStyle>
            <a:lvl1pPr>
              <a:defRPr sz="3400" b="1">
                <a:solidFill>
                  <a:srgbClr val="003087"/>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F26C3A20-4F51-344F-BCC4-5F21202C76A4}"/>
              </a:ext>
            </a:extLst>
          </p:cNvPr>
          <p:cNvSpPr>
            <a:spLocks noGrp="1"/>
          </p:cNvSpPr>
          <p:nvPr>
            <p:ph idx="10"/>
          </p:nvPr>
        </p:nvSpPr>
        <p:spPr>
          <a:xfrm>
            <a:off x="5506453" y="2154299"/>
            <a:ext cx="6419250" cy="4351338"/>
          </a:xfrm>
        </p:spPr>
        <p:txBody>
          <a:bodyPr/>
          <a:lstStyle>
            <a:lvl1pPr marL="228600" indent="-228600">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1pPr>
            <a:lvl2pPr marL="685800" indent="-228600">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2pPr>
            <a:lvl3pPr marL="1143000" indent="-228600">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3pPr>
            <a:lvl4pPr marL="1600200" indent="-228600">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4pPr>
            <a:lvl5pPr marL="2057400" indent="-228600">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2A27182A-362B-A1F8-5553-7126DD72C03D}"/>
              </a:ext>
            </a:extLst>
          </p:cNvPr>
          <p:cNvSpPr>
            <a:spLocks noGrp="1"/>
          </p:cNvSpPr>
          <p:nvPr>
            <p:ph type="body" sz="quarter" idx="11" hasCustomPrompt="1"/>
          </p:nvPr>
        </p:nvSpPr>
        <p:spPr>
          <a:xfrm>
            <a:off x="-388376" y="141252"/>
            <a:ext cx="1327150" cy="698448"/>
          </a:xfrm>
        </p:spPr>
        <p:txBody>
          <a:bodyPr>
            <a:noAutofit/>
          </a:bodyPr>
          <a:lstStyle>
            <a:lvl1pPr marL="0" indent="0" algn="r">
              <a:buNone/>
              <a:defRPr sz="48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00</a:t>
            </a:r>
          </a:p>
        </p:txBody>
      </p:sp>
      <p:cxnSp>
        <p:nvCxnSpPr>
          <p:cNvPr id="5" name="Straight Connector 4">
            <a:extLst>
              <a:ext uri="{FF2B5EF4-FFF2-40B4-BE49-F238E27FC236}">
                <a16:creationId xmlns:a16="http://schemas.microsoft.com/office/drawing/2014/main" id="{DA809C0F-F54C-D897-B29C-1A338F8685E4}"/>
              </a:ext>
            </a:extLst>
          </p:cNvPr>
          <p:cNvCxnSpPr>
            <a:cxnSpLocks/>
          </p:cNvCxnSpPr>
          <p:nvPr userDrawn="1"/>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7046792F-97FF-6B4A-05D3-1800C5CB7E08}"/>
              </a:ext>
            </a:extLst>
          </p:cNvPr>
          <p:cNvSpPr>
            <a:spLocks noGrp="1"/>
          </p:cNvSpPr>
          <p:nvPr>
            <p:ph type="body" sz="quarter" idx="12" hasCustomPrompt="1"/>
          </p:nvPr>
        </p:nvSpPr>
        <p:spPr>
          <a:xfrm>
            <a:off x="1345032" y="262081"/>
            <a:ext cx="9096826" cy="456790"/>
          </a:xfrm>
        </p:spPr>
        <p:txBody>
          <a:bodyPr>
            <a:noAutofit/>
          </a:bodyPr>
          <a:lstStyle>
            <a:lvl1pPr marL="0" indent="0">
              <a:buNone/>
              <a:defRPr sz="3200" spc="300">
                <a:solidFill>
                  <a:schemeClr val="tx1">
                    <a:lumMod val="50000"/>
                    <a:lumOff val="50000"/>
                  </a:schemeClr>
                </a:solidFill>
                <a:latin typeface="Segoe UI Black" panose="020B0A02040204020203" pitchFamily="34" charset="0"/>
                <a:ea typeface="Segoe UI Black" panose="020B0A02040204020203" pitchFamily="34" charset="0"/>
              </a:defRPr>
            </a:lvl1pPr>
            <a:lvl2pPr marL="457200" indent="0">
              <a:buNone/>
              <a:defRPr>
                <a:latin typeface="Segoe UI Black" panose="020B0A02040204020203" pitchFamily="34" charset="0"/>
                <a:ea typeface="Segoe UI Black" panose="020B0A02040204020203" pitchFamily="34" charset="0"/>
              </a:defRPr>
            </a:lvl2pPr>
            <a:lvl3pPr marL="914400" indent="0">
              <a:buNone/>
              <a:defRPr>
                <a:latin typeface="Segoe UI Black" panose="020B0A02040204020203" pitchFamily="34" charset="0"/>
                <a:ea typeface="Segoe UI Black" panose="020B0A02040204020203" pitchFamily="34" charset="0"/>
              </a:defRPr>
            </a:lvl3pPr>
            <a:lvl4pPr marL="1371600" indent="0">
              <a:buNone/>
              <a:defRPr>
                <a:latin typeface="Segoe UI Black" panose="020B0A02040204020203" pitchFamily="34" charset="0"/>
                <a:ea typeface="Segoe UI Black" panose="020B0A02040204020203" pitchFamily="34" charset="0"/>
              </a:defRPr>
            </a:lvl4pPr>
            <a:lvl5pPr marL="1828800" indent="0">
              <a:buNone/>
              <a:defRPr>
                <a:latin typeface="Segoe UI Black" panose="020B0A02040204020203" pitchFamily="34" charset="0"/>
                <a:ea typeface="Segoe UI Black" panose="020B0A02040204020203" pitchFamily="34" charset="0"/>
              </a:defRPr>
            </a:lvl5pPr>
          </a:lstStyle>
          <a:p>
            <a:pPr lvl="0"/>
            <a:r>
              <a:rPr lang="en-US"/>
              <a:t>CLICK TO EDIT TITLE</a:t>
            </a:r>
          </a:p>
        </p:txBody>
      </p:sp>
    </p:spTree>
    <p:extLst>
      <p:ext uri="{BB962C8B-B14F-4D97-AF65-F5344CB8AC3E}">
        <p14:creationId xmlns:p14="http://schemas.microsoft.com/office/powerpoint/2010/main" val="166339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4E4FF6A-0BDD-4C40-9270-B5D08F604D03}"/>
              </a:ext>
            </a:extLst>
          </p:cNvPr>
          <p:cNvSpPr>
            <a:spLocks noGrp="1"/>
          </p:cNvSpPr>
          <p:nvPr>
            <p:ph sz="half" idx="1"/>
          </p:nvPr>
        </p:nvSpPr>
        <p:spPr>
          <a:xfrm>
            <a:off x="0" y="0"/>
            <a:ext cx="12192000" cy="6568965"/>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19752248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Blank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AEB0578-8EE9-7EF8-BC60-BA546A024770}"/>
              </a:ext>
            </a:extLst>
          </p:cNvPr>
          <p:cNvSpPr>
            <a:spLocks noGrp="1"/>
          </p:cNvSpPr>
          <p:nvPr>
            <p:ph type="body" sz="quarter" idx="10" hasCustomPrompt="1"/>
          </p:nvPr>
        </p:nvSpPr>
        <p:spPr>
          <a:xfrm>
            <a:off x="-388376" y="141252"/>
            <a:ext cx="1327150" cy="698448"/>
          </a:xfrm>
        </p:spPr>
        <p:txBody>
          <a:bodyPr>
            <a:noAutofit/>
          </a:bodyPr>
          <a:lstStyle>
            <a:lvl1pPr marL="0" indent="0" algn="r">
              <a:buNone/>
              <a:defRPr sz="48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00</a:t>
            </a:r>
          </a:p>
        </p:txBody>
      </p:sp>
      <p:cxnSp>
        <p:nvCxnSpPr>
          <p:cNvPr id="5" name="Straight Connector 4">
            <a:extLst>
              <a:ext uri="{FF2B5EF4-FFF2-40B4-BE49-F238E27FC236}">
                <a16:creationId xmlns:a16="http://schemas.microsoft.com/office/drawing/2014/main" id="{C0FA6636-8E3E-C5BD-9B03-371F30430C23}"/>
              </a:ext>
            </a:extLst>
          </p:cNvPr>
          <p:cNvCxnSpPr>
            <a:cxnSpLocks/>
          </p:cNvCxnSpPr>
          <p:nvPr userDrawn="1"/>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5D59B1CF-8BCC-0C65-DDB1-ACBF407576C6}"/>
              </a:ext>
            </a:extLst>
          </p:cNvPr>
          <p:cNvSpPr>
            <a:spLocks noGrp="1"/>
          </p:cNvSpPr>
          <p:nvPr>
            <p:ph type="body" sz="quarter" idx="11" hasCustomPrompt="1"/>
          </p:nvPr>
        </p:nvSpPr>
        <p:spPr>
          <a:xfrm>
            <a:off x="1345032" y="262081"/>
            <a:ext cx="9096826" cy="456790"/>
          </a:xfrm>
        </p:spPr>
        <p:txBody>
          <a:bodyPr>
            <a:noAutofit/>
          </a:bodyPr>
          <a:lstStyle>
            <a:lvl1pPr marL="0" indent="0">
              <a:buNone/>
              <a:defRPr sz="3200" spc="300">
                <a:solidFill>
                  <a:schemeClr val="tx1">
                    <a:lumMod val="50000"/>
                    <a:lumOff val="50000"/>
                  </a:schemeClr>
                </a:solidFill>
                <a:latin typeface="Segoe UI Black" panose="020B0A02040204020203" pitchFamily="34" charset="0"/>
                <a:ea typeface="Segoe UI Black" panose="020B0A02040204020203" pitchFamily="34" charset="0"/>
              </a:defRPr>
            </a:lvl1pPr>
            <a:lvl2pPr marL="457200" indent="0">
              <a:buNone/>
              <a:defRPr>
                <a:latin typeface="Segoe UI Black" panose="020B0A02040204020203" pitchFamily="34" charset="0"/>
                <a:ea typeface="Segoe UI Black" panose="020B0A02040204020203" pitchFamily="34" charset="0"/>
              </a:defRPr>
            </a:lvl2pPr>
            <a:lvl3pPr marL="914400" indent="0">
              <a:buNone/>
              <a:defRPr>
                <a:latin typeface="Segoe UI Black" panose="020B0A02040204020203" pitchFamily="34" charset="0"/>
                <a:ea typeface="Segoe UI Black" panose="020B0A02040204020203" pitchFamily="34" charset="0"/>
              </a:defRPr>
            </a:lvl3pPr>
            <a:lvl4pPr marL="1371600" indent="0">
              <a:buNone/>
              <a:defRPr>
                <a:latin typeface="Segoe UI Black" panose="020B0A02040204020203" pitchFamily="34" charset="0"/>
                <a:ea typeface="Segoe UI Black" panose="020B0A02040204020203" pitchFamily="34" charset="0"/>
              </a:defRPr>
            </a:lvl4pPr>
            <a:lvl5pPr marL="1828800" indent="0">
              <a:buNone/>
              <a:defRPr>
                <a:latin typeface="Segoe UI Black" panose="020B0A02040204020203" pitchFamily="34" charset="0"/>
                <a:ea typeface="Segoe UI Black" panose="020B0A02040204020203" pitchFamily="34" charset="0"/>
              </a:defRPr>
            </a:lvl5pPr>
          </a:lstStyle>
          <a:p>
            <a:pPr lvl="0"/>
            <a:r>
              <a:rPr lang="en-US"/>
              <a:t>CLICK TO EDIT TITLE</a:t>
            </a:r>
          </a:p>
        </p:txBody>
      </p:sp>
    </p:spTree>
    <p:extLst>
      <p:ext uri="{BB962C8B-B14F-4D97-AF65-F5344CB8AC3E}">
        <p14:creationId xmlns:p14="http://schemas.microsoft.com/office/powerpoint/2010/main" val="28329089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4E4FF6A-0BDD-4C40-9270-B5D08F604D03}"/>
              </a:ext>
            </a:extLst>
          </p:cNvPr>
          <p:cNvSpPr>
            <a:spLocks noGrp="1"/>
          </p:cNvSpPr>
          <p:nvPr>
            <p:ph sz="half" idx="1"/>
          </p:nvPr>
        </p:nvSpPr>
        <p:spPr>
          <a:xfrm>
            <a:off x="731520" y="385012"/>
            <a:ext cx="5111015" cy="5101390"/>
          </a:xfrm>
          <a:ln>
            <a:solidFill>
              <a:schemeClr val="tx1">
                <a:lumMod val="50000"/>
                <a:lumOff val="50000"/>
              </a:schemeClr>
            </a:solidFill>
          </a:ln>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84A3AA8A-1AF5-6B47-B121-FD8243E53D2D}"/>
              </a:ext>
            </a:extLst>
          </p:cNvPr>
          <p:cNvSpPr>
            <a:spLocks noGrp="1"/>
          </p:cNvSpPr>
          <p:nvPr>
            <p:ph sz="half" idx="10"/>
          </p:nvPr>
        </p:nvSpPr>
        <p:spPr>
          <a:xfrm>
            <a:off x="6304642" y="385011"/>
            <a:ext cx="5111015" cy="5101390"/>
          </a:xfrm>
          <a:ln>
            <a:solidFill>
              <a:schemeClr val="tx1">
                <a:lumMod val="50000"/>
                <a:lumOff val="50000"/>
              </a:schemeClr>
            </a:solidFill>
          </a:ln>
        </p:spPr>
        <p:txBody>
          <a:bodyPr/>
          <a:lstStyle>
            <a:lvl1pPr marL="0" indent="0">
              <a:buNone/>
              <a:defRPr/>
            </a:lvl1pPr>
          </a:lstStyle>
          <a:p>
            <a:pPr lvl="0"/>
            <a:endParaRPr lang="en-US"/>
          </a:p>
        </p:txBody>
      </p:sp>
    </p:spTree>
    <p:extLst>
      <p:ext uri="{BB962C8B-B14F-4D97-AF65-F5344CB8AC3E}">
        <p14:creationId xmlns:p14="http://schemas.microsoft.com/office/powerpoint/2010/main" val="4067886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0362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35A798-FEB9-6E23-6060-D23B38EF7630}"/>
              </a:ext>
            </a:extLst>
          </p:cNvPr>
          <p:cNvSpPr/>
          <p:nvPr userDrawn="1"/>
        </p:nvSpPr>
        <p:spPr>
          <a:xfrm>
            <a:off x="0" y="0"/>
            <a:ext cx="12192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TextBox 4">
            <a:extLst>
              <a:ext uri="{FF2B5EF4-FFF2-40B4-BE49-F238E27FC236}">
                <a16:creationId xmlns:a16="http://schemas.microsoft.com/office/drawing/2014/main" id="{65FF33AA-3F62-1BAB-D074-4E7055DEFE7F}"/>
              </a:ext>
            </a:extLst>
          </p:cNvPr>
          <p:cNvSpPr txBox="1">
            <a:spLocks noChangeArrowheads="1"/>
          </p:cNvSpPr>
          <p:nvPr userDrawn="1"/>
        </p:nvSpPr>
        <p:spPr bwMode="auto">
          <a:xfrm>
            <a:off x="163513" y="5184775"/>
            <a:ext cx="2732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1600" b="1" dirty="0">
                <a:solidFill>
                  <a:srgbClr val="7F7F7F"/>
                </a:solidFill>
                <a:cs typeface="Arial" panose="020B0604020202020204" pitchFamily="34" charset="0"/>
              </a:rPr>
              <a:t>Course Number:</a:t>
            </a:r>
          </a:p>
        </p:txBody>
      </p:sp>
      <p:sp>
        <p:nvSpPr>
          <p:cNvPr id="5" name="TextBox 5">
            <a:extLst>
              <a:ext uri="{FF2B5EF4-FFF2-40B4-BE49-F238E27FC236}">
                <a16:creationId xmlns:a16="http://schemas.microsoft.com/office/drawing/2014/main" id="{83613C3F-A809-2D60-0651-8A90F023405D}"/>
              </a:ext>
            </a:extLst>
          </p:cNvPr>
          <p:cNvSpPr txBox="1">
            <a:spLocks noChangeArrowheads="1"/>
          </p:cNvSpPr>
          <p:nvPr userDrawn="1"/>
        </p:nvSpPr>
        <p:spPr bwMode="auto">
          <a:xfrm>
            <a:off x="163513" y="5538788"/>
            <a:ext cx="2470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1400" dirty="0">
                <a:solidFill>
                  <a:srgbClr val="7F7F7F"/>
                </a:solidFill>
                <a:cs typeface="Arial" panose="020B0604020202020204" pitchFamily="34" charset="0"/>
              </a:rPr>
              <a:t>Credit Designation:</a:t>
            </a:r>
          </a:p>
        </p:txBody>
      </p:sp>
      <p:pic>
        <p:nvPicPr>
          <p:cNvPr id="6" name="Picture 7">
            <a:extLst>
              <a:ext uri="{FF2B5EF4-FFF2-40B4-BE49-F238E27FC236}">
                <a16:creationId xmlns:a16="http://schemas.microsoft.com/office/drawing/2014/main" id="{42A6D1BA-0710-DEB6-CAF3-EDE5B28063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06038" y="4986338"/>
            <a:ext cx="1779587"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a:extLst>
              <a:ext uri="{FF2B5EF4-FFF2-40B4-BE49-F238E27FC236}">
                <a16:creationId xmlns:a16="http://schemas.microsoft.com/office/drawing/2014/main" id="{F32E44B2-B731-23FB-3449-C2BFB0B92136}"/>
              </a:ext>
            </a:extLst>
          </p:cNvPr>
          <p:cNvSpPr txBox="1">
            <a:spLocks noChangeArrowheads="1"/>
          </p:cNvSpPr>
          <p:nvPr userDrawn="1"/>
        </p:nvSpPr>
        <p:spPr bwMode="auto">
          <a:xfrm>
            <a:off x="163513" y="5867400"/>
            <a:ext cx="6302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365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1400" dirty="0">
                <a:solidFill>
                  <a:srgbClr val="7F7F7F"/>
                </a:solidFill>
                <a:cs typeface="Arial" panose="020B0604020202020204" pitchFamily="34" charset="0"/>
              </a:rPr>
              <a:t>AIA CES Provider Number:  E240</a:t>
            </a:r>
          </a:p>
        </p:txBody>
      </p:sp>
      <p:sp>
        <p:nvSpPr>
          <p:cNvPr id="2" name="Title 1"/>
          <p:cNvSpPr>
            <a:spLocks noGrp="1"/>
          </p:cNvSpPr>
          <p:nvPr>
            <p:ph type="ctrTitle"/>
          </p:nvPr>
        </p:nvSpPr>
        <p:spPr>
          <a:xfrm>
            <a:off x="0" y="2286000"/>
            <a:ext cx="12192000" cy="2286000"/>
          </a:xfrm>
          <a:prstGeom prst="rect">
            <a:avLst/>
          </a:prstGeom>
          <a:solidFill>
            <a:srgbClr val="ED3A32"/>
          </a:solidFill>
        </p:spPr>
        <p:txBody>
          <a:bodyPr vert="horz" bIns="45720"/>
          <a:lstStyle>
            <a:lvl1pPr algn="ctr">
              <a:lnSpc>
                <a:spcPct val="100000"/>
              </a:lnSpc>
              <a:defRPr sz="4800" b="1">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11" name="Text Placeholder 3"/>
          <p:cNvSpPr>
            <a:spLocks noGrp="1"/>
          </p:cNvSpPr>
          <p:nvPr>
            <p:ph type="body" sz="quarter" idx="16"/>
          </p:nvPr>
        </p:nvSpPr>
        <p:spPr>
          <a:xfrm>
            <a:off x="6705600" y="509868"/>
            <a:ext cx="5486400" cy="225932"/>
          </a:xfrm>
          <a:prstGeom prst="rect">
            <a:avLst/>
          </a:prstGeom>
        </p:spPr>
        <p:txBody>
          <a:bodyPr rIns="182880" anchor="ctr"/>
          <a:lstStyle>
            <a:lvl1pPr marL="137160" indent="0" algn="r">
              <a:buNone/>
              <a:defRPr sz="1400" b="1" baseline="0">
                <a:solidFill>
                  <a:schemeClr val="bg2">
                    <a:lumMod val="50000"/>
                  </a:schemeClr>
                </a:solidFill>
                <a:latin typeface="Arial" panose="020B0604020202020204" pitchFamily="34" charset="0"/>
                <a:cs typeface="Arial" panose="020B0604020202020204" pitchFamily="34" charset="0"/>
              </a:defRPr>
            </a:lvl1pPr>
            <a:lvl2pPr>
              <a:defRPr sz="1400" b="1">
                <a:solidFill>
                  <a:schemeClr val="tx1">
                    <a:lumMod val="50000"/>
                    <a:lumOff val="50000"/>
                  </a:schemeClr>
                </a:solidFill>
                <a:latin typeface="Arial" panose="020B0604020202020204" pitchFamily="34" charset="0"/>
                <a:cs typeface="Arial" panose="020B0604020202020204" pitchFamily="34" charset="0"/>
              </a:defRPr>
            </a:lvl2pPr>
            <a:lvl3pPr>
              <a:defRPr sz="1400" b="1">
                <a:solidFill>
                  <a:schemeClr val="tx1">
                    <a:lumMod val="50000"/>
                    <a:lumOff val="50000"/>
                  </a:schemeClr>
                </a:solidFill>
                <a:latin typeface="Arial" panose="020B0604020202020204" pitchFamily="34" charset="0"/>
                <a:cs typeface="Arial" panose="020B0604020202020204" pitchFamily="34" charset="0"/>
              </a:defRPr>
            </a:lvl3pPr>
            <a:lvl4pPr>
              <a:defRPr sz="1400" b="1">
                <a:solidFill>
                  <a:schemeClr val="tx1">
                    <a:lumMod val="50000"/>
                    <a:lumOff val="50000"/>
                  </a:schemeClr>
                </a:solidFill>
                <a:latin typeface="Arial" panose="020B0604020202020204" pitchFamily="34" charset="0"/>
                <a:cs typeface="Arial" panose="020B0604020202020204" pitchFamily="34" charset="0"/>
              </a:defRPr>
            </a:lvl4pPr>
            <a:lvl5pPr>
              <a:defRPr sz="14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3"/>
          <p:cNvSpPr>
            <a:spLocks noGrp="1"/>
          </p:cNvSpPr>
          <p:nvPr>
            <p:ph type="body" sz="quarter" idx="17"/>
          </p:nvPr>
        </p:nvSpPr>
        <p:spPr>
          <a:xfrm>
            <a:off x="6705600" y="777389"/>
            <a:ext cx="5486400" cy="242613"/>
          </a:xfrm>
          <a:prstGeom prst="rect">
            <a:avLst/>
          </a:prstGeom>
        </p:spPr>
        <p:txBody>
          <a:bodyPr rIns="182880" anchor="ctr"/>
          <a:lstStyle>
            <a:lvl1pPr marL="137160" indent="0" algn="r">
              <a:buNone/>
              <a:defRPr sz="1200" b="0" baseline="0">
                <a:solidFill>
                  <a:schemeClr val="bg2">
                    <a:lumMod val="50000"/>
                  </a:schemeClr>
                </a:solidFill>
                <a:latin typeface="Arial" panose="020B0604020202020204" pitchFamily="34" charset="0"/>
                <a:cs typeface="Arial" panose="020B0604020202020204" pitchFamily="34" charset="0"/>
              </a:defRPr>
            </a:lvl1pPr>
            <a:lvl2pPr>
              <a:defRPr sz="1400" b="1">
                <a:solidFill>
                  <a:schemeClr val="tx1">
                    <a:lumMod val="50000"/>
                    <a:lumOff val="50000"/>
                  </a:schemeClr>
                </a:solidFill>
                <a:latin typeface="Arial" panose="020B0604020202020204" pitchFamily="34" charset="0"/>
                <a:cs typeface="Arial" panose="020B0604020202020204" pitchFamily="34" charset="0"/>
              </a:defRPr>
            </a:lvl2pPr>
            <a:lvl3pPr>
              <a:defRPr sz="1400" b="1">
                <a:solidFill>
                  <a:schemeClr val="tx1">
                    <a:lumMod val="50000"/>
                    <a:lumOff val="50000"/>
                  </a:schemeClr>
                </a:solidFill>
                <a:latin typeface="Arial" panose="020B0604020202020204" pitchFamily="34" charset="0"/>
                <a:cs typeface="Arial" panose="020B0604020202020204" pitchFamily="34" charset="0"/>
              </a:defRPr>
            </a:lvl3pPr>
            <a:lvl4pPr>
              <a:defRPr sz="1400" b="1">
                <a:solidFill>
                  <a:schemeClr val="tx1">
                    <a:lumMod val="50000"/>
                    <a:lumOff val="50000"/>
                  </a:schemeClr>
                </a:solidFill>
                <a:latin typeface="Arial" panose="020B0604020202020204" pitchFamily="34" charset="0"/>
                <a:cs typeface="Arial" panose="020B0604020202020204" pitchFamily="34" charset="0"/>
              </a:defRPr>
            </a:lvl4pPr>
            <a:lvl5pPr>
              <a:defRPr sz="14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3"/>
          <p:cNvSpPr>
            <a:spLocks noGrp="1"/>
          </p:cNvSpPr>
          <p:nvPr>
            <p:ph type="body" sz="quarter" idx="18"/>
          </p:nvPr>
        </p:nvSpPr>
        <p:spPr>
          <a:xfrm>
            <a:off x="6705600" y="1061788"/>
            <a:ext cx="5486400" cy="231494"/>
          </a:xfrm>
          <a:prstGeom prst="rect">
            <a:avLst/>
          </a:prstGeom>
        </p:spPr>
        <p:txBody>
          <a:bodyPr rIns="182880" anchor="ctr"/>
          <a:lstStyle>
            <a:lvl1pPr marL="137160" indent="0" algn="r">
              <a:buNone/>
              <a:defRPr sz="1200" b="0" baseline="0">
                <a:solidFill>
                  <a:schemeClr val="bg2">
                    <a:lumMod val="50000"/>
                  </a:schemeClr>
                </a:solidFill>
                <a:latin typeface="Arial" panose="020B0604020202020204" pitchFamily="34" charset="0"/>
                <a:cs typeface="Arial" panose="020B0604020202020204" pitchFamily="34" charset="0"/>
              </a:defRPr>
            </a:lvl1pPr>
            <a:lvl2pPr>
              <a:defRPr sz="1400" b="1">
                <a:solidFill>
                  <a:schemeClr val="tx1">
                    <a:lumMod val="50000"/>
                    <a:lumOff val="50000"/>
                  </a:schemeClr>
                </a:solidFill>
                <a:latin typeface="Arial" panose="020B0604020202020204" pitchFamily="34" charset="0"/>
                <a:cs typeface="Arial" panose="020B0604020202020204" pitchFamily="34" charset="0"/>
              </a:defRPr>
            </a:lvl2pPr>
            <a:lvl3pPr>
              <a:defRPr sz="1400" b="1">
                <a:solidFill>
                  <a:schemeClr val="tx1">
                    <a:lumMod val="50000"/>
                    <a:lumOff val="50000"/>
                  </a:schemeClr>
                </a:solidFill>
                <a:latin typeface="Arial" panose="020B0604020202020204" pitchFamily="34" charset="0"/>
                <a:cs typeface="Arial" panose="020B0604020202020204" pitchFamily="34" charset="0"/>
              </a:defRPr>
            </a:lvl3pPr>
            <a:lvl4pPr>
              <a:defRPr sz="1400" b="1">
                <a:solidFill>
                  <a:schemeClr val="tx1">
                    <a:lumMod val="50000"/>
                    <a:lumOff val="50000"/>
                  </a:schemeClr>
                </a:solidFill>
                <a:latin typeface="Arial" panose="020B0604020202020204" pitchFamily="34" charset="0"/>
                <a:cs typeface="Arial" panose="020B0604020202020204" pitchFamily="34" charset="0"/>
              </a:defRPr>
            </a:lvl4pPr>
            <a:lvl5pPr>
              <a:defRPr sz="14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3"/>
          <p:cNvSpPr>
            <a:spLocks noGrp="1"/>
          </p:cNvSpPr>
          <p:nvPr>
            <p:ph type="body" sz="quarter" idx="19"/>
          </p:nvPr>
        </p:nvSpPr>
        <p:spPr>
          <a:xfrm>
            <a:off x="6705600" y="1347931"/>
            <a:ext cx="5486400" cy="231494"/>
          </a:xfrm>
          <a:prstGeom prst="rect">
            <a:avLst/>
          </a:prstGeom>
        </p:spPr>
        <p:txBody>
          <a:bodyPr rIns="182880" anchor="ctr"/>
          <a:lstStyle>
            <a:lvl1pPr marL="137160" indent="0" algn="r">
              <a:buNone/>
              <a:defRPr sz="1200" b="0" baseline="0">
                <a:solidFill>
                  <a:schemeClr val="bg2">
                    <a:lumMod val="50000"/>
                  </a:schemeClr>
                </a:solidFill>
                <a:latin typeface="Arial" panose="020B0604020202020204" pitchFamily="34" charset="0"/>
                <a:cs typeface="Arial" panose="020B0604020202020204" pitchFamily="34" charset="0"/>
              </a:defRPr>
            </a:lvl1pPr>
            <a:lvl2pPr>
              <a:defRPr sz="1400" b="1">
                <a:solidFill>
                  <a:schemeClr val="tx1">
                    <a:lumMod val="50000"/>
                    <a:lumOff val="50000"/>
                  </a:schemeClr>
                </a:solidFill>
                <a:latin typeface="Arial" panose="020B0604020202020204" pitchFamily="34" charset="0"/>
                <a:cs typeface="Arial" panose="020B0604020202020204" pitchFamily="34" charset="0"/>
              </a:defRPr>
            </a:lvl2pPr>
            <a:lvl3pPr>
              <a:defRPr sz="1400" b="1">
                <a:solidFill>
                  <a:schemeClr val="tx1">
                    <a:lumMod val="50000"/>
                    <a:lumOff val="50000"/>
                  </a:schemeClr>
                </a:solidFill>
                <a:latin typeface="Arial" panose="020B0604020202020204" pitchFamily="34" charset="0"/>
                <a:cs typeface="Arial" panose="020B0604020202020204" pitchFamily="34" charset="0"/>
              </a:defRPr>
            </a:lvl3pPr>
            <a:lvl4pPr>
              <a:defRPr sz="1400" b="1">
                <a:solidFill>
                  <a:schemeClr val="tx1">
                    <a:lumMod val="50000"/>
                    <a:lumOff val="50000"/>
                  </a:schemeClr>
                </a:solidFill>
                <a:latin typeface="Arial" panose="020B0604020202020204" pitchFamily="34" charset="0"/>
                <a:cs typeface="Arial" panose="020B0604020202020204" pitchFamily="34" charset="0"/>
              </a:defRPr>
            </a:lvl4pPr>
            <a:lvl5pPr>
              <a:defRPr sz="14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3"/>
          <p:cNvSpPr>
            <a:spLocks noGrp="1"/>
          </p:cNvSpPr>
          <p:nvPr>
            <p:ph type="body" sz="quarter" idx="20"/>
          </p:nvPr>
        </p:nvSpPr>
        <p:spPr>
          <a:xfrm>
            <a:off x="1964176" y="5261993"/>
            <a:ext cx="3831769" cy="228600"/>
          </a:xfrm>
          <a:prstGeom prst="rect">
            <a:avLst/>
          </a:prstGeom>
        </p:spPr>
        <p:txBody>
          <a:bodyPr lIns="0" rIns="0" anchor="ctr">
            <a:noAutofit/>
          </a:bodyPr>
          <a:lstStyle>
            <a:lvl1pPr marL="137160" indent="0" algn="l">
              <a:buNone/>
              <a:defRPr sz="1600" b="1" baseline="0">
                <a:solidFill>
                  <a:schemeClr val="bg2">
                    <a:lumMod val="50000"/>
                  </a:schemeClr>
                </a:solidFill>
                <a:latin typeface="Arial" panose="020B0604020202020204" pitchFamily="34" charset="0"/>
                <a:cs typeface="Arial" panose="020B0604020202020204" pitchFamily="34" charset="0"/>
              </a:defRPr>
            </a:lvl1pPr>
            <a:lvl2pPr>
              <a:defRPr sz="1400" b="1">
                <a:solidFill>
                  <a:schemeClr val="tx1">
                    <a:lumMod val="50000"/>
                    <a:lumOff val="50000"/>
                  </a:schemeClr>
                </a:solidFill>
                <a:latin typeface="Arial" panose="020B0604020202020204" pitchFamily="34" charset="0"/>
                <a:cs typeface="Arial" panose="020B0604020202020204" pitchFamily="34" charset="0"/>
              </a:defRPr>
            </a:lvl2pPr>
            <a:lvl3pPr>
              <a:defRPr sz="1400" b="1">
                <a:solidFill>
                  <a:schemeClr val="tx1">
                    <a:lumMod val="50000"/>
                    <a:lumOff val="50000"/>
                  </a:schemeClr>
                </a:solidFill>
                <a:latin typeface="Arial" panose="020B0604020202020204" pitchFamily="34" charset="0"/>
                <a:cs typeface="Arial" panose="020B0604020202020204" pitchFamily="34" charset="0"/>
              </a:defRPr>
            </a:lvl3pPr>
            <a:lvl4pPr>
              <a:defRPr sz="1400" b="1">
                <a:solidFill>
                  <a:schemeClr val="tx1">
                    <a:lumMod val="50000"/>
                    <a:lumOff val="50000"/>
                  </a:schemeClr>
                </a:solidFill>
                <a:latin typeface="Arial" panose="020B0604020202020204" pitchFamily="34" charset="0"/>
                <a:cs typeface="Arial" panose="020B0604020202020204" pitchFamily="34" charset="0"/>
              </a:defRPr>
            </a:lvl4pPr>
            <a:lvl5pPr>
              <a:defRPr sz="14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3"/>
          <p:cNvSpPr>
            <a:spLocks noGrp="1"/>
          </p:cNvSpPr>
          <p:nvPr>
            <p:ph type="body" sz="quarter" idx="21"/>
          </p:nvPr>
        </p:nvSpPr>
        <p:spPr>
          <a:xfrm>
            <a:off x="1964176" y="5583202"/>
            <a:ext cx="3396341" cy="245478"/>
          </a:xfrm>
          <a:prstGeom prst="rect">
            <a:avLst/>
          </a:prstGeom>
        </p:spPr>
        <p:txBody>
          <a:bodyPr lIns="0" rIns="0" anchor="ctr">
            <a:noAutofit/>
          </a:bodyPr>
          <a:lstStyle>
            <a:lvl1pPr marL="137160" indent="0" algn="l">
              <a:buNone/>
              <a:defRPr sz="1400" b="0" baseline="0">
                <a:solidFill>
                  <a:schemeClr val="bg2">
                    <a:lumMod val="50000"/>
                  </a:schemeClr>
                </a:solidFill>
                <a:latin typeface="Arial" panose="020B0604020202020204" pitchFamily="34" charset="0"/>
                <a:cs typeface="Arial" panose="020B0604020202020204" pitchFamily="34" charset="0"/>
              </a:defRPr>
            </a:lvl1pPr>
            <a:lvl2pPr>
              <a:defRPr sz="1400" b="1">
                <a:solidFill>
                  <a:schemeClr val="tx1">
                    <a:lumMod val="50000"/>
                    <a:lumOff val="50000"/>
                  </a:schemeClr>
                </a:solidFill>
                <a:latin typeface="Arial" panose="020B0604020202020204" pitchFamily="34" charset="0"/>
                <a:cs typeface="Arial" panose="020B0604020202020204" pitchFamily="34" charset="0"/>
              </a:defRPr>
            </a:lvl2pPr>
            <a:lvl3pPr>
              <a:defRPr sz="1400" b="1">
                <a:solidFill>
                  <a:schemeClr val="tx1">
                    <a:lumMod val="50000"/>
                    <a:lumOff val="50000"/>
                  </a:schemeClr>
                </a:solidFill>
                <a:latin typeface="Arial" panose="020B0604020202020204" pitchFamily="34" charset="0"/>
                <a:cs typeface="Arial" panose="020B0604020202020204" pitchFamily="34" charset="0"/>
              </a:defRPr>
            </a:lvl3pPr>
            <a:lvl4pPr>
              <a:defRPr sz="1400" b="1">
                <a:solidFill>
                  <a:schemeClr val="tx1">
                    <a:lumMod val="50000"/>
                    <a:lumOff val="50000"/>
                  </a:schemeClr>
                </a:solidFill>
                <a:latin typeface="Arial" panose="020B0604020202020204" pitchFamily="34" charset="0"/>
                <a:cs typeface="Arial" panose="020B0604020202020204" pitchFamily="34" charset="0"/>
              </a:defRPr>
            </a:lvl4pPr>
            <a:lvl5pPr>
              <a:defRPr sz="14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3"/>
          <p:cNvSpPr>
            <a:spLocks noGrp="1"/>
          </p:cNvSpPr>
          <p:nvPr>
            <p:ph type="body" sz="quarter" idx="22"/>
          </p:nvPr>
        </p:nvSpPr>
        <p:spPr>
          <a:xfrm>
            <a:off x="312296" y="6411832"/>
            <a:ext cx="3396341" cy="245478"/>
          </a:xfrm>
          <a:prstGeom prst="rect">
            <a:avLst/>
          </a:prstGeom>
        </p:spPr>
        <p:txBody>
          <a:bodyPr lIns="0" rIns="0" anchor="ctr">
            <a:noAutofit/>
          </a:bodyPr>
          <a:lstStyle>
            <a:lvl1pPr marL="137160" indent="0" algn="l">
              <a:buNone/>
              <a:defRPr sz="1400" b="0" i="1" baseline="0">
                <a:solidFill>
                  <a:schemeClr val="bg2">
                    <a:lumMod val="75000"/>
                  </a:schemeClr>
                </a:solidFill>
                <a:latin typeface="Arial" panose="020B0604020202020204" pitchFamily="34" charset="0"/>
                <a:cs typeface="Arial" panose="020B0604020202020204" pitchFamily="34" charset="0"/>
              </a:defRPr>
            </a:lvl1pPr>
            <a:lvl2pPr>
              <a:defRPr sz="1400" b="1">
                <a:solidFill>
                  <a:schemeClr val="tx1">
                    <a:lumMod val="50000"/>
                    <a:lumOff val="50000"/>
                  </a:schemeClr>
                </a:solidFill>
                <a:latin typeface="Arial" panose="020B0604020202020204" pitchFamily="34" charset="0"/>
                <a:cs typeface="Arial" panose="020B0604020202020204" pitchFamily="34" charset="0"/>
              </a:defRPr>
            </a:lvl2pPr>
            <a:lvl3pPr>
              <a:defRPr sz="1400" b="1">
                <a:solidFill>
                  <a:schemeClr val="tx1">
                    <a:lumMod val="50000"/>
                    <a:lumOff val="50000"/>
                  </a:schemeClr>
                </a:solidFill>
                <a:latin typeface="Arial" panose="020B0604020202020204" pitchFamily="34" charset="0"/>
                <a:cs typeface="Arial" panose="020B0604020202020204" pitchFamily="34" charset="0"/>
              </a:defRPr>
            </a:lvl3pPr>
            <a:lvl4pPr>
              <a:defRPr sz="1400" b="1">
                <a:solidFill>
                  <a:schemeClr val="tx1">
                    <a:lumMod val="50000"/>
                    <a:lumOff val="50000"/>
                  </a:schemeClr>
                </a:solidFill>
                <a:latin typeface="Arial" panose="020B0604020202020204" pitchFamily="34" charset="0"/>
                <a:cs typeface="Arial" panose="020B0604020202020204" pitchFamily="34" charset="0"/>
              </a:defRPr>
            </a:lvl4pPr>
            <a:lvl5pPr>
              <a:defRPr sz="14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3"/>
          <p:cNvSpPr>
            <a:spLocks noGrp="1"/>
          </p:cNvSpPr>
          <p:nvPr>
            <p:ph type="body" sz="quarter" idx="23"/>
          </p:nvPr>
        </p:nvSpPr>
        <p:spPr>
          <a:xfrm>
            <a:off x="-1" y="509868"/>
            <a:ext cx="5486400" cy="228600"/>
          </a:xfrm>
          <a:prstGeom prst="rect">
            <a:avLst/>
          </a:prstGeom>
        </p:spPr>
        <p:txBody>
          <a:bodyPr lIns="182880" anchor="ctr"/>
          <a:lstStyle>
            <a:lvl1pPr marL="137160" indent="0" algn="l">
              <a:buNone/>
              <a:defRPr sz="1400" b="1" baseline="0">
                <a:solidFill>
                  <a:schemeClr val="bg2">
                    <a:lumMod val="50000"/>
                  </a:schemeClr>
                </a:solidFill>
                <a:latin typeface="Arial" panose="020B0604020202020204" pitchFamily="34" charset="0"/>
                <a:cs typeface="Arial" panose="020B0604020202020204" pitchFamily="34" charset="0"/>
              </a:defRPr>
            </a:lvl1pPr>
            <a:lvl2pPr>
              <a:defRPr sz="1400" b="1">
                <a:solidFill>
                  <a:schemeClr val="tx1">
                    <a:lumMod val="50000"/>
                    <a:lumOff val="50000"/>
                  </a:schemeClr>
                </a:solidFill>
                <a:latin typeface="Arial" panose="020B0604020202020204" pitchFamily="34" charset="0"/>
                <a:cs typeface="Arial" panose="020B0604020202020204" pitchFamily="34" charset="0"/>
              </a:defRPr>
            </a:lvl2pPr>
            <a:lvl3pPr>
              <a:defRPr sz="1400" b="1">
                <a:solidFill>
                  <a:schemeClr val="tx1">
                    <a:lumMod val="50000"/>
                    <a:lumOff val="50000"/>
                  </a:schemeClr>
                </a:solidFill>
                <a:latin typeface="Arial" panose="020B0604020202020204" pitchFamily="34" charset="0"/>
                <a:cs typeface="Arial" panose="020B0604020202020204" pitchFamily="34" charset="0"/>
              </a:defRPr>
            </a:lvl3pPr>
            <a:lvl4pPr>
              <a:defRPr sz="1400" b="1">
                <a:solidFill>
                  <a:schemeClr val="tx1">
                    <a:lumMod val="50000"/>
                    <a:lumOff val="50000"/>
                  </a:schemeClr>
                </a:solidFill>
                <a:latin typeface="Arial" panose="020B0604020202020204" pitchFamily="34" charset="0"/>
                <a:cs typeface="Arial" panose="020B0604020202020204" pitchFamily="34" charset="0"/>
              </a:defRPr>
            </a:lvl4pPr>
            <a:lvl5pPr>
              <a:defRPr sz="14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3"/>
          <p:cNvSpPr>
            <a:spLocks noGrp="1"/>
          </p:cNvSpPr>
          <p:nvPr>
            <p:ph type="body" sz="quarter" idx="24"/>
          </p:nvPr>
        </p:nvSpPr>
        <p:spPr>
          <a:xfrm>
            <a:off x="0" y="777389"/>
            <a:ext cx="5486399" cy="232484"/>
          </a:xfrm>
          <a:prstGeom prst="rect">
            <a:avLst/>
          </a:prstGeom>
        </p:spPr>
        <p:txBody>
          <a:bodyPr lIns="182880" anchor="ctr"/>
          <a:lstStyle>
            <a:lvl1pPr marL="137160" indent="0" algn="l">
              <a:buNone/>
              <a:defRPr sz="1200" b="0" baseline="0">
                <a:solidFill>
                  <a:schemeClr val="bg2">
                    <a:lumMod val="50000"/>
                  </a:schemeClr>
                </a:solidFill>
                <a:latin typeface="Arial" panose="020B0604020202020204" pitchFamily="34" charset="0"/>
                <a:cs typeface="Arial" panose="020B0604020202020204" pitchFamily="34" charset="0"/>
              </a:defRPr>
            </a:lvl1pPr>
            <a:lvl2pPr>
              <a:defRPr sz="1400" b="1">
                <a:solidFill>
                  <a:schemeClr val="tx1">
                    <a:lumMod val="50000"/>
                    <a:lumOff val="50000"/>
                  </a:schemeClr>
                </a:solidFill>
                <a:latin typeface="Arial" panose="020B0604020202020204" pitchFamily="34" charset="0"/>
                <a:cs typeface="Arial" panose="020B0604020202020204" pitchFamily="34" charset="0"/>
              </a:defRPr>
            </a:lvl2pPr>
            <a:lvl3pPr>
              <a:defRPr sz="1400" b="1">
                <a:solidFill>
                  <a:schemeClr val="tx1">
                    <a:lumMod val="50000"/>
                    <a:lumOff val="50000"/>
                  </a:schemeClr>
                </a:solidFill>
                <a:latin typeface="Arial" panose="020B0604020202020204" pitchFamily="34" charset="0"/>
                <a:cs typeface="Arial" panose="020B0604020202020204" pitchFamily="34" charset="0"/>
              </a:defRPr>
            </a:lvl3pPr>
            <a:lvl4pPr>
              <a:defRPr sz="1400" b="1">
                <a:solidFill>
                  <a:schemeClr val="tx1">
                    <a:lumMod val="50000"/>
                    <a:lumOff val="50000"/>
                  </a:schemeClr>
                </a:solidFill>
                <a:latin typeface="Arial" panose="020B0604020202020204" pitchFamily="34" charset="0"/>
                <a:cs typeface="Arial" panose="020B0604020202020204" pitchFamily="34" charset="0"/>
              </a:defRPr>
            </a:lvl4pPr>
            <a:lvl5pPr>
              <a:defRPr sz="14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3"/>
          <p:cNvSpPr>
            <a:spLocks noGrp="1"/>
          </p:cNvSpPr>
          <p:nvPr>
            <p:ph type="body" sz="quarter" idx="25"/>
          </p:nvPr>
        </p:nvSpPr>
        <p:spPr>
          <a:xfrm>
            <a:off x="-1" y="1061788"/>
            <a:ext cx="5486400" cy="234228"/>
          </a:xfrm>
          <a:prstGeom prst="rect">
            <a:avLst/>
          </a:prstGeom>
        </p:spPr>
        <p:txBody>
          <a:bodyPr lIns="182880" anchor="ctr"/>
          <a:lstStyle>
            <a:lvl1pPr marL="137160" indent="0" algn="l">
              <a:buNone/>
              <a:defRPr sz="1200" b="0" baseline="0">
                <a:solidFill>
                  <a:schemeClr val="bg2">
                    <a:lumMod val="50000"/>
                  </a:schemeClr>
                </a:solidFill>
                <a:latin typeface="Arial" panose="020B0604020202020204" pitchFamily="34" charset="0"/>
                <a:cs typeface="Arial" panose="020B0604020202020204" pitchFamily="34" charset="0"/>
              </a:defRPr>
            </a:lvl1pPr>
            <a:lvl2pPr>
              <a:defRPr sz="1400" b="1">
                <a:solidFill>
                  <a:schemeClr val="tx1">
                    <a:lumMod val="50000"/>
                    <a:lumOff val="50000"/>
                  </a:schemeClr>
                </a:solidFill>
                <a:latin typeface="Arial" panose="020B0604020202020204" pitchFamily="34" charset="0"/>
                <a:cs typeface="Arial" panose="020B0604020202020204" pitchFamily="34" charset="0"/>
              </a:defRPr>
            </a:lvl2pPr>
            <a:lvl3pPr>
              <a:defRPr sz="1400" b="1">
                <a:solidFill>
                  <a:schemeClr val="tx1">
                    <a:lumMod val="50000"/>
                    <a:lumOff val="50000"/>
                  </a:schemeClr>
                </a:solidFill>
                <a:latin typeface="Arial" panose="020B0604020202020204" pitchFamily="34" charset="0"/>
                <a:cs typeface="Arial" panose="020B0604020202020204" pitchFamily="34" charset="0"/>
              </a:defRPr>
            </a:lvl3pPr>
            <a:lvl4pPr>
              <a:defRPr sz="1400" b="1">
                <a:solidFill>
                  <a:schemeClr val="tx1">
                    <a:lumMod val="50000"/>
                    <a:lumOff val="50000"/>
                  </a:schemeClr>
                </a:solidFill>
                <a:latin typeface="Arial" panose="020B0604020202020204" pitchFamily="34" charset="0"/>
                <a:cs typeface="Arial" panose="020B0604020202020204" pitchFamily="34" charset="0"/>
              </a:defRPr>
            </a:lvl4pPr>
            <a:lvl5pPr>
              <a:defRPr sz="14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2" name="Text Placeholder 3"/>
          <p:cNvSpPr>
            <a:spLocks noGrp="1"/>
          </p:cNvSpPr>
          <p:nvPr>
            <p:ph type="body" sz="quarter" idx="26"/>
          </p:nvPr>
        </p:nvSpPr>
        <p:spPr>
          <a:xfrm>
            <a:off x="-1" y="1347931"/>
            <a:ext cx="5486400" cy="234228"/>
          </a:xfrm>
          <a:prstGeom prst="rect">
            <a:avLst/>
          </a:prstGeom>
        </p:spPr>
        <p:txBody>
          <a:bodyPr lIns="182880" anchor="ctr"/>
          <a:lstStyle>
            <a:lvl1pPr marL="137160" indent="0" algn="l">
              <a:buNone/>
              <a:defRPr sz="1200" b="0" baseline="0">
                <a:solidFill>
                  <a:schemeClr val="bg2">
                    <a:lumMod val="50000"/>
                  </a:schemeClr>
                </a:solidFill>
                <a:latin typeface="Arial" panose="020B0604020202020204" pitchFamily="34" charset="0"/>
                <a:cs typeface="Arial" panose="020B0604020202020204" pitchFamily="34" charset="0"/>
              </a:defRPr>
            </a:lvl1pPr>
            <a:lvl2pPr>
              <a:defRPr sz="1400" b="1">
                <a:solidFill>
                  <a:schemeClr val="tx1">
                    <a:lumMod val="50000"/>
                    <a:lumOff val="50000"/>
                  </a:schemeClr>
                </a:solidFill>
                <a:latin typeface="Arial" panose="020B0604020202020204" pitchFamily="34" charset="0"/>
                <a:cs typeface="Arial" panose="020B0604020202020204" pitchFamily="34" charset="0"/>
              </a:defRPr>
            </a:lvl2pPr>
            <a:lvl3pPr>
              <a:defRPr sz="1400" b="1">
                <a:solidFill>
                  <a:schemeClr val="tx1">
                    <a:lumMod val="50000"/>
                    <a:lumOff val="50000"/>
                  </a:schemeClr>
                </a:solidFill>
                <a:latin typeface="Arial" panose="020B0604020202020204" pitchFamily="34" charset="0"/>
                <a:cs typeface="Arial" panose="020B0604020202020204" pitchFamily="34" charset="0"/>
              </a:defRPr>
            </a:lvl3pPr>
            <a:lvl4pPr>
              <a:defRPr sz="1400" b="1">
                <a:solidFill>
                  <a:schemeClr val="tx1">
                    <a:lumMod val="50000"/>
                    <a:lumOff val="50000"/>
                  </a:schemeClr>
                </a:solidFill>
                <a:latin typeface="Arial" panose="020B0604020202020204" pitchFamily="34" charset="0"/>
                <a:cs typeface="Arial" panose="020B0604020202020204" pitchFamily="34" charset="0"/>
              </a:defRPr>
            </a:lvl4pPr>
            <a:lvl5pPr>
              <a:defRPr sz="1400" b="1">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566380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3B55D-9E35-E344-A03E-816C2734E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7CE61D-9217-4946-907E-FCA90B8ED4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1D130-FB71-A74C-9B64-65CF3F8B2B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3E8B3-3082-1644-A651-3A44346DE2CB}" type="datetimeFigureOut">
              <a:rPr lang="en-US" smtClean="0"/>
              <a:t>9/12/2025</a:t>
            </a:fld>
            <a:endParaRPr lang="en-US" dirty="0"/>
          </a:p>
        </p:txBody>
      </p:sp>
      <p:sp>
        <p:nvSpPr>
          <p:cNvPr id="5" name="Footer Placeholder 4">
            <a:extLst>
              <a:ext uri="{FF2B5EF4-FFF2-40B4-BE49-F238E27FC236}">
                <a16:creationId xmlns:a16="http://schemas.microsoft.com/office/drawing/2014/main" id="{16F38FD6-D98A-804C-8F75-63352A25DF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77F3340-F6E4-D94E-A64A-79B029CA54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A421C-C3E7-1448-ADBF-649574C87298}" type="slidenum">
              <a:rPr lang="en-US" smtClean="0"/>
              <a:t>‹#›</a:t>
            </a:fld>
            <a:endParaRPr lang="en-US" dirty="0"/>
          </a:p>
        </p:txBody>
      </p:sp>
      <p:pic>
        <p:nvPicPr>
          <p:cNvPr id="9" name="Picture 8">
            <a:extLst>
              <a:ext uri="{FF2B5EF4-FFF2-40B4-BE49-F238E27FC236}">
                <a16:creationId xmlns:a16="http://schemas.microsoft.com/office/drawing/2014/main" id="{E8EF5F3F-79EB-CF89-5CC7-D0A1B48D964E}"/>
              </a:ext>
            </a:extLst>
          </p:cNvPr>
          <p:cNvPicPr>
            <a:picLocks noChangeAspect="1"/>
          </p:cNvPicPr>
          <p:nvPr userDrawn="1"/>
        </p:nvPicPr>
        <p:blipFill>
          <a:blip r:embed="rId10"/>
          <a:srcRect/>
          <a:stretch/>
        </p:blipFill>
        <p:spPr>
          <a:xfrm>
            <a:off x="1181" y="6269850"/>
            <a:ext cx="12189637" cy="588150"/>
          </a:xfrm>
          <a:prstGeom prst="rect">
            <a:avLst/>
          </a:prstGeom>
        </p:spPr>
      </p:pic>
    </p:spTree>
    <p:extLst>
      <p:ext uri="{BB962C8B-B14F-4D97-AF65-F5344CB8AC3E}">
        <p14:creationId xmlns:p14="http://schemas.microsoft.com/office/powerpoint/2010/main" val="265105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55" r:id="rId5"/>
    <p:sldLayoutId id="2147483659" r:id="rId6"/>
    <p:sldLayoutId id="2147483656" r:id="rId7"/>
    <p:sldLayoutId id="2147483677" r:id="rId8"/>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D0BA82-2E6E-4F67-E3CB-740795C012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12398B-5687-6D13-CC69-ABA44533B0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16B1E-507F-034F-4FB2-FCA5494375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163F73-55FD-4E0F-BDA4-1C5C807B4782}" type="datetimeFigureOut">
              <a:rPr lang="en-US" smtClean="0"/>
              <a:t>9/12/2025</a:t>
            </a:fld>
            <a:endParaRPr lang="en-US" dirty="0"/>
          </a:p>
        </p:txBody>
      </p:sp>
      <p:sp>
        <p:nvSpPr>
          <p:cNvPr id="5" name="Footer Placeholder 4">
            <a:extLst>
              <a:ext uri="{FF2B5EF4-FFF2-40B4-BE49-F238E27FC236}">
                <a16:creationId xmlns:a16="http://schemas.microsoft.com/office/drawing/2014/main" id="{4DDEBC49-F95E-EA0D-A657-A5D65EF0F7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5541B38-C308-48C0-8B68-1E87428504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71ABE2-F3AD-49EC-960A-9DC8BAC03CC7}" type="slidenum">
              <a:rPr lang="en-US" smtClean="0"/>
              <a:t>‹#›</a:t>
            </a:fld>
            <a:endParaRPr lang="en-US" dirty="0"/>
          </a:p>
        </p:txBody>
      </p:sp>
    </p:spTree>
    <p:extLst>
      <p:ext uri="{BB962C8B-B14F-4D97-AF65-F5344CB8AC3E}">
        <p14:creationId xmlns:p14="http://schemas.microsoft.com/office/powerpoint/2010/main" val="4294921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975C_8A918890.xm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microsoft.com/office/2018/10/relationships/comments" Target="../comments/modernComment_1977D_66B4B209.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microsoft.com/office/2018/10/relationships/comments" Target="../comments/modernComment_19757_F409C6DA.xm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microsoft.com/office/2018/10/relationships/comments" Target="../comments/modernComment_1977F_DD8480E2.xm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microsoft.com/office/2018/10/relationships/comments" Target="../comments/modernComment_19779_C93DCE57.xml"/><Relationship Id="rId7"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hyperlink" Target="mailto:cessupport@aia.org" TargetMode="Externa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microsoft.com/office/2018/10/relationships/comments" Target="../comments/modernComment_19787_23B00DEB.xm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975A_F4DB67C4.xm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19782_FFB869F8.xm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microsoft.com/office/2018/10/relationships/comments" Target="../comments/modernComment_19756_8A554DFA.xm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41.jpe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49.jpeg"/><Relationship Id="rId11" Type="http://schemas.openxmlformats.org/officeDocument/2006/relationships/image" Target="../media/image54.sv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2.png"/><Relationship Id="rId9"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41.jpeg"/><Relationship Id="rId7"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42.png"/><Relationship Id="rId9"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977E_B07D9A29.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CB757-A441-A6A0-28A0-62F2E8B193C9}"/>
              </a:ext>
            </a:extLst>
          </p:cNvPr>
          <p:cNvSpPr>
            <a:spLocks noGrp="1"/>
          </p:cNvSpPr>
          <p:nvPr>
            <p:ph type="ctrTitle"/>
          </p:nvPr>
        </p:nvSpPr>
        <p:spPr/>
        <p:txBody>
          <a:bodyPr>
            <a:normAutofit/>
          </a:bodyPr>
          <a:lstStyle/>
          <a:p>
            <a:pPr fontAlgn="auto">
              <a:spcAft>
                <a:spcPts val="0"/>
              </a:spcAft>
              <a:defRPr/>
            </a:pPr>
            <a:r>
              <a:rPr lang="en-US" dirty="0"/>
              <a:t> </a:t>
            </a:r>
            <a:br>
              <a:rPr lang="en-US" dirty="0"/>
            </a:br>
            <a:r>
              <a:rPr lang="en-US" i="1" dirty="0"/>
              <a:t>The 5 W's of Short Stay</a:t>
            </a:r>
            <a:br>
              <a:rPr lang="en-US" dirty="0"/>
            </a:br>
            <a:endParaRPr lang="en-US" dirty="0"/>
          </a:p>
        </p:txBody>
      </p:sp>
      <p:sp>
        <p:nvSpPr>
          <p:cNvPr id="7" name="Text Placeholder 6">
            <a:extLst>
              <a:ext uri="{FF2B5EF4-FFF2-40B4-BE49-F238E27FC236}">
                <a16:creationId xmlns:a16="http://schemas.microsoft.com/office/drawing/2014/main" id="{181DE6E0-A9A5-B042-D951-2CBB0E5A66E9}"/>
              </a:ext>
            </a:extLst>
          </p:cNvPr>
          <p:cNvSpPr>
            <a:spLocks noGrp="1"/>
          </p:cNvSpPr>
          <p:nvPr>
            <p:ph type="body" sz="quarter" idx="20"/>
          </p:nvPr>
        </p:nvSpPr>
        <p:spPr>
          <a:xfrm>
            <a:off x="1963738" y="5262563"/>
            <a:ext cx="3832225" cy="228600"/>
          </a:xfrm>
        </p:spPr>
        <p:txBody>
          <a:bodyPr rtlCol="0"/>
          <a:lstStyle/>
          <a:p>
            <a:pPr fontAlgn="auto">
              <a:spcAft>
                <a:spcPts val="0"/>
              </a:spcAft>
              <a:defRPr/>
            </a:pPr>
            <a:r>
              <a:rPr lang="en-US" dirty="0"/>
              <a:t>AHCA2025.07</a:t>
            </a:r>
          </a:p>
        </p:txBody>
      </p:sp>
      <p:sp>
        <p:nvSpPr>
          <p:cNvPr id="8" name="Text Placeholder 7">
            <a:extLst>
              <a:ext uri="{FF2B5EF4-FFF2-40B4-BE49-F238E27FC236}">
                <a16:creationId xmlns:a16="http://schemas.microsoft.com/office/drawing/2014/main" id="{D2ADAD79-05F8-A090-E5C2-B8F57C7FF20F}"/>
              </a:ext>
            </a:extLst>
          </p:cNvPr>
          <p:cNvSpPr>
            <a:spLocks noGrp="1"/>
          </p:cNvSpPr>
          <p:nvPr>
            <p:ph type="body" sz="quarter" idx="21"/>
          </p:nvPr>
        </p:nvSpPr>
        <p:spPr>
          <a:xfrm>
            <a:off x="1963738" y="5583238"/>
            <a:ext cx="3397250" cy="246062"/>
          </a:xfrm>
        </p:spPr>
        <p:txBody>
          <a:bodyPr rtlCol="0"/>
          <a:lstStyle/>
          <a:p>
            <a:pPr fontAlgn="auto">
              <a:spcAft>
                <a:spcPts val="0"/>
              </a:spcAft>
              <a:defRPr/>
            </a:pPr>
            <a:r>
              <a:rPr lang="en-US" dirty="0"/>
              <a:t>1 LU| HSW</a:t>
            </a:r>
          </a:p>
        </p:txBody>
      </p:sp>
      <p:sp>
        <p:nvSpPr>
          <p:cNvPr id="9" name="Text Placeholder 8">
            <a:extLst>
              <a:ext uri="{FF2B5EF4-FFF2-40B4-BE49-F238E27FC236}">
                <a16:creationId xmlns:a16="http://schemas.microsoft.com/office/drawing/2014/main" id="{00E7DD6B-AECF-B4C1-1DE0-058DEAAE7006}"/>
              </a:ext>
            </a:extLst>
          </p:cNvPr>
          <p:cNvSpPr>
            <a:spLocks noGrp="1"/>
          </p:cNvSpPr>
          <p:nvPr>
            <p:ph type="body" sz="quarter" idx="22"/>
          </p:nvPr>
        </p:nvSpPr>
        <p:spPr>
          <a:xfrm>
            <a:off x="312738" y="6411913"/>
            <a:ext cx="3395662" cy="246062"/>
          </a:xfrm>
        </p:spPr>
        <p:txBody>
          <a:bodyPr rtlCol="0"/>
          <a:lstStyle/>
          <a:p>
            <a:pPr fontAlgn="auto">
              <a:spcAft>
                <a:spcPts val="0"/>
              </a:spcAft>
              <a:defRPr/>
            </a:pPr>
            <a:r>
              <a:rPr lang="en-US" dirty="0"/>
              <a:t>September 29, 2025</a:t>
            </a:r>
          </a:p>
        </p:txBody>
      </p:sp>
      <p:sp>
        <p:nvSpPr>
          <p:cNvPr id="8205" name="TextBox 13">
            <a:extLst>
              <a:ext uri="{FF2B5EF4-FFF2-40B4-BE49-F238E27FC236}">
                <a16:creationId xmlns:a16="http://schemas.microsoft.com/office/drawing/2014/main" id="{F5777896-8C40-5C55-CDFB-6DC3E2DC862C}"/>
              </a:ext>
            </a:extLst>
          </p:cNvPr>
          <p:cNvSpPr txBox="1">
            <a:spLocks noChangeArrowheads="1"/>
          </p:cNvSpPr>
          <p:nvPr/>
        </p:nvSpPr>
        <p:spPr bwMode="auto">
          <a:xfrm>
            <a:off x="3397389" y="979488"/>
            <a:ext cx="47971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sz="2400" dirty="0"/>
              <a:t> </a:t>
            </a:r>
          </a:p>
          <a:p>
            <a:pPr algn="ctr"/>
            <a:r>
              <a:rPr lang="en-US" sz="2400" dirty="0"/>
              <a:t> 41</a:t>
            </a:r>
            <a:r>
              <a:rPr lang="en-US" sz="2400" baseline="30000" dirty="0"/>
              <a:t>st</a:t>
            </a:r>
            <a:r>
              <a:rPr lang="en-US" sz="2400" dirty="0"/>
              <a:t> Annual FPC Seminar + Expo</a:t>
            </a:r>
          </a:p>
          <a:p>
            <a:pPr algn="ctr"/>
            <a:r>
              <a:rPr lang="en-US" sz="2400" dirty="0"/>
              <a:t>Sept 28 - Sept 30, 2025</a:t>
            </a:r>
          </a:p>
        </p:txBody>
      </p:sp>
      <p:sp>
        <p:nvSpPr>
          <p:cNvPr id="19" name="TextBox 18">
            <a:extLst>
              <a:ext uri="{FF2B5EF4-FFF2-40B4-BE49-F238E27FC236}">
                <a16:creationId xmlns:a16="http://schemas.microsoft.com/office/drawing/2014/main" id="{D6E57A7F-E0F0-83D1-F9B6-4E5536D04D17}"/>
              </a:ext>
            </a:extLst>
          </p:cNvPr>
          <p:cNvSpPr txBox="1"/>
          <p:nvPr/>
        </p:nvSpPr>
        <p:spPr>
          <a:xfrm>
            <a:off x="9343374" y="162470"/>
            <a:ext cx="2559868" cy="830997"/>
          </a:xfrm>
          <a:prstGeom prst="rect">
            <a:avLst/>
          </a:prstGeom>
          <a:noFill/>
        </p:spPr>
        <p:txBody>
          <a:bodyPr wrap="none" rtlCol="0">
            <a:spAutoFit/>
          </a:bodyPr>
          <a:lstStyle/>
          <a:p>
            <a:r>
              <a:rPr lang="en-US" sz="1200" dirty="0"/>
              <a:t>Kevin Matuszewski, Chair, OPDG; </a:t>
            </a:r>
          </a:p>
          <a:p>
            <a:r>
              <a:rPr lang="en-US" sz="1200" dirty="0"/>
              <a:t>Chair, Glossary Committee </a:t>
            </a:r>
          </a:p>
          <a:p>
            <a:r>
              <a:rPr lang="en-US" sz="1200" dirty="0"/>
              <a:t>773-715-9378</a:t>
            </a:r>
          </a:p>
          <a:p>
            <a:r>
              <a:rPr lang="en-US" sz="1200" dirty="0"/>
              <a:t>kmatusz3@jh.edu</a:t>
            </a:r>
            <a:endParaRPr lang="en-US" dirty="0"/>
          </a:p>
        </p:txBody>
      </p:sp>
      <p:sp>
        <p:nvSpPr>
          <p:cNvPr id="20" name="TextBox 19">
            <a:extLst>
              <a:ext uri="{FF2B5EF4-FFF2-40B4-BE49-F238E27FC236}">
                <a16:creationId xmlns:a16="http://schemas.microsoft.com/office/drawing/2014/main" id="{BEE1AC4E-6333-C4D7-9644-6A2335AAE81D}"/>
              </a:ext>
            </a:extLst>
          </p:cNvPr>
          <p:cNvSpPr txBox="1"/>
          <p:nvPr/>
        </p:nvSpPr>
        <p:spPr>
          <a:xfrm>
            <a:off x="192694" y="162470"/>
            <a:ext cx="3515706" cy="1384995"/>
          </a:xfrm>
          <a:prstGeom prst="rect">
            <a:avLst/>
          </a:prstGeom>
          <a:noFill/>
        </p:spPr>
        <p:txBody>
          <a:bodyPr wrap="none" rtlCol="0">
            <a:spAutoFit/>
          </a:bodyPr>
          <a:lstStyle/>
          <a:p>
            <a:r>
              <a:rPr lang="en-US" sz="1200" dirty="0"/>
              <a:t>John Williams</a:t>
            </a:r>
          </a:p>
          <a:p>
            <a:r>
              <a:rPr lang="en-US" sz="1200" dirty="0"/>
              <a:t>Chair Healthcare Guidelines Revision Committee</a:t>
            </a:r>
          </a:p>
          <a:p>
            <a:r>
              <a:rPr lang="en-US" sz="1200" dirty="0"/>
              <a:t>360-236-2944</a:t>
            </a:r>
          </a:p>
          <a:p>
            <a:r>
              <a:rPr lang="en-US" sz="1200" dirty="0"/>
              <a:t>john@fgiguidelines.org</a:t>
            </a:r>
          </a:p>
          <a:p>
            <a:r>
              <a:rPr lang="en-US" dirty="0"/>
              <a:t> </a:t>
            </a:r>
          </a:p>
          <a:p>
            <a:endParaRPr lang="en-US" dirty="0"/>
          </a:p>
        </p:txBody>
      </p:sp>
      <p:sp>
        <p:nvSpPr>
          <p:cNvPr id="3" name="TextBox 2">
            <a:extLst>
              <a:ext uri="{FF2B5EF4-FFF2-40B4-BE49-F238E27FC236}">
                <a16:creationId xmlns:a16="http://schemas.microsoft.com/office/drawing/2014/main" id="{06F409FC-A53A-DA77-E8B6-E37673EAC387}"/>
              </a:ext>
            </a:extLst>
          </p:cNvPr>
          <p:cNvSpPr txBox="1"/>
          <p:nvPr/>
        </p:nvSpPr>
        <p:spPr>
          <a:xfrm>
            <a:off x="9343374" y="1117987"/>
            <a:ext cx="2436886" cy="830997"/>
          </a:xfrm>
          <a:prstGeom prst="rect">
            <a:avLst/>
          </a:prstGeom>
          <a:noFill/>
        </p:spPr>
        <p:txBody>
          <a:bodyPr wrap="none" rtlCol="0">
            <a:spAutoFit/>
          </a:bodyPr>
          <a:lstStyle/>
          <a:p>
            <a:r>
              <a:rPr lang="en-US" sz="1200" dirty="0"/>
              <a:t>Patricia Shpilberg, Chair, </a:t>
            </a:r>
          </a:p>
          <a:p>
            <a:r>
              <a:rPr lang="en-US" sz="1200" dirty="0"/>
              <a:t>Extended Stay Topic Group</a:t>
            </a:r>
          </a:p>
          <a:p>
            <a:r>
              <a:rPr lang="en-US" sz="1200" dirty="0"/>
              <a:t>561-325-7029</a:t>
            </a:r>
          </a:p>
          <a:p>
            <a:r>
              <a:rPr lang="en-US" sz="1200" dirty="0"/>
              <a:t>pshpilberg@array-architects.com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9E8E5823-7798-3211-B48B-36DBD489DC33}"/>
              </a:ext>
            </a:extLst>
          </p:cNvPr>
          <p:cNvGrpSpPr/>
          <p:nvPr/>
        </p:nvGrpSpPr>
        <p:grpSpPr>
          <a:xfrm>
            <a:off x="5486317" y="1437013"/>
            <a:ext cx="6012427" cy="4473465"/>
            <a:chOff x="6095998" y="1567572"/>
            <a:chExt cx="6012427" cy="4473465"/>
          </a:xfrm>
        </p:grpSpPr>
        <p:sp>
          <p:nvSpPr>
            <p:cNvPr id="18" name="Content Placeholder 3">
              <a:extLst>
                <a:ext uri="{FF2B5EF4-FFF2-40B4-BE49-F238E27FC236}">
                  <a16:creationId xmlns:a16="http://schemas.microsoft.com/office/drawing/2014/main" id="{D9A4EE38-B13B-FE02-5E77-E1FDB1E86FC9}"/>
                </a:ext>
              </a:extLst>
            </p:cNvPr>
            <p:cNvSpPr txBox="1">
              <a:spLocks/>
            </p:cNvSpPr>
            <p:nvPr/>
          </p:nvSpPr>
          <p:spPr>
            <a:xfrm>
              <a:off x="6334432" y="2255351"/>
              <a:ext cx="5478878" cy="3785686"/>
            </a:xfrm>
            <a:prstGeom prst="rect">
              <a:avLst/>
            </a:prstGeom>
          </p:spPr>
          <p:txBody>
            <a:bodyPr vert="horz" lIns="91440" tIns="45720" rIns="91440" bIns="45720" rtlCol="0">
              <a:normAutofit/>
            </a:bodyPr>
            <a:lstStyle>
              <a:lvl1pPr marL="228600" indent="-228600">
                <a:lnSpc>
                  <a:spcPct val="110000"/>
                </a:lnSpc>
                <a:spcBef>
                  <a:spcPts val="1000"/>
                </a:spcBef>
                <a:spcAft>
                  <a:spcPts val="600"/>
                </a:spcAft>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1pPr>
              <a:lvl2pPr marL="685800" indent="-228600">
                <a:lnSpc>
                  <a:spcPct val="90000"/>
                </a:lnSpc>
                <a:spcBef>
                  <a:spcPts val="500"/>
                </a:spcBef>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2pPr>
              <a:lvl3pPr marL="1143000" indent="-228600">
                <a:lnSpc>
                  <a:spcPct val="90000"/>
                </a:lnSpc>
                <a:spcBef>
                  <a:spcPts val="500"/>
                </a:spcBef>
                <a:buClr>
                  <a:srgbClr val="9A286D"/>
                </a:buClr>
                <a:buFont typeface="Wingdings" pitchFamily="2" charset="2"/>
                <a:buChar char="§"/>
                <a:defRPr sz="2000">
                  <a:solidFill>
                    <a:schemeClr val="tx1">
                      <a:lumMod val="65000"/>
                      <a:lumOff val="35000"/>
                    </a:schemeClr>
                  </a:solidFill>
                  <a:latin typeface="Segoe UI" panose="020B0502040204020203" pitchFamily="34" charset="0"/>
                  <a:cs typeface="Segoe UI" panose="020B0502040204020203" pitchFamily="34" charset="0"/>
                </a:defRPr>
              </a:lvl3pPr>
              <a:lvl4pPr marL="16002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4pPr>
              <a:lvl5pPr marL="20574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Assistance after a procedure? </a:t>
              </a:r>
            </a:p>
            <a:p>
              <a:r>
                <a:rPr lang="en-US" dirty="0"/>
                <a:t>Proper support at home?</a:t>
              </a:r>
            </a:p>
            <a:p>
              <a:r>
                <a:rPr lang="en-US" dirty="0"/>
                <a:t>Have limited access to care?</a:t>
              </a:r>
            </a:p>
          </p:txBody>
        </p:sp>
        <p:sp>
          <p:nvSpPr>
            <p:cNvPr id="19" name="Title 2">
              <a:extLst>
                <a:ext uri="{FF2B5EF4-FFF2-40B4-BE49-F238E27FC236}">
                  <a16:creationId xmlns:a16="http://schemas.microsoft.com/office/drawing/2014/main" id="{4427E58A-5695-5354-4EB5-0F589678A683}"/>
                </a:ext>
              </a:extLst>
            </p:cNvPr>
            <p:cNvSpPr txBox="1">
              <a:spLocks/>
            </p:cNvSpPr>
            <p:nvPr/>
          </p:nvSpPr>
          <p:spPr>
            <a:xfrm>
              <a:off x="6095998" y="1567572"/>
              <a:ext cx="6012427" cy="597401"/>
            </a:xfrm>
            <a:prstGeom prst="rect">
              <a:avLst/>
            </a:prstGeom>
          </p:spPr>
          <p:txBody>
            <a:bodyPr vert="horz" lIns="91440" tIns="45720" rIns="91440" bIns="45720" rtlCol="0" anchor="ctr">
              <a:normAutofit/>
            </a:bodyPr>
            <a:lstStyle>
              <a:lvl1pPr>
                <a:lnSpc>
                  <a:spcPct val="90000"/>
                </a:lnSpc>
                <a:spcBef>
                  <a:spcPct val="0"/>
                </a:spcBef>
                <a:buNone/>
                <a:defRPr sz="2800" b="1">
                  <a:solidFill>
                    <a:srgbClr val="003087"/>
                  </a:solidFill>
                  <a:latin typeface="Segoe UI" panose="020B0502040204020203" pitchFamily="34" charset="0"/>
                  <a:ea typeface="+mj-ea"/>
                  <a:cs typeface="Segoe UI" panose="020B0502040204020203" pitchFamily="34" charset="0"/>
                </a:defRPr>
              </a:lvl1pPr>
            </a:lstStyle>
            <a:p>
              <a:r>
                <a:rPr lang="en-US" dirty="0"/>
                <a:t>Does the Patient have …</a:t>
              </a:r>
            </a:p>
          </p:txBody>
        </p:sp>
      </p:grpSp>
      <p:sp>
        <p:nvSpPr>
          <p:cNvPr id="10" name="Text Placeholder 7">
            <a:extLst>
              <a:ext uri="{FF2B5EF4-FFF2-40B4-BE49-F238E27FC236}">
                <a16:creationId xmlns:a16="http://schemas.microsoft.com/office/drawing/2014/main" id="{BAC999C8-6073-4501-F7A4-FF1B1EA31979}"/>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cxnSp>
        <p:nvCxnSpPr>
          <p:cNvPr id="11" name="Straight Connector 10">
            <a:extLst>
              <a:ext uri="{FF2B5EF4-FFF2-40B4-BE49-F238E27FC236}">
                <a16:creationId xmlns:a16="http://schemas.microsoft.com/office/drawing/2014/main" id="{0961E065-99AA-678C-BF3F-501B2DD79038}"/>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51359880-B0C9-B02C-851D-5082E1128B6C}"/>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BASICS: WHY &amp; WHO OF SHORT STAY</a:t>
            </a:r>
          </a:p>
        </p:txBody>
      </p:sp>
      <p:sp>
        <p:nvSpPr>
          <p:cNvPr id="2" name="Rectangle: Rounded Corners 1">
            <a:extLst>
              <a:ext uri="{FF2B5EF4-FFF2-40B4-BE49-F238E27FC236}">
                <a16:creationId xmlns:a16="http://schemas.microsoft.com/office/drawing/2014/main" id="{638BA365-B21E-4C0C-04F0-0C31824161F4}"/>
              </a:ext>
            </a:extLst>
          </p:cNvPr>
          <p:cNvSpPr/>
          <p:nvPr/>
        </p:nvSpPr>
        <p:spPr>
          <a:xfrm>
            <a:off x="1396970" y="1138747"/>
            <a:ext cx="2266950" cy="87901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Segoe UI" panose="020B0502040204020203" pitchFamily="34" charset="0"/>
                <a:cs typeface="Segoe UI" panose="020B0502040204020203" pitchFamily="34" charset="0"/>
              </a:rPr>
              <a:t>Interventional Procedure</a:t>
            </a:r>
          </a:p>
        </p:txBody>
      </p:sp>
      <p:sp>
        <p:nvSpPr>
          <p:cNvPr id="4" name="Rectangle: Rounded Corners 3">
            <a:extLst>
              <a:ext uri="{FF2B5EF4-FFF2-40B4-BE49-F238E27FC236}">
                <a16:creationId xmlns:a16="http://schemas.microsoft.com/office/drawing/2014/main" id="{0EFD47C2-1B3D-7A29-2A3B-5589EC03D2D9}"/>
              </a:ext>
            </a:extLst>
          </p:cNvPr>
          <p:cNvSpPr/>
          <p:nvPr/>
        </p:nvSpPr>
        <p:spPr>
          <a:xfrm>
            <a:off x="1396970" y="2306151"/>
            <a:ext cx="2266950" cy="879012"/>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Segoe UI" panose="020B0502040204020203" pitchFamily="34" charset="0"/>
                <a:cs typeface="Segoe UI" panose="020B0502040204020203" pitchFamily="34" charset="0"/>
              </a:rPr>
              <a:t>Routine </a:t>
            </a:r>
            <a:br>
              <a:rPr lang="en-US" sz="2000" dirty="0">
                <a:latin typeface="Segoe UI" panose="020B0502040204020203" pitchFamily="34" charset="0"/>
                <a:cs typeface="Segoe UI" panose="020B0502040204020203" pitchFamily="34" charset="0"/>
              </a:rPr>
            </a:br>
            <a:r>
              <a:rPr lang="en-US" sz="2000" dirty="0">
                <a:latin typeface="Segoe UI" panose="020B0502040204020203" pitchFamily="34" charset="0"/>
                <a:cs typeface="Segoe UI" panose="020B0502040204020203" pitchFamily="34" charset="0"/>
              </a:rPr>
              <a:t>Recovery</a:t>
            </a:r>
          </a:p>
        </p:txBody>
      </p:sp>
      <p:cxnSp>
        <p:nvCxnSpPr>
          <p:cNvPr id="16" name="Straight Arrow Connector 15">
            <a:extLst>
              <a:ext uri="{FF2B5EF4-FFF2-40B4-BE49-F238E27FC236}">
                <a16:creationId xmlns:a16="http://schemas.microsoft.com/office/drawing/2014/main" id="{78251BD8-7957-1C40-27DB-817993478E6B}"/>
              </a:ext>
            </a:extLst>
          </p:cNvPr>
          <p:cNvCxnSpPr>
            <a:stCxn id="2" idx="2"/>
            <a:endCxn id="4" idx="0"/>
          </p:cNvCxnSpPr>
          <p:nvPr/>
        </p:nvCxnSpPr>
        <p:spPr>
          <a:xfrm>
            <a:off x="2530445" y="2017759"/>
            <a:ext cx="0" cy="288392"/>
          </a:xfrm>
          <a:prstGeom prst="straightConnector1">
            <a:avLst/>
          </a:pr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9403501-3E79-64F2-8439-D54E6CE6C14E}"/>
              </a:ext>
            </a:extLst>
          </p:cNvPr>
          <p:cNvCxnSpPr>
            <a:cxnSpLocks/>
          </p:cNvCxnSpPr>
          <p:nvPr/>
        </p:nvCxnSpPr>
        <p:spPr>
          <a:xfrm>
            <a:off x="2528307" y="3185163"/>
            <a:ext cx="4277" cy="285384"/>
          </a:xfrm>
          <a:prstGeom prst="straightConnector1">
            <a:avLst/>
          </a:pr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F819051E-F853-F06F-769B-4F91AD1FFDB8}"/>
              </a:ext>
            </a:extLst>
          </p:cNvPr>
          <p:cNvGrpSpPr/>
          <p:nvPr/>
        </p:nvGrpSpPr>
        <p:grpSpPr>
          <a:xfrm>
            <a:off x="601785" y="4169388"/>
            <a:ext cx="3931417" cy="1796113"/>
            <a:chOff x="601785" y="4169388"/>
            <a:chExt cx="3931417" cy="1796113"/>
          </a:xfrm>
        </p:grpSpPr>
        <p:cxnSp>
          <p:nvCxnSpPr>
            <p:cNvPr id="38" name="Straight Arrow Connector 37">
              <a:extLst>
                <a:ext uri="{FF2B5EF4-FFF2-40B4-BE49-F238E27FC236}">
                  <a16:creationId xmlns:a16="http://schemas.microsoft.com/office/drawing/2014/main" id="{325B4D98-BF42-C2C4-6C1B-142895231A03}"/>
                </a:ext>
              </a:extLst>
            </p:cNvPr>
            <p:cNvCxnSpPr>
              <a:cxnSpLocks/>
              <a:endCxn id="9" idx="0"/>
            </p:cNvCxnSpPr>
            <p:nvPr/>
          </p:nvCxnSpPr>
          <p:spPr>
            <a:xfrm>
              <a:off x="3207091" y="4169388"/>
              <a:ext cx="530927" cy="877925"/>
            </a:xfrm>
            <a:prstGeom prst="straightConnector1">
              <a:avLst/>
            </a:pr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4BDC6527-3AEC-6ECD-B9FB-0E213CE28876}"/>
                </a:ext>
              </a:extLst>
            </p:cNvPr>
            <p:cNvGrpSpPr/>
            <p:nvPr/>
          </p:nvGrpSpPr>
          <p:grpSpPr>
            <a:xfrm>
              <a:off x="601785" y="4169388"/>
              <a:ext cx="3931417" cy="1796113"/>
              <a:chOff x="601785" y="4169388"/>
              <a:chExt cx="3931417" cy="1796113"/>
            </a:xfrm>
          </p:grpSpPr>
          <p:sp>
            <p:nvSpPr>
              <p:cNvPr id="9" name="Rectangle: Rounded Corners 8">
                <a:extLst>
                  <a:ext uri="{FF2B5EF4-FFF2-40B4-BE49-F238E27FC236}">
                    <a16:creationId xmlns:a16="http://schemas.microsoft.com/office/drawing/2014/main" id="{8B42354D-F412-128B-2888-FB40CBA6FCB7}"/>
                  </a:ext>
                </a:extLst>
              </p:cNvPr>
              <p:cNvSpPr/>
              <p:nvPr/>
            </p:nvSpPr>
            <p:spPr>
              <a:xfrm>
                <a:off x="2942833" y="5047313"/>
                <a:ext cx="1590369" cy="918188"/>
              </a:xfrm>
              <a:prstGeom prst="roundRect">
                <a:avLst/>
              </a:prstGeom>
              <a:noFill/>
              <a:ln>
                <a:solidFill>
                  <a:srgbClr val="C33F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C33F93"/>
                    </a:solidFill>
                    <a:latin typeface="Segoe UI" panose="020B0502040204020203" pitchFamily="34" charset="0"/>
                    <a:cs typeface="Segoe UI" panose="020B0502040204020203" pitchFamily="34" charset="0"/>
                  </a:rPr>
                  <a:t>Short Stay Care</a:t>
                </a:r>
              </a:p>
            </p:txBody>
          </p:sp>
          <p:sp>
            <p:nvSpPr>
              <p:cNvPr id="13" name="Rectangle: Rounded Corners 12">
                <a:extLst>
                  <a:ext uri="{FF2B5EF4-FFF2-40B4-BE49-F238E27FC236}">
                    <a16:creationId xmlns:a16="http://schemas.microsoft.com/office/drawing/2014/main" id="{E26FEE5D-D8BC-A285-F679-5450E900A7A2}"/>
                  </a:ext>
                </a:extLst>
              </p:cNvPr>
              <p:cNvSpPr/>
              <p:nvPr/>
            </p:nvSpPr>
            <p:spPr>
              <a:xfrm>
                <a:off x="601785" y="5047313"/>
                <a:ext cx="1590369" cy="918188"/>
              </a:xfrm>
              <a:prstGeom prst="round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solidFill>
                    <a:latin typeface="Segoe UI" panose="020B0502040204020203" pitchFamily="34" charset="0"/>
                    <a:cs typeface="Segoe UI" panose="020B0502040204020203" pitchFamily="34" charset="0"/>
                  </a:rPr>
                  <a:t>Discharge Home</a:t>
                </a:r>
              </a:p>
            </p:txBody>
          </p:sp>
          <p:cxnSp>
            <p:nvCxnSpPr>
              <p:cNvPr id="30" name="Straight Arrow Connector 29">
                <a:extLst>
                  <a:ext uri="{FF2B5EF4-FFF2-40B4-BE49-F238E27FC236}">
                    <a16:creationId xmlns:a16="http://schemas.microsoft.com/office/drawing/2014/main" id="{23C2050F-9FAE-CAC7-82AE-299D96E3D6A4}"/>
                  </a:ext>
                </a:extLst>
              </p:cNvPr>
              <p:cNvCxnSpPr>
                <a:cxnSpLocks/>
                <a:endCxn id="13" idx="0"/>
              </p:cNvCxnSpPr>
              <p:nvPr/>
            </p:nvCxnSpPr>
            <p:spPr>
              <a:xfrm flipH="1">
                <a:off x="1396970" y="4169388"/>
                <a:ext cx="386765" cy="877925"/>
              </a:xfrm>
              <a:prstGeom prst="straightConnector1">
                <a:avLst/>
              </a:pr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646848C-C164-226F-AB6C-9A6C085ED1A4}"/>
                  </a:ext>
                </a:extLst>
              </p:cNvPr>
              <p:cNvSpPr txBox="1"/>
              <p:nvPr/>
            </p:nvSpPr>
            <p:spPr>
              <a:xfrm>
                <a:off x="727987" y="4656320"/>
                <a:ext cx="971659" cy="369332"/>
              </a:xfrm>
              <a:prstGeom prst="rect">
                <a:avLst/>
              </a:prstGeom>
              <a:noFill/>
            </p:spPr>
            <p:txBody>
              <a:bodyPr wrap="square">
                <a:spAutoFit/>
              </a:bodyPr>
              <a:lstStyle/>
              <a:p>
                <a:pPr algn="ctr"/>
                <a:r>
                  <a:rPr lang="en-US" sz="1800" b="1" dirty="0">
                    <a:solidFill>
                      <a:schemeClr val="accent6"/>
                    </a:solidFill>
                    <a:latin typeface="Segoe UI" panose="020B0502040204020203" pitchFamily="34" charset="0"/>
                    <a:cs typeface="Segoe UI" panose="020B0502040204020203" pitchFamily="34" charset="0"/>
                  </a:rPr>
                  <a:t>YES</a:t>
                </a:r>
              </a:p>
            </p:txBody>
          </p:sp>
          <p:sp>
            <p:nvSpPr>
              <p:cNvPr id="40" name="TextBox 39">
                <a:extLst>
                  <a:ext uri="{FF2B5EF4-FFF2-40B4-BE49-F238E27FC236}">
                    <a16:creationId xmlns:a16="http://schemas.microsoft.com/office/drawing/2014/main" id="{39F4ADFF-16C0-2251-0D14-3AF1F5EEEC06}"/>
                  </a:ext>
                </a:extLst>
              </p:cNvPr>
              <p:cNvSpPr txBox="1"/>
              <p:nvPr/>
            </p:nvSpPr>
            <p:spPr>
              <a:xfrm>
                <a:off x="3492722" y="4594049"/>
                <a:ext cx="801076" cy="400110"/>
              </a:xfrm>
              <a:prstGeom prst="rect">
                <a:avLst/>
              </a:prstGeom>
              <a:noFill/>
            </p:spPr>
            <p:txBody>
              <a:bodyPr wrap="square">
                <a:spAutoFit/>
              </a:bodyPr>
              <a:lstStyle/>
              <a:p>
                <a:pPr algn="ctr"/>
                <a:r>
                  <a:rPr lang="en-US" sz="2000" b="1" dirty="0">
                    <a:solidFill>
                      <a:srgbClr val="C00000"/>
                    </a:solidFill>
                    <a:latin typeface="Segoe UI" panose="020B0502040204020203" pitchFamily="34" charset="0"/>
                    <a:cs typeface="Segoe UI" panose="020B0502040204020203" pitchFamily="34" charset="0"/>
                  </a:rPr>
                  <a:t>NO</a:t>
                </a:r>
              </a:p>
            </p:txBody>
          </p:sp>
        </p:grpSp>
      </p:grpSp>
      <p:sp>
        <p:nvSpPr>
          <p:cNvPr id="29" name="Cloud 28">
            <a:extLst>
              <a:ext uri="{FF2B5EF4-FFF2-40B4-BE49-F238E27FC236}">
                <a16:creationId xmlns:a16="http://schemas.microsoft.com/office/drawing/2014/main" id="{82582A71-C8D2-BFA9-575D-3CECDF6241A7}"/>
              </a:ext>
            </a:extLst>
          </p:cNvPr>
          <p:cNvSpPr/>
          <p:nvPr/>
        </p:nvSpPr>
        <p:spPr>
          <a:xfrm>
            <a:off x="846512" y="3438372"/>
            <a:ext cx="3379783" cy="1355732"/>
          </a:xfrm>
          <a:prstGeom prst="cloud">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Segoe UI" panose="020B0502040204020203" pitchFamily="34" charset="0"/>
                <a:cs typeface="Segoe UI" panose="020B0502040204020203" pitchFamily="34" charset="0"/>
              </a:rPr>
              <a:t>Is it safe for the patient to go home?</a:t>
            </a:r>
          </a:p>
        </p:txBody>
      </p:sp>
    </p:spTree>
    <p:extLst>
      <p:ext uri="{BB962C8B-B14F-4D97-AF65-F5344CB8AC3E}">
        <p14:creationId xmlns:p14="http://schemas.microsoft.com/office/powerpoint/2010/main" val="135458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3">
            <a:extLst>
              <a:ext uri="{FF2B5EF4-FFF2-40B4-BE49-F238E27FC236}">
                <a16:creationId xmlns:a16="http://schemas.microsoft.com/office/drawing/2014/main" id="{D9A4EE38-B13B-FE02-5E77-E1FDB1E86FC9}"/>
              </a:ext>
            </a:extLst>
          </p:cNvPr>
          <p:cNvSpPr txBox="1">
            <a:spLocks/>
          </p:cNvSpPr>
          <p:nvPr/>
        </p:nvSpPr>
        <p:spPr>
          <a:xfrm>
            <a:off x="621132" y="1841618"/>
            <a:ext cx="6193412" cy="3785686"/>
          </a:xfrm>
          <a:prstGeom prst="rect">
            <a:avLst/>
          </a:prstGeom>
        </p:spPr>
        <p:txBody>
          <a:bodyPr vert="horz" lIns="91440" tIns="45720" rIns="91440" bIns="45720" rtlCol="0">
            <a:noAutofit/>
          </a:bodyPr>
          <a:lstStyle>
            <a:lvl1pPr marL="228600" indent="-228600">
              <a:lnSpc>
                <a:spcPct val="110000"/>
              </a:lnSpc>
              <a:spcBef>
                <a:spcPts val="1000"/>
              </a:spcBef>
              <a:spcAft>
                <a:spcPts val="600"/>
              </a:spcAft>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1pPr>
            <a:lvl2pPr marL="685800" indent="-228600">
              <a:lnSpc>
                <a:spcPct val="90000"/>
              </a:lnSpc>
              <a:spcBef>
                <a:spcPts val="500"/>
              </a:spcBef>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2pPr>
            <a:lvl3pPr marL="1143000" indent="-228600">
              <a:lnSpc>
                <a:spcPct val="90000"/>
              </a:lnSpc>
              <a:spcBef>
                <a:spcPts val="500"/>
              </a:spcBef>
              <a:buClr>
                <a:srgbClr val="9A286D"/>
              </a:buClr>
              <a:buFont typeface="Wingdings" pitchFamily="2" charset="2"/>
              <a:buChar char="§"/>
              <a:defRPr sz="2000">
                <a:solidFill>
                  <a:schemeClr val="tx1">
                    <a:lumMod val="65000"/>
                    <a:lumOff val="35000"/>
                  </a:schemeClr>
                </a:solidFill>
                <a:latin typeface="Segoe UI" panose="020B0502040204020203" pitchFamily="34" charset="0"/>
                <a:cs typeface="Segoe UI" panose="020B0502040204020203" pitchFamily="34" charset="0"/>
              </a:defRPr>
            </a:lvl3pPr>
            <a:lvl4pPr marL="16002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4pPr>
            <a:lvl5pPr marL="20574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Edward, a 53-year-old professional, lives alone and over 100 miles from a community hospital.  He has a successful hip joint replacement and meets the criteria for discharge from the ASC.  However, he lacks access to assistance for “the basics” over the next 48 – 72 hours: Nourishment, dressing, and getting around the house. His choices for support are limited, what is he to do?</a:t>
            </a:r>
          </a:p>
        </p:txBody>
      </p:sp>
      <p:sp>
        <p:nvSpPr>
          <p:cNvPr id="19" name="Title 2">
            <a:extLst>
              <a:ext uri="{FF2B5EF4-FFF2-40B4-BE49-F238E27FC236}">
                <a16:creationId xmlns:a16="http://schemas.microsoft.com/office/drawing/2014/main" id="{4427E58A-5695-5354-4EB5-0F589678A683}"/>
              </a:ext>
            </a:extLst>
          </p:cNvPr>
          <p:cNvSpPr txBox="1">
            <a:spLocks/>
          </p:cNvSpPr>
          <p:nvPr/>
        </p:nvSpPr>
        <p:spPr>
          <a:xfrm>
            <a:off x="621132" y="1153839"/>
            <a:ext cx="6059067" cy="597401"/>
          </a:xfrm>
          <a:prstGeom prst="rect">
            <a:avLst/>
          </a:prstGeom>
        </p:spPr>
        <p:txBody>
          <a:bodyPr vert="horz" lIns="91440" tIns="45720" rIns="91440" bIns="45720" rtlCol="0" anchor="ctr">
            <a:normAutofit/>
          </a:bodyPr>
          <a:lstStyle>
            <a:lvl1pPr>
              <a:lnSpc>
                <a:spcPct val="90000"/>
              </a:lnSpc>
              <a:spcBef>
                <a:spcPct val="0"/>
              </a:spcBef>
              <a:buNone/>
              <a:defRPr sz="2800" b="1">
                <a:solidFill>
                  <a:srgbClr val="003087"/>
                </a:solidFill>
                <a:latin typeface="Segoe UI" panose="020B0502040204020203" pitchFamily="34" charset="0"/>
                <a:ea typeface="+mj-ea"/>
                <a:cs typeface="Segoe UI" panose="020B0502040204020203" pitchFamily="34" charset="0"/>
              </a:defRPr>
            </a:lvl1pPr>
          </a:lstStyle>
          <a:p>
            <a:r>
              <a:rPr lang="en-US" dirty="0"/>
              <a:t>Scenario</a:t>
            </a:r>
          </a:p>
        </p:txBody>
      </p:sp>
      <p:sp>
        <p:nvSpPr>
          <p:cNvPr id="10" name="Text Placeholder 7">
            <a:extLst>
              <a:ext uri="{FF2B5EF4-FFF2-40B4-BE49-F238E27FC236}">
                <a16:creationId xmlns:a16="http://schemas.microsoft.com/office/drawing/2014/main" id="{BAC999C8-6073-4501-F7A4-FF1B1EA31979}"/>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01</a:t>
            </a:r>
          </a:p>
        </p:txBody>
      </p:sp>
      <p:cxnSp>
        <p:nvCxnSpPr>
          <p:cNvPr id="11" name="Straight Connector 10">
            <a:extLst>
              <a:ext uri="{FF2B5EF4-FFF2-40B4-BE49-F238E27FC236}">
                <a16:creationId xmlns:a16="http://schemas.microsoft.com/office/drawing/2014/main" id="{0961E065-99AA-678C-BF3F-501B2DD79038}"/>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51359880-B0C9-B02C-851D-5082E1128B6C}"/>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BASICS: WHY SHORT STAY?</a:t>
            </a:r>
          </a:p>
        </p:txBody>
      </p:sp>
      <p:pic>
        <p:nvPicPr>
          <p:cNvPr id="3" name="Picture 2" descr="A blue sign on a road&#10;&#10;Description automatically generated">
            <a:extLst>
              <a:ext uri="{FF2B5EF4-FFF2-40B4-BE49-F238E27FC236}">
                <a16:creationId xmlns:a16="http://schemas.microsoft.com/office/drawing/2014/main" id="{F7AAB5E1-3881-A616-F592-DBBB5311C5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5895" t="1613" r="17002" b="1367"/>
          <a:stretch/>
        </p:blipFill>
        <p:spPr>
          <a:xfrm>
            <a:off x="7538444" y="1162003"/>
            <a:ext cx="4653556" cy="4447489"/>
          </a:xfrm>
          <a:prstGeom prst="rect">
            <a:avLst/>
          </a:prstGeom>
        </p:spPr>
      </p:pic>
    </p:spTree>
    <p:extLst>
      <p:ext uri="{BB962C8B-B14F-4D97-AF65-F5344CB8AC3E}">
        <p14:creationId xmlns:p14="http://schemas.microsoft.com/office/powerpoint/2010/main" val="2324793488"/>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34F5A7CA-1846-6BFF-E108-8C4FE4BDB441}"/>
              </a:ext>
            </a:extLst>
          </p:cNvPr>
          <p:cNvSpPr>
            <a:spLocks noGrp="1"/>
          </p:cNvSpPr>
          <p:nvPr>
            <p:ph type="title"/>
          </p:nvPr>
        </p:nvSpPr>
        <p:spPr>
          <a:xfrm>
            <a:off x="6180138" y="1162004"/>
            <a:ext cx="6419250" cy="597401"/>
          </a:xfrm>
        </p:spPr>
        <p:txBody>
          <a:bodyPr>
            <a:normAutofit/>
          </a:bodyPr>
          <a:lstStyle/>
          <a:p>
            <a:r>
              <a:rPr lang="en-US" sz="2800"/>
              <a:t>Benefit to Patients</a:t>
            </a:r>
          </a:p>
        </p:txBody>
      </p:sp>
      <p:sp>
        <p:nvSpPr>
          <p:cNvPr id="18" name="Content Placeholder 17">
            <a:extLst>
              <a:ext uri="{FF2B5EF4-FFF2-40B4-BE49-F238E27FC236}">
                <a16:creationId xmlns:a16="http://schemas.microsoft.com/office/drawing/2014/main" id="{4738FAAF-24EA-AF54-3873-B98D6B9C8FA2}"/>
              </a:ext>
            </a:extLst>
          </p:cNvPr>
          <p:cNvSpPr>
            <a:spLocks noGrp="1"/>
          </p:cNvSpPr>
          <p:nvPr>
            <p:ph idx="10"/>
          </p:nvPr>
        </p:nvSpPr>
        <p:spPr>
          <a:xfrm>
            <a:off x="6054244" y="1913979"/>
            <a:ext cx="5779947" cy="3108595"/>
          </a:xfrm>
        </p:spPr>
        <p:txBody>
          <a:bodyPr>
            <a:normAutofit fontScale="92500" lnSpcReduction="20000"/>
          </a:bodyPr>
          <a:lstStyle/>
          <a:p>
            <a:pPr>
              <a:lnSpc>
                <a:spcPct val="110000"/>
              </a:lnSpc>
              <a:spcAft>
                <a:spcPts val="600"/>
              </a:spcAft>
            </a:pPr>
            <a:r>
              <a:rPr lang="en-US" sz="2400" dirty="0"/>
              <a:t>Safe post-procedure transition to home environment</a:t>
            </a:r>
          </a:p>
          <a:p>
            <a:pPr>
              <a:lnSpc>
                <a:spcPct val="110000"/>
              </a:lnSpc>
              <a:spcAft>
                <a:spcPts val="600"/>
              </a:spcAft>
            </a:pPr>
            <a:r>
              <a:rPr lang="en-US" sz="2400" dirty="0"/>
              <a:t>Access to supportive care for complications or unforeseen events</a:t>
            </a:r>
          </a:p>
          <a:p>
            <a:pPr>
              <a:lnSpc>
                <a:spcPct val="110000"/>
              </a:lnSpc>
              <a:spcAft>
                <a:spcPts val="600"/>
              </a:spcAft>
            </a:pPr>
            <a:r>
              <a:rPr lang="en-US" sz="2400" dirty="0"/>
              <a:t>Improved patient experience and satisfaction</a:t>
            </a:r>
          </a:p>
          <a:p>
            <a:pPr>
              <a:lnSpc>
                <a:spcPct val="110000"/>
              </a:lnSpc>
              <a:spcAft>
                <a:spcPts val="600"/>
              </a:spcAft>
            </a:pPr>
            <a:r>
              <a:rPr lang="en-US" sz="2400" dirty="0"/>
              <a:t>Reduce risk of hospital acquired infections</a:t>
            </a:r>
          </a:p>
          <a:p>
            <a:pPr marL="0" indent="0">
              <a:buNone/>
            </a:pPr>
            <a:endParaRPr lang="en-US" dirty="0"/>
          </a:p>
        </p:txBody>
      </p:sp>
      <p:sp>
        <p:nvSpPr>
          <p:cNvPr id="20" name="Text Placeholder 19">
            <a:extLst>
              <a:ext uri="{FF2B5EF4-FFF2-40B4-BE49-F238E27FC236}">
                <a16:creationId xmlns:a16="http://schemas.microsoft.com/office/drawing/2014/main" id="{0C0314CE-1066-09B7-3450-F5DC8C0F6D71}"/>
              </a:ext>
            </a:extLst>
          </p:cNvPr>
          <p:cNvSpPr>
            <a:spLocks noGrp="1"/>
          </p:cNvSpPr>
          <p:nvPr>
            <p:ph type="body" sz="quarter" idx="11"/>
          </p:nvPr>
        </p:nvSpPr>
        <p:spPr/>
        <p:txBody>
          <a:bodyPr/>
          <a:lstStyle/>
          <a:p>
            <a:r>
              <a:rPr lang="en-US"/>
              <a:t>01</a:t>
            </a:r>
          </a:p>
        </p:txBody>
      </p:sp>
      <p:sp>
        <p:nvSpPr>
          <p:cNvPr id="21" name="Text Placeholder 20">
            <a:extLst>
              <a:ext uri="{FF2B5EF4-FFF2-40B4-BE49-F238E27FC236}">
                <a16:creationId xmlns:a16="http://schemas.microsoft.com/office/drawing/2014/main" id="{BAE7CD79-EEE9-4C7F-F519-BB904776DC3B}"/>
              </a:ext>
            </a:extLst>
          </p:cNvPr>
          <p:cNvSpPr>
            <a:spLocks noGrp="1"/>
          </p:cNvSpPr>
          <p:nvPr>
            <p:ph type="body" sz="quarter" idx="12"/>
          </p:nvPr>
        </p:nvSpPr>
        <p:spPr>
          <a:xfrm>
            <a:off x="1345031" y="262081"/>
            <a:ext cx="10913230" cy="456790"/>
          </a:xfrm>
        </p:spPr>
        <p:txBody>
          <a:bodyPr/>
          <a:lstStyle/>
          <a:p>
            <a:r>
              <a:rPr lang="en-US" dirty="0"/>
              <a:t>THE BASICS: WHY SHORT STAY?</a:t>
            </a:r>
          </a:p>
          <a:p>
            <a:endParaRPr lang="en-US" dirty="0"/>
          </a:p>
        </p:txBody>
      </p:sp>
      <p:pic>
        <p:nvPicPr>
          <p:cNvPr id="3" name="Picture 2" descr="A person in a hospital bed with a person in a brace&#10;&#10;Description automatically generated">
            <a:extLst>
              <a:ext uri="{FF2B5EF4-FFF2-40B4-BE49-F238E27FC236}">
                <a16:creationId xmlns:a16="http://schemas.microsoft.com/office/drawing/2014/main" id="{949B7BBC-3D3F-A571-C20C-CCBEA8BABC61}"/>
              </a:ext>
            </a:extLst>
          </p:cNvPr>
          <p:cNvPicPr>
            <a:picLocks noChangeAspect="1"/>
          </p:cNvPicPr>
          <p:nvPr/>
        </p:nvPicPr>
        <p:blipFill>
          <a:blip r:embed="rId4"/>
          <a:srcRect l="5124" r="-132" b="197"/>
          <a:stretch/>
        </p:blipFill>
        <p:spPr>
          <a:xfrm>
            <a:off x="20623" y="1282833"/>
            <a:ext cx="5791688" cy="4052716"/>
          </a:xfrm>
          <a:prstGeom prst="rect">
            <a:avLst/>
          </a:prstGeom>
        </p:spPr>
      </p:pic>
    </p:spTree>
    <p:extLst>
      <p:ext uri="{BB962C8B-B14F-4D97-AF65-F5344CB8AC3E}">
        <p14:creationId xmlns:p14="http://schemas.microsoft.com/office/powerpoint/2010/main" val="1723118089"/>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C9DD21F-EA8B-4C91-17BE-0E260F4B5DA5}"/>
              </a:ext>
            </a:extLst>
          </p:cNvPr>
          <p:cNvSpPr>
            <a:spLocks noGrp="1"/>
          </p:cNvSpPr>
          <p:nvPr>
            <p:ph type="body" sz="quarter" idx="10"/>
          </p:nvPr>
        </p:nvSpPr>
        <p:spPr/>
        <p:txBody>
          <a:bodyPr>
            <a:noAutofit/>
          </a:bodyPr>
          <a:lstStyle/>
          <a:p>
            <a:r>
              <a:rPr lang="en-US"/>
              <a:t>01</a:t>
            </a:r>
          </a:p>
        </p:txBody>
      </p:sp>
      <p:sp>
        <p:nvSpPr>
          <p:cNvPr id="12" name="Text Placeholder 11">
            <a:extLst>
              <a:ext uri="{FF2B5EF4-FFF2-40B4-BE49-F238E27FC236}">
                <a16:creationId xmlns:a16="http://schemas.microsoft.com/office/drawing/2014/main" id="{68F85559-3147-ADA7-D20B-6B1BF4A86887}"/>
              </a:ext>
            </a:extLst>
          </p:cNvPr>
          <p:cNvSpPr>
            <a:spLocks noGrp="1"/>
          </p:cNvSpPr>
          <p:nvPr>
            <p:ph type="body" sz="quarter" idx="11"/>
          </p:nvPr>
        </p:nvSpPr>
        <p:spPr>
          <a:xfrm>
            <a:off x="1345031" y="262081"/>
            <a:ext cx="10747577" cy="456790"/>
          </a:xfrm>
        </p:spPr>
        <p:txBody>
          <a:bodyPr/>
          <a:lstStyle/>
          <a:p>
            <a:r>
              <a:rPr lang="en-US" dirty="0"/>
              <a:t>THE BASICS: WHY SHORT STAY?</a:t>
            </a:r>
          </a:p>
        </p:txBody>
      </p:sp>
      <p:sp>
        <p:nvSpPr>
          <p:cNvPr id="3" name="Title 2">
            <a:extLst>
              <a:ext uri="{FF2B5EF4-FFF2-40B4-BE49-F238E27FC236}">
                <a16:creationId xmlns:a16="http://schemas.microsoft.com/office/drawing/2014/main" id="{C1126C51-3B34-09A7-5EC3-C3FE19D0E053}"/>
              </a:ext>
            </a:extLst>
          </p:cNvPr>
          <p:cNvSpPr>
            <a:spLocks noGrp="1"/>
          </p:cNvSpPr>
          <p:nvPr>
            <p:ph type="title" idx="4294967295"/>
          </p:nvPr>
        </p:nvSpPr>
        <p:spPr>
          <a:xfrm>
            <a:off x="6180138" y="1166191"/>
            <a:ext cx="6011862" cy="598487"/>
          </a:xfrm>
        </p:spPr>
        <p:txBody>
          <a:bodyPr>
            <a:normAutofit/>
          </a:bodyPr>
          <a:lstStyle/>
          <a:p>
            <a:r>
              <a:rPr lang="en-US" sz="2800" b="1">
                <a:solidFill>
                  <a:srgbClr val="003087"/>
                </a:solidFill>
              </a:rPr>
              <a:t>Benefit to Owners</a:t>
            </a:r>
          </a:p>
        </p:txBody>
      </p:sp>
      <p:sp>
        <p:nvSpPr>
          <p:cNvPr id="14" name="TextBox 13">
            <a:extLst>
              <a:ext uri="{FF2B5EF4-FFF2-40B4-BE49-F238E27FC236}">
                <a16:creationId xmlns:a16="http://schemas.microsoft.com/office/drawing/2014/main" id="{8D46C207-C3E3-D193-BF2B-82DC97DC1C78}"/>
              </a:ext>
            </a:extLst>
          </p:cNvPr>
          <p:cNvSpPr txBox="1"/>
          <p:nvPr/>
        </p:nvSpPr>
        <p:spPr>
          <a:xfrm>
            <a:off x="6053643" y="1904170"/>
            <a:ext cx="6097136" cy="3474351"/>
          </a:xfrm>
          <a:prstGeom prst="rect">
            <a:avLst/>
          </a:prstGeom>
        </p:spPr>
        <p:txBody>
          <a:bodyPr vert="horz" lIns="91440" tIns="45720" rIns="91440" bIns="45720" rtlCol="0">
            <a:normAutofit/>
          </a:bodyPr>
          <a:lstStyle>
            <a:lvl1pPr marL="228600" indent="-228600">
              <a:lnSpc>
                <a:spcPct val="110000"/>
              </a:lnSpc>
              <a:spcBef>
                <a:spcPts val="1000"/>
              </a:spcBef>
              <a:spcAft>
                <a:spcPts val="600"/>
              </a:spcAft>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1pPr>
            <a:lvl2pPr marL="685800" indent="-228600">
              <a:lnSpc>
                <a:spcPct val="90000"/>
              </a:lnSpc>
              <a:spcBef>
                <a:spcPts val="500"/>
              </a:spcBef>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2pPr>
            <a:lvl3pPr marL="1143000" indent="-228600">
              <a:lnSpc>
                <a:spcPct val="90000"/>
              </a:lnSpc>
              <a:spcBef>
                <a:spcPts val="500"/>
              </a:spcBef>
              <a:buClr>
                <a:srgbClr val="9A286D"/>
              </a:buClr>
              <a:buFont typeface="Wingdings" pitchFamily="2" charset="2"/>
              <a:buChar char="§"/>
              <a:defRPr sz="2000">
                <a:solidFill>
                  <a:schemeClr val="tx1">
                    <a:lumMod val="65000"/>
                    <a:lumOff val="35000"/>
                  </a:schemeClr>
                </a:solidFill>
                <a:latin typeface="Segoe UI" panose="020B0502040204020203" pitchFamily="34" charset="0"/>
                <a:cs typeface="Segoe UI" panose="020B0502040204020203" pitchFamily="34" charset="0"/>
              </a:defRPr>
            </a:lvl3pPr>
            <a:lvl4pPr marL="16002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4pPr>
            <a:lvl5pPr marL="20574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Improves ASC utilization, off-load procedures from main hospital</a:t>
            </a:r>
          </a:p>
          <a:p>
            <a:r>
              <a:rPr lang="en-US" dirty="0"/>
              <a:t>Advances value-based care concepts by aligning setting with needs</a:t>
            </a:r>
          </a:p>
          <a:p>
            <a:r>
              <a:rPr lang="en-US" dirty="0"/>
              <a:t>Mitigates re-admission rates and negative impact to CMS payments</a:t>
            </a:r>
          </a:p>
        </p:txBody>
      </p:sp>
      <p:pic>
        <p:nvPicPr>
          <p:cNvPr id="2" name="Content Placeholder 5">
            <a:extLst>
              <a:ext uri="{FF2B5EF4-FFF2-40B4-BE49-F238E27FC236}">
                <a16:creationId xmlns:a16="http://schemas.microsoft.com/office/drawing/2014/main" id="{E5BFE21E-3D9D-EBEC-6A4C-0CEFF25B68DF}"/>
              </a:ext>
            </a:extLst>
          </p:cNvPr>
          <p:cNvPicPr>
            <a:picLocks noChangeAspect="1"/>
          </p:cNvPicPr>
          <p:nvPr/>
        </p:nvPicPr>
        <p:blipFill>
          <a:blip r:embed="rId4"/>
          <a:srcRect l="10900" t="6687" r="21188" b="12096"/>
          <a:stretch>
            <a:fillRect/>
          </a:stretch>
        </p:blipFill>
        <p:spPr>
          <a:xfrm>
            <a:off x="-1" y="1139238"/>
            <a:ext cx="5691809" cy="5105151"/>
          </a:xfrm>
          <a:prstGeom prst="rect">
            <a:avLst/>
          </a:prstGeom>
        </p:spPr>
      </p:pic>
    </p:spTree>
    <p:extLst>
      <p:ext uri="{BB962C8B-B14F-4D97-AF65-F5344CB8AC3E}">
        <p14:creationId xmlns:p14="http://schemas.microsoft.com/office/powerpoint/2010/main" val="4094281434"/>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41463-3641-DD08-C273-0338846DD38B}"/>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581C46FF-0EF7-F32C-1FCC-A55DB032AD9F}"/>
              </a:ext>
            </a:extLst>
          </p:cNvPr>
          <p:cNvSpPr>
            <a:spLocks noGrp="1"/>
          </p:cNvSpPr>
          <p:nvPr>
            <p:ph type="body" sz="quarter" idx="10"/>
          </p:nvPr>
        </p:nvSpPr>
        <p:spPr/>
        <p:txBody>
          <a:bodyPr>
            <a:noAutofit/>
          </a:bodyPr>
          <a:lstStyle/>
          <a:p>
            <a:r>
              <a:rPr lang="en-US"/>
              <a:t>01</a:t>
            </a:r>
          </a:p>
        </p:txBody>
      </p:sp>
      <p:sp>
        <p:nvSpPr>
          <p:cNvPr id="12" name="Text Placeholder 11">
            <a:extLst>
              <a:ext uri="{FF2B5EF4-FFF2-40B4-BE49-F238E27FC236}">
                <a16:creationId xmlns:a16="http://schemas.microsoft.com/office/drawing/2014/main" id="{FC548956-A789-8DD6-3183-E09651363803}"/>
              </a:ext>
            </a:extLst>
          </p:cNvPr>
          <p:cNvSpPr>
            <a:spLocks noGrp="1"/>
          </p:cNvSpPr>
          <p:nvPr>
            <p:ph type="body" sz="quarter" idx="11"/>
          </p:nvPr>
        </p:nvSpPr>
        <p:spPr>
          <a:xfrm>
            <a:off x="1345031" y="262081"/>
            <a:ext cx="10747577" cy="456790"/>
          </a:xfrm>
        </p:spPr>
        <p:txBody>
          <a:bodyPr/>
          <a:lstStyle/>
          <a:p>
            <a:r>
              <a:rPr lang="en-US" dirty="0"/>
              <a:t>THE BASICS: WHY SHORT STAY?</a:t>
            </a:r>
          </a:p>
        </p:txBody>
      </p:sp>
      <p:sp>
        <p:nvSpPr>
          <p:cNvPr id="3" name="Title 2">
            <a:extLst>
              <a:ext uri="{FF2B5EF4-FFF2-40B4-BE49-F238E27FC236}">
                <a16:creationId xmlns:a16="http://schemas.microsoft.com/office/drawing/2014/main" id="{370BF432-753E-814B-863C-745958DA7586}"/>
              </a:ext>
            </a:extLst>
          </p:cNvPr>
          <p:cNvSpPr>
            <a:spLocks noGrp="1"/>
          </p:cNvSpPr>
          <p:nvPr>
            <p:ph type="title" idx="4294967295"/>
          </p:nvPr>
        </p:nvSpPr>
        <p:spPr>
          <a:xfrm>
            <a:off x="6180138" y="1166191"/>
            <a:ext cx="6011862" cy="598487"/>
          </a:xfrm>
        </p:spPr>
        <p:txBody>
          <a:bodyPr>
            <a:normAutofit/>
          </a:bodyPr>
          <a:lstStyle/>
          <a:p>
            <a:r>
              <a:rPr lang="en-US" sz="2800" b="1" dirty="0">
                <a:solidFill>
                  <a:srgbClr val="003087"/>
                </a:solidFill>
              </a:rPr>
              <a:t>Challenges for Owners</a:t>
            </a:r>
          </a:p>
        </p:txBody>
      </p:sp>
      <p:sp>
        <p:nvSpPr>
          <p:cNvPr id="14" name="TextBox 13">
            <a:extLst>
              <a:ext uri="{FF2B5EF4-FFF2-40B4-BE49-F238E27FC236}">
                <a16:creationId xmlns:a16="http://schemas.microsoft.com/office/drawing/2014/main" id="{B40DEC96-EF4B-FE10-33AC-18C9B714D6C9}"/>
              </a:ext>
            </a:extLst>
          </p:cNvPr>
          <p:cNvSpPr txBox="1"/>
          <p:nvPr/>
        </p:nvSpPr>
        <p:spPr>
          <a:xfrm>
            <a:off x="6053643" y="1904170"/>
            <a:ext cx="6097136" cy="3474351"/>
          </a:xfrm>
          <a:prstGeom prst="rect">
            <a:avLst/>
          </a:prstGeom>
        </p:spPr>
        <p:txBody>
          <a:bodyPr vert="horz" lIns="91440" tIns="45720" rIns="91440" bIns="45720" rtlCol="0">
            <a:normAutofit/>
          </a:bodyPr>
          <a:lstStyle>
            <a:lvl1pPr marL="228600" indent="-228600">
              <a:lnSpc>
                <a:spcPct val="110000"/>
              </a:lnSpc>
              <a:spcBef>
                <a:spcPts val="1000"/>
              </a:spcBef>
              <a:spcAft>
                <a:spcPts val="600"/>
              </a:spcAft>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1pPr>
            <a:lvl2pPr marL="685800" indent="-228600">
              <a:lnSpc>
                <a:spcPct val="90000"/>
              </a:lnSpc>
              <a:spcBef>
                <a:spcPts val="500"/>
              </a:spcBef>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2pPr>
            <a:lvl3pPr marL="1143000" indent="-228600">
              <a:lnSpc>
                <a:spcPct val="90000"/>
              </a:lnSpc>
              <a:spcBef>
                <a:spcPts val="500"/>
              </a:spcBef>
              <a:buClr>
                <a:srgbClr val="9A286D"/>
              </a:buClr>
              <a:buFont typeface="Wingdings" pitchFamily="2" charset="2"/>
              <a:buChar char="§"/>
              <a:defRPr sz="2000">
                <a:solidFill>
                  <a:schemeClr val="tx1">
                    <a:lumMod val="65000"/>
                    <a:lumOff val="35000"/>
                  </a:schemeClr>
                </a:solidFill>
                <a:latin typeface="Segoe UI" panose="020B0502040204020203" pitchFamily="34" charset="0"/>
                <a:cs typeface="Segoe UI" panose="020B0502040204020203" pitchFamily="34" charset="0"/>
              </a:defRPr>
            </a:lvl3pPr>
            <a:lvl4pPr marL="16002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4pPr>
            <a:lvl5pPr marL="20574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Reimbursement models</a:t>
            </a:r>
          </a:p>
          <a:p>
            <a:r>
              <a:rPr lang="en-US" dirty="0"/>
              <a:t>Staffing</a:t>
            </a:r>
          </a:p>
          <a:p>
            <a:r>
              <a:rPr lang="en-US" dirty="0"/>
              <a:t>Security</a:t>
            </a:r>
          </a:p>
        </p:txBody>
      </p:sp>
      <p:pic>
        <p:nvPicPr>
          <p:cNvPr id="7" name="Picture 6" descr="A doctor putting a coin into a blue piggy bank&#10;&#10;AI-generated content may be incorrect.">
            <a:extLst>
              <a:ext uri="{FF2B5EF4-FFF2-40B4-BE49-F238E27FC236}">
                <a16:creationId xmlns:a16="http://schemas.microsoft.com/office/drawing/2014/main" id="{6562F316-8D7A-C76D-6136-95060D64B0CC}"/>
              </a:ext>
            </a:extLst>
          </p:cNvPr>
          <p:cNvPicPr>
            <a:picLocks noChangeAspect="1"/>
          </p:cNvPicPr>
          <p:nvPr/>
        </p:nvPicPr>
        <p:blipFill>
          <a:blip r:embed="rId3"/>
          <a:stretch>
            <a:fillRect/>
          </a:stretch>
        </p:blipFill>
        <p:spPr>
          <a:xfrm>
            <a:off x="9334500" y="3881055"/>
            <a:ext cx="2857500" cy="1600200"/>
          </a:xfrm>
          <a:prstGeom prst="rect">
            <a:avLst/>
          </a:prstGeom>
        </p:spPr>
      </p:pic>
      <p:pic>
        <p:nvPicPr>
          <p:cNvPr id="4" name="Content Placeholder 5">
            <a:extLst>
              <a:ext uri="{FF2B5EF4-FFF2-40B4-BE49-F238E27FC236}">
                <a16:creationId xmlns:a16="http://schemas.microsoft.com/office/drawing/2014/main" id="{3C2DE16B-F4A6-0D6D-FF48-4AD8828584D6}"/>
              </a:ext>
            </a:extLst>
          </p:cNvPr>
          <p:cNvPicPr>
            <a:picLocks noChangeAspect="1"/>
          </p:cNvPicPr>
          <p:nvPr/>
        </p:nvPicPr>
        <p:blipFill>
          <a:blip r:embed="rId4"/>
          <a:srcRect l="10900" t="6687" r="21188" b="12096"/>
          <a:stretch>
            <a:fillRect/>
          </a:stretch>
        </p:blipFill>
        <p:spPr>
          <a:xfrm>
            <a:off x="-1" y="1139238"/>
            <a:ext cx="5691809" cy="5105151"/>
          </a:xfrm>
          <a:prstGeom prst="rect">
            <a:avLst/>
          </a:prstGeom>
        </p:spPr>
      </p:pic>
    </p:spTree>
    <p:extLst>
      <p:ext uri="{BB962C8B-B14F-4D97-AF65-F5344CB8AC3E}">
        <p14:creationId xmlns:p14="http://schemas.microsoft.com/office/powerpoint/2010/main" val="3055091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urse touching a person's shoulder&#10;&#10;AI-generated content may be incorrect.">
            <a:extLst>
              <a:ext uri="{FF2B5EF4-FFF2-40B4-BE49-F238E27FC236}">
                <a16:creationId xmlns:a16="http://schemas.microsoft.com/office/drawing/2014/main" id="{8EA53EB3-2635-53D3-FF36-95415817EFF6}"/>
              </a:ext>
            </a:extLst>
          </p:cNvPr>
          <p:cNvPicPr>
            <a:picLocks noChangeAspect="1"/>
          </p:cNvPicPr>
          <p:nvPr/>
        </p:nvPicPr>
        <p:blipFill>
          <a:blip r:embed="rId4"/>
          <a:srcRect t="2640" b="6307"/>
          <a:stretch>
            <a:fillRect/>
          </a:stretch>
        </p:blipFill>
        <p:spPr>
          <a:xfrm flipH="1">
            <a:off x="0" y="0"/>
            <a:ext cx="12192000" cy="6244388"/>
          </a:xfrm>
          <a:prstGeom prst="rect">
            <a:avLst/>
          </a:prstGeom>
        </p:spPr>
      </p:pic>
      <p:grpSp>
        <p:nvGrpSpPr>
          <p:cNvPr id="13" name="Group 12">
            <a:extLst>
              <a:ext uri="{FF2B5EF4-FFF2-40B4-BE49-F238E27FC236}">
                <a16:creationId xmlns:a16="http://schemas.microsoft.com/office/drawing/2014/main" id="{9307DF26-8364-0917-C684-251DF5BF1001}"/>
              </a:ext>
            </a:extLst>
          </p:cNvPr>
          <p:cNvGrpSpPr/>
          <p:nvPr/>
        </p:nvGrpSpPr>
        <p:grpSpPr>
          <a:xfrm>
            <a:off x="0" y="-18504"/>
            <a:ext cx="9193313" cy="916886"/>
            <a:chOff x="0" y="-18504"/>
            <a:chExt cx="9193313" cy="916886"/>
          </a:xfrm>
        </p:grpSpPr>
        <p:sp>
          <p:nvSpPr>
            <p:cNvPr id="6" name="Text Placeholder 5">
              <a:extLst>
                <a:ext uri="{FF2B5EF4-FFF2-40B4-BE49-F238E27FC236}">
                  <a16:creationId xmlns:a16="http://schemas.microsoft.com/office/drawing/2014/main" id="{DE50E34A-F409-8AF5-CF6C-986CCA466A25}"/>
                </a:ext>
              </a:extLst>
            </p:cNvPr>
            <p:cNvSpPr txBox="1">
              <a:spLocks/>
            </p:cNvSpPr>
            <p:nvPr/>
          </p:nvSpPr>
          <p:spPr>
            <a:xfrm>
              <a:off x="0" y="141252"/>
              <a:ext cx="977768" cy="757130"/>
            </a:xfrm>
            <a:prstGeom prst="rect">
              <a:avLst/>
            </a:prstGeom>
          </p:spPr>
          <p:txBody>
            <a:bodyPr wrap="square">
              <a:sp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96"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sz="4800" kern="0" dirty="0">
                  <a:solidFill>
                    <a:schemeClr val="tx1">
                      <a:lumMod val="50000"/>
                      <a:lumOff val="50000"/>
                    </a:schemeClr>
                  </a:solidFill>
                  <a:latin typeface="Segoe UI" panose="020B0502040204020203" pitchFamily="34" charset="0"/>
                  <a:ea typeface="Segoe UI Black" panose="020B0A02040204020203" pitchFamily="34" charset="0"/>
                  <a:cs typeface="Segoe UI" panose="020B0502040204020203" pitchFamily="34" charset="0"/>
                </a:rPr>
                <a:t>02</a:t>
              </a:r>
              <a:endParaRPr kumimoji="0" lang="en-US" sz="480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10" name="Text Placeholder 5">
              <a:extLst>
                <a:ext uri="{FF2B5EF4-FFF2-40B4-BE49-F238E27FC236}">
                  <a16:creationId xmlns:a16="http://schemas.microsoft.com/office/drawing/2014/main" id="{618395B2-2FA6-A120-0751-1520235472D6}"/>
                </a:ext>
              </a:extLst>
            </p:cNvPr>
            <p:cNvSpPr txBox="1">
              <a:spLocks/>
            </p:cNvSpPr>
            <p:nvPr/>
          </p:nvSpPr>
          <p:spPr>
            <a:xfrm>
              <a:off x="1345031" y="181048"/>
              <a:ext cx="7848282" cy="584775"/>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5511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300" normalizeH="0" baseline="0" noProof="0" dirty="0">
                  <a:ln>
                    <a:noFill/>
                  </a:ln>
                  <a:solidFill>
                    <a:schemeClr val="tx1">
                      <a:lumMod val="50000"/>
                      <a:lumOff val="50000"/>
                    </a:schemeClr>
                  </a:solidFill>
                  <a:effectLst/>
                  <a:uLnTx/>
                  <a:uFillTx/>
                  <a:latin typeface="Segoe UI Black" panose="020B0A02040204020203" pitchFamily="34" charset="0"/>
                  <a:ea typeface="Segoe UI Black" panose="020B0A02040204020203" pitchFamily="34" charset="0"/>
                  <a:cs typeface="+mn-cs"/>
                </a:rPr>
                <a:t>IMPLEMENTATION </a:t>
              </a:r>
              <a:endParaRPr kumimoji="0" lang="en-US" sz="2000" b="0" i="0" u="none" strike="noStrike" kern="1200" cap="none" spc="1000" normalizeH="0" baseline="0" noProof="0" dirty="0">
                <a:ln>
                  <a:noFill/>
                </a:ln>
                <a:solidFill>
                  <a:schemeClr val="tx1">
                    <a:lumMod val="50000"/>
                    <a:lumOff val="50000"/>
                  </a:schemeClr>
                </a:solidFill>
                <a:effectLst/>
                <a:uLnTx/>
                <a:uFillTx/>
                <a:latin typeface="Segoe UI"/>
                <a:ea typeface="+mn-ea"/>
                <a:cs typeface="+mn-cs"/>
              </a:endParaRPr>
            </a:p>
          </p:txBody>
        </p:sp>
        <p:cxnSp>
          <p:nvCxnSpPr>
            <p:cNvPr id="12" name="Straight Connector 11">
              <a:extLst>
                <a:ext uri="{FF2B5EF4-FFF2-40B4-BE49-F238E27FC236}">
                  <a16:creationId xmlns:a16="http://schemas.microsoft.com/office/drawing/2014/main" id="{85A8F4A6-C8DF-7F3D-8D61-AF27AF3B1A86}"/>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6448482"/>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 Salem, Oregon Hotels For The Fall: Your Gateway To Autumn Adventures">
            <a:extLst>
              <a:ext uri="{FF2B5EF4-FFF2-40B4-BE49-F238E27FC236}">
                <a16:creationId xmlns:a16="http://schemas.microsoft.com/office/drawing/2014/main" id="{9A7F51D2-FA71-3691-CF6E-2FE90EE345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099" r="1443"/>
          <a:stretch/>
        </p:blipFill>
        <p:spPr bwMode="auto">
          <a:xfrm>
            <a:off x="589934" y="2924290"/>
            <a:ext cx="3206036" cy="26564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wsweek Names Center for Rehabilitation at Wilmington Hospital Among  America's Best - ChristianaCare News">
            <a:extLst>
              <a:ext uri="{FF2B5EF4-FFF2-40B4-BE49-F238E27FC236}">
                <a16:creationId xmlns:a16="http://schemas.microsoft.com/office/drawing/2014/main" id="{6AD29532-BDCE-79FB-42B2-AA732F0671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8" r="10284"/>
          <a:stretch/>
        </p:blipFill>
        <p:spPr bwMode="auto">
          <a:xfrm>
            <a:off x="8273843" y="2931283"/>
            <a:ext cx="3561737" cy="2650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room with a person and person in a hospital&#10;&#10;AI-generated content may be incorrect.">
            <a:extLst>
              <a:ext uri="{FF2B5EF4-FFF2-40B4-BE49-F238E27FC236}">
                <a16:creationId xmlns:a16="http://schemas.microsoft.com/office/drawing/2014/main" id="{721BF1DE-76DF-D84A-6972-4F64A9E87B13}"/>
              </a:ext>
            </a:extLst>
          </p:cNvPr>
          <p:cNvPicPr>
            <a:picLocks noChangeAspect="1"/>
          </p:cNvPicPr>
          <p:nvPr/>
        </p:nvPicPr>
        <p:blipFill>
          <a:blip r:embed="rId6"/>
          <a:srcRect l="5409" t="5555" r="5555"/>
          <a:stretch/>
        </p:blipFill>
        <p:spPr>
          <a:xfrm>
            <a:off x="4426424" y="2931283"/>
            <a:ext cx="3339152" cy="2656496"/>
          </a:xfrm>
          <a:prstGeom prst="rect">
            <a:avLst/>
          </a:prstGeom>
        </p:spPr>
      </p:pic>
      <p:sp>
        <p:nvSpPr>
          <p:cNvPr id="5" name="Rectangle 4">
            <a:extLst>
              <a:ext uri="{FF2B5EF4-FFF2-40B4-BE49-F238E27FC236}">
                <a16:creationId xmlns:a16="http://schemas.microsoft.com/office/drawing/2014/main" id="{DF359751-7603-886D-B382-8D5B39F98C60}"/>
              </a:ext>
            </a:extLst>
          </p:cNvPr>
          <p:cNvSpPr/>
          <p:nvPr/>
        </p:nvSpPr>
        <p:spPr>
          <a:xfrm>
            <a:off x="8273844" y="5092700"/>
            <a:ext cx="3550806" cy="495078"/>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68FD079-63AA-9C81-BDC1-5A7D8302A9A9}"/>
              </a:ext>
            </a:extLst>
          </p:cNvPr>
          <p:cNvSpPr/>
          <p:nvPr/>
        </p:nvSpPr>
        <p:spPr>
          <a:xfrm>
            <a:off x="4426424" y="5092700"/>
            <a:ext cx="3339152" cy="495078"/>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97E9BC7-18E6-FF0A-8E96-7A280332ADBC}"/>
              </a:ext>
            </a:extLst>
          </p:cNvPr>
          <p:cNvSpPr/>
          <p:nvPr/>
        </p:nvSpPr>
        <p:spPr>
          <a:xfrm>
            <a:off x="589934" y="5092700"/>
            <a:ext cx="3206037" cy="495078"/>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40D2D8-F977-2B8A-6342-711B55222B62}"/>
              </a:ext>
            </a:extLst>
          </p:cNvPr>
          <p:cNvSpPr txBox="1"/>
          <p:nvPr/>
        </p:nvSpPr>
        <p:spPr>
          <a:xfrm>
            <a:off x="592910" y="5099152"/>
            <a:ext cx="1144335" cy="461665"/>
          </a:xfrm>
          <a:prstGeom prst="rect">
            <a:avLst/>
          </a:prstGeom>
          <a:noFill/>
        </p:spPr>
        <p:txBody>
          <a:bodyPr wrap="square" rtlCol="0">
            <a:spAutoFit/>
          </a:bodyPr>
          <a:lstStyle/>
          <a:p>
            <a:r>
              <a:rPr lang="en-US" sz="2400" dirty="0">
                <a:solidFill>
                  <a:schemeClr val="bg1"/>
                </a:solidFill>
                <a:latin typeface="Segoe UI" panose="020B0502040204020203" pitchFamily="34" charset="0"/>
                <a:cs typeface="Segoe UI" panose="020B0502040204020203" pitchFamily="34" charset="0"/>
              </a:rPr>
              <a:t>Hotels</a:t>
            </a:r>
          </a:p>
        </p:txBody>
      </p:sp>
      <p:sp>
        <p:nvSpPr>
          <p:cNvPr id="7" name="TextBox 6">
            <a:extLst>
              <a:ext uri="{FF2B5EF4-FFF2-40B4-BE49-F238E27FC236}">
                <a16:creationId xmlns:a16="http://schemas.microsoft.com/office/drawing/2014/main" id="{EB9550B8-15DA-FCE6-AB4E-B456C358F8C8}"/>
              </a:ext>
            </a:extLst>
          </p:cNvPr>
          <p:cNvSpPr txBox="1"/>
          <p:nvPr/>
        </p:nvSpPr>
        <p:spPr>
          <a:xfrm>
            <a:off x="4446193" y="5099152"/>
            <a:ext cx="1891107" cy="461665"/>
          </a:xfrm>
          <a:prstGeom prst="rect">
            <a:avLst/>
          </a:prstGeom>
          <a:noFill/>
        </p:spPr>
        <p:txBody>
          <a:bodyPr wrap="square" rtlCol="0">
            <a:spAutoFit/>
          </a:bodyPr>
          <a:lstStyle/>
          <a:p>
            <a:r>
              <a:rPr lang="en-US" sz="2400" dirty="0">
                <a:solidFill>
                  <a:schemeClr val="bg1"/>
                </a:solidFill>
                <a:latin typeface="Segoe UI" panose="020B0502040204020203" pitchFamily="34" charset="0"/>
                <a:cs typeface="Segoe UI" panose="020B0502040204020203" pitchFamily="34" charset="0"/>
              </a:rPr>
              <a:t>Observation </a:t>
            </a:r>
          </a:p>
        </p:txBody>
      </p:sp>
      <p:sp>
        <p:nvSpPr>
          <p:cNvPr id="8" name="TextBox 7">
            <a:extLst>
              <a:ext uri="{FF2B5EF4-FFF2-40B4-BE49-F238E27FC236}">
                <a16:creationId xmlns:a16="http://schemas.microsoft.com/office/drawing/2014/main" id="{2C28F836-9460-7103-1532-05F7B54589A7}"/>
              </a:ext>
            </a:extLst>
          </p:cNvPr>
          <p:cNvSpPr txBox="1"/>
          <p:nvPr/>
        </p:nvSpPr>
        <p:spPr>
          <a:xfrm>
            <a:off x="8273844" y="5099152"/>
            <a:ext cx="2076656" cy="461665"/>
          </a:xfrm>
          <a:prstGeom prst="rect">
            <a:avLst/>
          </a:prstGeom>
          <a:noFill/>
        </p:spPr>
        <p:txBody>
          <a:bodyPr wrap="square" rtlCol="0">
            <a:spAutoFit/>
          </a:bodyPr>
          <a:lstStyle/>
          <a:p>
            <a:r>
              <a:rPr lang="en-US" sz="2400" dirty="0">
                <a:solidFill>
                  <a:schemeClr val="bg1"/>
                </a:solidFill>
                <a:latin typeface="Segoe UI" panose="020B0502040204020203" pitchFamily="34" charset="0"/>
                <a:cs typeface="Segoe UI" panose="020B0502040204020203" pitchFamily="34" charset="0"/>
              </a:rPr>
              <a:t>Rehabilitation</a:t>
            </a:r>
          </a:p>
        </p:txBody>
      </p:sp>
      <p:sp>
        <p:nvSpPr>
          <p:cNvPr id="9" name="TextBox 8">
            <a:extLst>
              <a:ext uri="{FF2B5EF4-FFF2-40B4-BE49-F238E27FC236}">
                <a16:creationId xmlns:a16="http://schemas.microsoft.com/office/drawing/2014/main" id="{36757D82-7205-D2BA-97EB-56E2A648CAD3}"/>
              </a:ext>
            </a:extLst>
          </p:cNvPr>
          <p:cNvSpPr txBox="1"/>
          <p:nvPr/>
        </p:nvSpPr>
        <p:spPr>
          <a:xfrm>
            <a:off x="12490615" y="442924"/>
            <a:ext cx="9012409" cy="2585323"/>
          </a:xfrm>
          <a:prstGeom prst="rect">
            <a:avLst/>
          </a:prstGeom>
          <a:noFill/>
        </p:spPr>
        <p:txBody>
          <a:bodyPr wrap="square" rtlCol="0">
            <a:spAutoFit/>
          </a:bodyPr>
          <a:lstStyle/>
          <a:p>
            <a:pPr marL="914400" indent="-914400">
              <a:buFont typeface="+mj-lt"/>
              <a:buAutoNum type="arabicPeriod"/>
            </a:pPr>
            <a:r>
              <a:rPr lang="en-US" sz="5400">
                <a:solidFill>
                  <a:srgbClr val="FF0000"/>
                </a:solidFill>
                <a:highlight>
                  <a:srgbClr val="FFFF00"/>
                </a:highlight>
              </a:rPr>
              <a:t>iStock</a:t>
            </a:r>
          </a:p>
          <a:p>
            <a:pPr marL="914400" indent="-914400">
              <a:buFont typeface="+mj-lt"/>
              <a:buAutoNum type="arabicPeriod"/>
            </a:pPr>
            <a:r>
              <a:rPr lang="en-US" sz="5400">
                <a:solidFill>
                  <a:srgbClr val="FF0000"/>
                </a:solidFill>
                <a:highlight>
                  <a:srgbClr val="FFFF00"/>
                </a:highlight>
              </a:rPr>
              <a:t>Cooper Moorestown</a:t>
            </a:r>
          </a:p>
          <a:p>
            <a:pPr marL="914400" indent="-914400">
              <a:buFont typeface="+mj-lt"/>
              <a:buAutoNum type="arabicPeriod"/>
            </a:pPr>
            <a:r>
              <a:rPr lang="en-US" sz="5400">
                <a:solidFill>
                  <a:srgbClr val="FF0000"/>
                </a:solidFill>
                <a:highlight>
                  <a:srgbClr val="FFFF00"/>
                </a:highlight>
              </a:rPr>
              <a:t>2164 – South Jersey Rehab</a:t>
            </a:r>
          </a:p>
        </p:txBody>
      </p:sp>
      <p:pic>
        <p:nvPicPr>
          <p:cNvPr id="23" name="Picture 22" descr="A person lying in a hospital bed&#10;&#10;Description automatically generated">
            <a:extLst>
              <a:ext uri="{FF2B5EF4-FFF2-40B4-BE49-F238E27FC236}">
                <a16:creationId xmlns:a16="http://schemas.microsoft.com/office/drawing/2014/main" id="{7C8773D2-8478-DA21-06D2-1341518682F3}"/>
              </a:ext>
            </a:extLst>
          </p:cNvPr>
          <p:cNvPicPr>
            <a:picLocks noChangeAspect="1"/>
          </p:cNvPicPr>
          <p:nvPr/>
        </p:nvPicPr>
        <p:blipFill rotWithShape="1">
          <a:blip r:embed="rId7"/>
          <a:srcRect t="21127" b="21411"/>
          <a:stretch/>
        </p:blipFill>
        <p:spPr>
          <a:xfrm>
            <a:off x="4958069" y="1230106"/>
            <a:ext cx="2143125" cy="1231490"/>
          </a:xfrm>
          <a:prstGeom prst="rect">
            <a:avLst/>
          </a:prstGeom>
        </p:spPr>
      </p:pic>
      <p:cxnSp>
        <p:nvCxnSpPr>
          <p:cNvPr id="25" name="Straight Arrow Connector 24">
            <a:extLst>
              <a:ext uri="{FF2B5EF4-FFF2-40B4-BE49-F238E27FC236}">
                <a16:creationId xmlns:a16="http://schemas.microsoft.com/office/drawing/2014/main" id="{9C3F5F24-3882-FFEE-53CF-BB3B5E6DFDF2}"/>
              </a:ext>
            </a:extLst>
          </p:cNvPr>
          <p:cNvCxnSpPr>
            <a:cxnSpLocks/>
          </p:cNvCxnSpPr>
          <p:nvPr/>
        </p:nvCxnSpPr>
        <p:spPr>
          <a:xfrm flipH="1">
            <a:off x="2572888" y="2015319"/>
            <a:ext cx="2385181" cy="6941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6035805-1672-96E1-03EB-5298FDA50038}"/>
              </a:ext>
            </a:extLst>
          </p:cNvPr>
          <p:cNvCxnSpPr>
            <a:cxnSpLocks/>
          </p:cNvCxnSpPr>
          <p:nvPr/>
        </p:nvCxnSpPr>
        <p:spPr>
          <a:xfrm>
            <a:off x="7101194" y="1974376"/>
            <a:ext cx="2323025" cy="7350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C00C06C-3492-8855-8D01-D0F1E6BA4D3E}"/>
              </a:ext>
            </a:extLst>
          </p:cNvPr>
          <p:cNvCxnSpPr>
            <a:cxnSpLocks/>
          </p:cNvCxnSpPr>
          <p:nvPr/>
        </p:nvCxnSpPr>
        <p:spPr>
          <a:xfrm flipH="1">
            <a:off x="6029631" y="2461596"/>
            <a:ext cx="1" cy="4696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 Placeholder 7">
            <a:extLst>
              <a:ext uri="{FF2B5EF4-FFF2-40B4-BE49-F238E27FC236}">
                <a16:creationId xmlns:a16="http://schemas.microsoft.com/office/drawing/2014/main" id="{3B9D4461-FF31-AB8A-EA94-B33D4DBEB40F}"/>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02</a:t>
            </a:r>
          </a:p>
        </p:txBody>
      </p:sp>
      <p:cxnSp>
        <p:nvCxnSpPr>
          <p:cNvPr id="24" name="Straight Connector 23">
            <a:extLst>
              <a:ext uri="{FF2B5EF4-FFF2-40B4-BE49-F238E27FC236}">
                <a16:creationId xmlns:a16="http://schemas.microsoft.com/office/drawing/2014/main" id="{F004D5EC-43FE-3643-245F-37AB770C3BA0}"/>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28" name="Text Placeholder 9">
            <a:extLst>
              <a:ext uri="{FF2B5EF4-FFF2-40B4-BE49-F238E27FC236}">
                <a16:creationId xmlns:a16="http://schemas.microsoft.com/office/drawing/2014/main" id="{9595ADE5-0369-3586-4479-D7C70EBDB265}"/>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IMPLEMENTATION: WHEN AND WHERE</a:t>
            </a:r>
          </a:p>
        </p:txBody>
      </p:sp>
    </p:spTree>
    <p:extLst>
      <p:ext uri="{BB962C8B-B14F-4D97-AF65-F5344CB8AC3E}">
        <p14:creationId xmlns:p14="http://schemas.microsoft.com/office/powerpoint/2010/main" val="3376270935"/>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 Salem, Oregon Hotels For The Fall: Your Gateway To Autumn Adventures">
            <a:extLst>
              <a:ext uri="{FF2B5EF4-FFF2-40B4-BE49-F238E27FC236}">
                <a16:creationId xmlns:a16="http://schemas.microsoft.com/office/drawing/2014/main" id="{FFB29F14-8940-3874-EC1E-8944188B5A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99" r="1443"/>
          <a:stretch/>
        </p:blipFill>
        <p:spPr bwMode="auto">
          <a:xfrm>
            <a:off x="574885" y="1354751"/>
            <a:ext cx="3206036" cy="26564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ewsweek Names Center for Rehabilitation at Wilmington Hospital Among  America's Best - ChristianaCare News">
            <a:extLst>
              <a:ext uri="{FF2B5EF4-FFF2-40B4-BE49-F238E27FC236}">
                <a16:creationId xmlns:a16="http://schemas.microsoft.com/office/drawing/2014/main" id="{23B287D6-F52B-5F80-9B08-0B8BB10937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 r="10284"/>
          <a:stretch/>
        </p:blipFill>
        <p:spPr bwMode="auto">
          <a:xfrm>
            <a:off x="8130843" y="1357668"/>
            <a:ext cx="3561737" cy="26506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room with a person and person in a hospital&#10;&#10;AI-generated content may be incorrect.">
            <a:extLst>
              <a:ext uri="{FF2B5EF4-FFF2-40B4-BE49-F238E27FC236}">
                <a16:creationId xmlns:a16="http://schemas.microsoft.com/office/drawing/2014/main" id="{C9DF843B-7E10-C545-6F07-1CC9659B0AC9}"/>
              </a:ext>
            </a:extLst>
          </p:cNvPr>
          <p:cNvPicPr>
            <a:picLocks noChangeAspect="1"/>
          </p:cNvPicPr>
          <p:nvPr/>
        </p:nvPicPr>
        <p:blipFill>
          <a:blip r:embed="rId5"/>
          <a:srcRect l="5409" t="5555" r="5555"/>
          <a:stretch/>
        </p:blipFill>
        <p:spPr>
          <a:xfrm>
            <a:off x="4259037" y="1345347"/>
            <a:ext cx="3339152" cy="2656496"/>
          </a:xfrm>
          <a:prstGeom prst="rect">
            <a:avLst/>
          </a:prstGeom>
        </p:spPr>
      </p:pic>
      <p:sp>
        <p:nvSpPr>
          <p:cNvPr id="17" name="Content Placeholder 3">
            <a:extLst>
              <a:ext uri="{FF2B5EF4-FFF2-40B4-BE49-F238E27FC236}">
                <a16:creationId xmlns:a16="http://schemas.microsoft.com/office/drawing/2014/main" id="{51A2E9F4-591F-BC35-8526-EC225647D274}"/>
              </a:ext>
            </a:extLst>
          </p:cNvPr>
          <p:cNvSpPr txBox="1">
            <a:spLocks/>
          </p:cNvSpPr>
          <p:nvPr/>
        </p:nvSpPr>
        <p:spPr>
          <a:xfrm>
            <a:off x="483034" y="4159270"/>
            <a:ext cx="3350194" cy="1302806"/>
          </a:xfrm>
          <a:prstGeom prst="rect">
            <a:avLst/>
          </a:prstGeom>
        </p:spPr>
        <p:txBody>
          <a:bodyPr vert="horz" lIns="91440" tIns="45720" rIns="91440" bIns="45720" rtlCol="0" anchor="t">
            <a:noAutofit/>
          </a:bodyPr>
          <a:lstStyle>
            <a:lvl1pPr marL="228600" indent="-228600">
              <a:lnSpc>
                <a:spcPct val="110000"/>
              </a:lnSpc>
              <a:spcBef>
                <a:spcPts val="1000"/>
              </a:spcBef>
              <a:spcAft>
                <a:spcPts val="600"/>
              </a:spcAft>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1pPr>
            <a:lvl2pPr marL="685800" indent="-228600">
              <a:lnSpc>
                <a:spcPct val="90000"/>
              </a:lnSpc>
              <a:spcBef>
                <a:spcPts val="500"/>
              </a:spcBef>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2pPr>
            <a:lvl3pPr marL="1143000" indent="-228600">
              <a:lnSpc>
                <a:spcPct val="90000"/>
              </a:lnSpc>
              <a:spcBef>
                <a:spcPts val="500"/>
              </a:spcBef>
              <a:buClr>
                <a:srgbClr val="9A286D"/>
              </a:buClr>
              <a:buFont typeface="Wingdings" pitchFamily="2" charset="2"/>
              <a:buChar char="§"/>
              <a:defRPr sz="2000">
                <a:solidFill>
                  <a:schemeClr val="tx1">
                    <a:lumMod val="65000"/>
                    <a:lumOff val="35000"/>
                  </a:schemeClr>
                </a:solidFill>
                <a:latin typeface="Segoe UI" panose="020B0502040204020203" pitchFamily="34" charset="0"/>
                <a:cs typeface="Segoe UI" panose="020B0502040204020203" pitchFamily="34" charset="0"/>
              </a:defRPr>
            </a:lvl3pPr>
            <a:lvl4pPr marL="16002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4pPr>
            <a:lvl5pPr marL="20574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20000"/>
              </a:lnSpc>
              <a:spcBef>
                <a:spcPts val="600"/>
              </a:spcBef>
              <a:spcAft>
                <a:spcPts val="0"/>
              </a:spcAft>
            </a:pPr>
            <a:r>
              <a:rPr lang="en-US" sz="2000" dirty="0">
                <a:latin typeface="Segoe UI"/>
                <a:cs typeface="Segoe UI"/>
              </a:rPr>
              <a:t>Negative Outcomes</a:t>
            </a:r>
            <a:endParaRPr lang="en-US" dirty="0"/>
          </a:p>
          <a:p>
            <a:pPr>
              <a:lnSpc>
                <a:spcPct val="120000"/>
              </a:lnSpc>
              <a:spcBef>
                <a:spcPts val="600"/>
              </a:spcBef>
              <a:spcAft>
                <a:spcPts val="0"/>
              </a:spcAft>
            </a:pPr>
            <a:r>
              <a:rPr lang="en-US" sz="2000" dirty="0"/>
              <a:t>Infections and falls</a:t>
            </a:r>
          </a:p>
          <a:p>
            <a:pPr>
              <a:lnSpc>
                <a:spcPct val="120000"/>
              </a:lnSpc>
              <a:spcBef>
                <a:spcPts val="600"/>
              </a:spcBef>
              <a:spcAft>
                <a:spcPts val="0"/>
              </a:spcAft>
            </a:pPr>
            <a:r>
              <a:rPr lang="en-US" sz="2000" dirty="0"/>
              <a:t>Readmissions</a:t>
            </a:r>
          </a:p>
          <a:p>
            <a:pPr>
              <a:lnSpc>
                <a:spcPct val="120000"/>
              </a:lnSpc>
              <a:spcBef>
                <a:spcPts val="600"/>
              </a:spcBef>
              <a:spcAft>
                <a:spcPts val="0"/>
              </a:spcAft>
            </a:pPr>
            <a:r>
              <a:rPr lang="en-US" sz="2000" dirty="0"/>
              <a:t>Subsidized or Self Pay</a:t>
            </a:r>
          </a:p>
        </p:txBody>
      </p:sp>
      <p:sp>
        <p:nvSpPr>
          <p:cNvPr id="12" name="Content Placeholder 3">
            <a:extLst>
              <a:ext uri="{FF2B5EF4-FFF2-40B4-BE49-F238E27FC236}">
                <a16:creationId xmlns:a16="http://schemas.microsoft.com/office/drawing/2014/main" id="{BF25867C-EB9A-89AC-2AF4-F0BF39B56064}"/>
              </a:ext>
            </a:extLst>
          </p:cNvPr>
          <p:cNvSpPr txBox="1">
            <a:spLocks/>
          </p:cNvSpPr>
          <p:nvPr/>
        </p:nvSpPr>
        <p:spPr>
          <a:xfrm>
            <a:off x="8065219" y="4183912"/>
            <a:ext cx="3863335" cy="1302806"/>
          </a:xfrm>
          <a:prstGeom prst="rect">
            <a:avLst/>
          </a:prstGeom>
        </p:spPr>
        <p:txBody>
          <a:bodyPr vert="horz" lIns="91440" tIns="45720" rIns="91440" bIns="45720" rtlCol="0">
            <a:noAutofit/>
          </a:bodyPr>
          <a:lstStyle>
            <a:lvl1pPr marL="228600" indent="-228600">
              <a:lnSpc>
                <a:spcPct val="110000"/>
              </a:lnSpc>
              <a:spcBef>
                <a:spcPts val="1000"/>
              </a:spcBef>
              <a:spcAft>
                <a:spcPts val="600"/>
              </a:spcAft>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1pPr>
            <a:lvl2pPr marL="685800" indent="-228600">
              <a:lnSpc>
                <a:spcPct val="90000"/>
              </a:lnSpc>
              <a:spcBef>
                <a:spcPts val="500"/>
              </a:spcBef>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2pPr>
            <a:lvl3pPr marL="1143000" indent="-228600">
              <a:lnSpc>
                <a:spcPct val="90000"/>
              </a:lnSpc>
              <a:spcBef>
                <a:spcPts val="500"/>
              </a:spcBef>
              <a:buClr>
                <a:srgbClr val="9A286D"/>
              </a:buClr>
              <a:buFont typeface="Wingdings" pitchFamily="2" charset="2"/>
              <a:buChar char="§"/>
              <a:defRPr sz="2000">
                <a:solidFill>
                  <a:schemeClr val="tx1">
                    <a:lumMod val="65000"/>
                    <a:lumOff val="35000"/>
                  </a:schemeClr>
                </a:solidFill>
                <a:latin typeface="Segoe UI" panose="020B0502040204020203" pitchFamily="34" charset="0"/>
                <a:cs typeface="Segoe UI" panose="020B0502040204020203" pitchFamily="34" charset="0"/>
              </a:defRPr>
            </a:lvl3pPr>
            <a:lvl4pPr marL="16002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4pPr>
            <a:lvl5pPr marL="20574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20000"/>
              </a:lnSpc>
              <a:spcBef>
                <a:spcPts val="600"/>
              </a:spcBef>
              <a:spcAft>
                <a:spcPts val="0"/>
              </a:spcAft>
            </a:pPr>
            <a:r>
              <a:rPr lang="en-US" sz="2000" dirty="0"/>
              <a:t>Does not apply for all recovery</a:t>
            </a:r>
          </a:p>
          <a:p>
            <a:pPr>
              <a:lnSpc>
                <a:spcPct val="120000"/>
              </a:lnSpc>
              <a:spcBef>
                <a:spcPts val="600"/>
              </a:spcBef>
              <a:spcAft>
                <a:spcPts val="0"/>
              </a:spcAft>
            </a:pPr>
            <a:r>
              <a:rPr lang="en-US" sz="2000" dirty="0"/>
              <a:t>Higher care level than needed</a:t>
            </a:r>
          </a:p>
          <a:p>
            <a:pPr>
              <a:lnSpc>
                <a:spcPct val="120000"/>
              </a:lnSpc>
              <a:spcBef>
                <a:spcPts val="600"/>
              </a:spcBef>
              <a:spcAft>
                <a:spcPts val="0"/>
              </a:spcAft>
            </a:pPr>
            <a:r>
              <a:rPr lang="en-US" sz="2000" dirty="0"/>
              <a:t>Longer term solution</a:t>
            </a:r>
          </a:p>
        </p:txBody>
      </p:sp>
      <p:sp>
        <p:nvSpPr>
          <p:cNvPr id="18" name="Content Placeholder 3">
            <a:extLst>
              <a:ext uri="{FF2B5EF4-FFF2-40B4-BE49-F238E27FC236}">
                <a16:creationId xmlns:a16="http://schemas.microsoft.com/office/drawing/2014/main" id="{BA92B3F8-C550-FEDD-33EF-9F957FF71C48}"/>
              </a:ext>
            </a:extLst>
          </p:cNvPr>
          <p:cNvSpPr txBox="1">
            <a:spLocks/>
          </p:cNvSpPr>
          <p:nvPr/>
        </p:nvSpPr>
        <p:spPr>
          <a:xfrm>
            <a:off x="4215469" y="4159270"/>
            <a:ext cx="3430862" cy="1302806"/>
          </a:xfrm>
          <a:prstGeom prst="rect">
            <a:avLst/>
          </a:prstGeom>
        </p:spPr>
        <p:txBody>
          <a:bodyPr vert="horz" lIns="91440" tIns="45720" rIns="91440" bIns="45720" rtlCol="0">
            <a:noAutofit/>
          </a:bodyPr>
          <a:lstStyle>
            <a:lvl1pPr marL="228600" indent="-228600">
              <a:lnSpc>
                <a:spcPct val="110000"/>
              </a:lnSpc>
              <a:spcBef>
                <a:spcPts val="1000"/>
              </a:spcBef>
              <a:spcAft>
                <a:spcPts val="600"/>
              </a:spcAft>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1pPr>
            <a:lvl2pPr marL="685800" indent="-228600">
              <a:lnSpc>
                <a:spcPct val="90000"/>
              </a:lnSpc>
              <a:spcBef>
                <a:spcPts val="500"/>
              </a:spcBef>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2pPr>
            <a:lvl3pPr marL="1143000" indent="-228600">
              <a:lnSpc>
                <a:spcPct val="90000"/>
              </a:lnSpc>
              <a:spcBef>
                <a:spcPts val="500"/>
              </a:spcBef>
              <a:buClr>
                <a:srgbClr val="9A286D"/>
              </a:buClr>
              <a:buFont typeface="Wingdings" pitchFamily="2" charset="2"/>
              <a:buChar char="§"/>
              <a:defRPr sz="2000">
                <a:solidFill>
                  <a:schemeClr val="tx1">
                    <a:lumMod val="65000"/>
                    <a:lumOff val="35000"/>
                  </a:schemeClr>
                </a:solidFill>
                <a:latin typeface="Segoe UI" panose="020B0502040204020203" pitchFamily="34" charset="0"/>
                <a:cs typeface="Segoe UI" panose="020B0502040204020203" pitchFamily="34" charset="0"/>
              </a:defRPr>
            </a:lvl3pPr>
            <a:lvl4pPr marL="16002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4pPr>
            <a:lvl5pPr marL="20574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20000"/>
              </a:lnSpc>
              <a:spcBef>
                <a:spcPts val="600"/>
              </a:spcBef>
              <a:spcAft>
                <a:spcPts val="0"/>
              </a:spcAft>
            </a:pPr>
            <a:r>
              <a:rPr lang="en-US" sz="2000" dirty="0"/>
              <a:t>Occupy patient bed</a:t>
            </a:r>
          </a:p>
          <a:p>
            <a:pPr>
              <a:lnSpc>
                <a:spcPct val="120000"/>
              </a:lnSpc>
              <a:spcBef>
                <a:spcPts val="600"/>
              </a:spcBef>
              <a:spcAft>
                <a:spcPts val="0"/>
              </a:spcAft>
            </a:pPr>
            <a:r>
              <a:rPr lang="en-US" sz="2000" dirty="0"/>
              <a:t>High costs in acute setting</a:t>
            </a:r>
          </a:p>
        </p:txBody>
      </p:sp>
      <p:grpSp>
        <p:nvGrpSpPr>
          <p:cNvPr id="30" name="Group 29">
            <a:extLst>
              <a:ext uri="{FF2B5EF4-FFF2-40B4-BE49-F238E27FC236}">
                <a16:creationId xmlns:a16="http://schemas.microsoft.com/office/drawing/2014/main" id="{F1F4898C-5659-F782-8191-3B1FC506B6C5}"/>
              </a:ext>
            </a:extLst>
          </p:cNvPr>
          <p:cNvGrpSpPr/>
          <p:nvPr/>
        </p:nvGrpSpPr>
        <p:grpSpPr>
          <a:xfrm>
            <a:off x="-388376" y="-18504"/>
            <a:ext cx="12580374" cy="858204"/>
            <a:chOff x="-388376" y="-18504"/>
            <a:chExt cx="12580374" cy="858204"/>
          </a:xfrm>
        </p:grpSpPr>
        <p:sp>
          <p:nvSpPr>
            <p:cNvPr id="24" name="Text Placeholder 7">
              <a:extLst>
                <a:ext uri="{FF2B5EF4-FFF2-40B4-BE49-F238E27FC236}">
                  <a16:creationId xmlns:a16="http://schemas.microsoft.com/office/drawing/2014/main" id="{6BC32865-A757-B4D7-7B02-7AA9BE9EDFDE}"/>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02</a:t>
              </a:r>
            </a:p>
          </p:txBody>
        </p:sp>
        <p:cxnSp>
          <p:nvCxnSpPr>
            <p:cNvPr id="26" name="Straight Connector 25">
              <a:extLst>
                <a:ext uri="{FF2B5EF4-FFF2-40B4-BE49-F238E27FC236}">
                  <a16:creationId xmlns:a16="http://schemas.microsoft.com/office/drawing/2014/main" id="{830950BE-1C26-001C-DB1D-443D90F555B2}"/>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28" name="Text Placeholder 9">
              <a:extLst>
                <a:ext uri="{FF2B5EF4-FFF2-40B4-BE49-F238E27FC236}">
                  <a16:creationId xmlns:a16="http://schemas.microsoft.com/office/drawing/2014/main" id="{88D8C5F1-D0DA-F696-127D-633456AF14BB}"/>
                </a:ext>
              </a:extLst>
            </p:cNvPr>
            <p:cNvSpPr txBox="1">
              <a:spLocks/>
            </p:cNvSpPr>
            <p:nvPr/>
          </p:nvSpPr>
          <p:spPr>
            <a:xfrm>
              <a:off x="1345031" y="262081"/>
              <a:ext cx="10846967" cy="456790"/>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Segoe UI Black"/>
                  <a:ea typeface="Segoe UI Black"/>
                  <a:cs typeface="Segoe UI"/>
                </a:rPr>
                <a:t>IMPLEMENTATION: WHEN AND WHERE</a:t>
              </a:r>
              <a:endParaRPr lang="en-US" dirty="0"/>
            </a:p>
          </p:txBody>
        </p:sp>
      </p:grpSp>
      <p:grpSp>
        <p:nvGrpSpPr>
          <p:cNvPr id="4" name="Group 3">
            <a:extLst>
              <a:ext uri="{FF2B5EF4-FFF2-40B4-BE49-F238E27FC236}">
                <a16:creationId xmlns:a16="http://schemas.microsoft.com/office/drawing/2014/main" id="{F55E2377-29B4-0241-4525-009BA5F13CB3}"/>
              </a:ext>
            </a:extLst>
          </p:cNvPr>
          <p:cNvGrpSpPr/>
          <p:nvPr/>
        </p:nvGrpSpPr>
        <p:grpSpPr>
          <a:xfrm>
            <a:off x="555115" y="3545863"/>
            <a:ext cx="3225805" cy="462468"/>
            <a:chOff x="948815" y="3545863"/>
            <a:chExt cx="3225805" cy="462468"/>
          </a:xfrm>
        </p:grpSpPr>
        <p:sp>
          <p:nvSpPr>
            <p:cNvPr id="2" name="Rectangle 1">
              <a:extLst>
                <a:ext uri="{FF2B5EF4-FFF2-40B4-BE49-F238E27FC236}">
                  <a16:creationId xmlns:a16="http://schemas.microsoft.com/office/drawing/2014/main" id="{9F11B5D1-1E97-4379-A3FA-D1D07DD12B76}"/>
                </a:ext>
              </a:extLst>
            </p:cNvPr>
            <p:cNvSpPr/>
            <p:nvPr/>
          </p:nvSpPr>
          <p:spPr>
            <a:xfrm>
              <a:off x="978952" y="3595147"/>
              <a:ext cx="3195668" cy="4131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40D2D8-F977-2B8A-6342-711B55222B62}"/>
                </a:ext>
              </a:extLst>
            </p:cNvPr>
            <p:cNvSpPr txBox="1"/>
            <p:nvPr/>
          </p:nvSpPr>
          <p:spPr>
            <a:xfrm>
              <a:off x="948815" y="3545863"/>
              <a:ext cx="1426086" cy="461665"/>
            </a:xfrm>
            <a:prstGeom prst="rect">
              <a:avLst/>
            </a:prstGeom>
            <a:noFill/>
          </p:spPr>
          <p:txBody>
            <a:bodyPr wrap="square" rtlCol="0">
              <a:spAutoFit/>
            </a:bodyPr>
            <a:lstStyle/>
            <a:p>
              <a:r>
                <a:rPr lang="en-US" sz="2400" dirty="0">
                  <a:solidFill>
                    <a:schemeClr val="bg1"/>
                  </a:solidFill>
                  <a:latin typeface="Segoe UI" panose="020B0502040204020203" pitchFamily="34" charset="0"/>
                  <a:cs typeface="Segoe UI" panose="020B0502040204020203" pitchFamily="34" charset="0"/>
                </a:rPr>
                <a:t>Hotels</a:t>
              </a:r>
            </a:p>
          </p:txBody>
        </p:sp>
      </p:grpSp>
      <p:sp>
        <p:nvSpPr>
          <p:cNvPr id="29" name="Rectangle 28">
            <a:extLst>
              <a:ext uri="{FF2B5EF4-FFF2-40B4-BE49-F238E27FC236}">
                <a16:creationId xmlns:a16="http://schemas.microsoft.com/office/drawing/2014/main" id="{EAB957BF-4193-4A6A-8292-0A04372A21E1}"/>
              </a:ext>
            </a:extLst>
          </p:cNvPr>
          <p:cNvSpPr/>
          <p:nvPr/>
        </p:nvSpPr>
        <p:spPr>
          <a:xfrm>
            <a:off x="4259037" y="3595147"/>
            <a:ext cx="3339152" cy="4131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B9550B8-15DA-FCE6-AB4E-B456C358F8C8}"/>
              </a:ext>
            </a:extLst>
          </p:cNvPr>
          <p:cNvSpPr txBox="1"/>
          <p:nvPr/>
        </p:nvSpPr>
        <p:spPr>
          <a:xfrm>
            <a:off x="4283381" y="3545863"/>
            <a:ext cx="3195668" cy="461665"/>
          </a:xfrm>
          <a:prstGeom prst="rect">
            <a:avLst/>
          </a:prstGeom>
          <a:noFill/>
        </p:spPr>
        <p:txBody>
          <a:bodyPr wrap="square" rtlCol="0">
            <a:spAutoFit/>
          </a:bodyPr>
          <a:lstStyle/>
          <a:p>
            <a:r>
              <a:rPr lang="en-US" sz="2400" dirty="0">
                <a:solidFill>
                  <a:schemeClr val="bg1"/>
                </a:solidFill>
                <a:latin typeface="Segoe UI" panose="020B0502040204020203" pitchFamily="34" charset="0"/>
                <a:cs typeface="Segoe UI" panose="020B0502040204020203" pitchFamily="34" charset="0"/>
              </a:rPr>
              <a:t>Hospital Observation </a:t>
            </a:r>
          </a:p>
        </p:txBody>
      </p:sp>
      <p:sp>
        <p:nvSpPr>
          <p:cNvPr id="31" name="Rectangle 30">
            <a:extLst>
              <a:ext uri="{FF2B5EF4-FFF2-40B4-BE49-F238E27FC236}">
                <a16:creationId xmlns:a16="http://schemas.microsoft.com/office/drawing/2014/main" id="{AE823523-8B8E-4BDF-8F34-7D84B882B857}"/>
              </a:ext>
            </a:extLst>
          </p:cNvPr>
          <p:cNvSpPr/>
          <p:nvPr/>
        </p:nvSpPr>
        <p:spPr>
          <a:xfrm>
            <a:off x="8130844" y="3595147"/>
            <a:ext cx="3561737" cy="4131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28F836-9460-7103-1532-05F7B54589A7}"/>
              </a:ext>
            </a:extLst>
          </p:cNvPr>
          <p:cNvSpPr txBox="1"/>
          <p:nvPr/>
        </p:nvSpPr>
        <p:spPr>
          <a:xfrm>
            <a:off x="8130844" y="3570505"/>
            <a:ext cx="2397456" cy="461665"/>
          </a:xfrm>
          <a:prstGeom prst="rect">
            <a:avLst/>
          </a:prstGeom>
          <a:noFill/>
        </p:spPr>
        <p:txBody>
          <a:bodyPr wrap="square" rtlCol="0">
            <a:spAutoFit/>
          </a:bodyPr>
          <a:lstStyle/>
          <a:p>
            <a:r>
              <a:rPr lang="en-US" sz="2400" dirty="0">
                <a:solidFill>
                  <a:schemeClr val="bg1"/>
                </a:solidFill>
                <a:latin typeface="Segoe UI" panose="020B0502040204020203" pitchFamily="34" charset="0"/>
                <a:cs typeface="Segoe UI" panose="020B0502040204020203" pitchFamily="34" charset="0"/>
              </a:rPr>
              <a:t>Rehabilitation</a:t>
            </a:r>
          </a:p>
        </p:txBody>
      </p:sp>
      <p:sp>
        <p:nvSpPr>
          <p:cNvPr id="10" name="TextBox 9">
            <a:extLst>
              <a:ext uri="{FF2B5EF4-FFF2-40B4-BE49-F238E27FC236}">
                <a16:creationId xmlns:a16="http://schemas.microsoft.com/office/drawing/2014/main" id="{5FFD14E3-B817-CC5B-4718-D05BCB72EEC4}"/>
              </a:ext>
            </a:extLst>
          </p:cNvPr>
          <p:cNvSpPr txBox="1"/>
          <p:nvPr/>
        </p:nvSpPr>
        <p:spPr>
          <a:xfrm>
            <a:off x="6153231" y="865216"/>
            <a:ext cx="4318298" cy="480131"/>
          </a:xfrm>
          <a:prstGeom prst="rect">
            <a:avLst/>
          </a:prstGeom>
        </p:spPr>
        <p:txBody>
          <a:bodyPr vert="horz" lIns="91440" tIns="45720" rIns="91440" bIns="45720" rtlCol="0" anchor="ctr">
            <a:normAutofit/>
          </a:bodyPr>
          <a:lstStyle>
            <a:lvl1pPr>
              <a:lnSpc>
                <a:spcPct val="90000"/>
              </a:lnSpc>
              <a:spcBef>
                <a:spcPct val="0"/>
              </a:spcBef>
              <a:buNone/>
              <a:defRPr sz="2800" b="1">
                <a:solidFill>
                  <a:srgbClr val="003087"/>
                </a:solidFill>
                <a:latin typeface="Segoe UI" panose="020B0502040204020203" pitchFamily="34" charset="0"/>
                <a:ea typeface="+mj-ea"/>
                <a:cs typeface="Segoe UI" panose="020B0502040204020203" pitchFamily="34" charset="0"/>
              </a:defRPr>
            </a:lvl1pPr>
          </a:lstStyle>
          <a:p>
            <a:r>
              <a:rPr lang="en-US" sz="2400" i="1" dirty="0"/>
              <a:t>Regulated Environments</a:t>
            </a:r>
          </a:p>
        </p:txBody>
      </p:sp>
      <p:sp>
        <p:nvSpPr>
          <p:cNvPr id="11" name="TextBox 10">
            <a:extLst>
              <a:ext uri="{FF2B5EF4-FFF2-40B4-BE49-F238E27FC236}">
                <a16:creationId xmlns:a16="http://schemas.microsoft.com/office/drawing/2014/main" id="{A873EA35-55CE-A0F1-EC14-6CF6526F3735}"/>
              </a:ext>
            </a:extLst>
          </p:cNvPr>
          <p:cNvSpPr txBox="1"/>
          <p:nvPr/>
        </p:nvSpPr>
        <p:spPr>
          <a:xfrm>
            <a:off x="893875" y="876734"/>
            <a:ext cx="2528512" cy="480131"/>
          </a:xfrm>
          <a:prstGeom prst="rect">
            <a:avLst/>
          </a:prstGeom>
        </p:spPr>
        <p:txBody>
          <a:bodyPr vert="horz" lIns="91440" tIns="45720" rIns="91440" bIns="45720" rtlCol="0" anchor="ctr">
            <a:normAutofit/>
          </a:bodyPr>
          <a:lstStyle>
            <a:lvl1pPr>
              <a:lnSpc>
                <a:spcPct val="90000"/>
              </a:lnSpc>
              <a:spcBef>
                <a:spcPct val="0"/>
              </a:spcBef>
              <a:buNone/>
              <a:defRPr sz="2800" b="1">
                <a:solidFill>
                  <a:srgbClr val="003087"/>
                </a:solidFill>
                <a:latin typeface="Segoe UI" panose="020B0502040204020203" pitchFamily="34" charset="0"/>
                <a:ea typeface="+mj-ea"/>
                <a:cs typeface="Segoe UI" panose="020B0502040204020203" pitchFamily="34" charset="0"/>
              </a:defRPr>
            </a:lvl1pPr>
          </a:lstStyle>
          <a:p>
            <a:r>
              <a:rPr lang="en-US" sz="2400" i="1" dirty="0"/>
              <a:t>Non-Regulated</a:t>
            </a:r>
          </a:p>
        </p:txBody>
      </p:sp>
    </p:spTree>
    <p:extLst>
      <p:ext uri="{BB962C8B-B14F-4D97-AF65-F5344CB8AC3E}">
        <p14:creationId xmlns:p14="http://schemas.microsoft.com/office/powerpoint/2010/main" val="4166891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D959C-5DCD-8506-D1B3-9CF05538A9B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9CD33EE-23E7-13FF-4B66-EFDBF69FC848}"/>
              </a:ext>
            </a:extLst>
          </p:cNvPr>
          <p:cNvSpPr txBox="1"/>
          <p:nvPr/>
        </p:nvSpPr>
        <p:spPr>
          <a:xfrm>
            <a:off x="1345031" y="1603827"/>
            <a:ext cx="8094312" cy="4298806"/>
          </a:xfrm>
          <a:prstGeom prst="rect">
            <a:avLst/>
          </a:prstGeom>
          <a:noFill/>
        </p:spPr>
        <p:txBody>
          <a:bodyPr wrap="square" lIns="91440" tIns="45720" rIns="91440" bIns="45720" rtlCol="0" anchor="t">
            <a:spAutoFit/>
          </a:bodyPr>
          <a:lstStyle>
            <a:defPPr>
              <a:defRPr lang="en-US"/>
            </a:defPPr>
            <a:lvl1pPr marL="461963" marR="0" indent="-461963">
              <a:lnSpc>
                <a:spcPct val="150000"/>
              </a:lnSpc>
              <a:spcBef>
                <a:spcPts val="300"/>
              </a:spcBef>
              <a:spcAft>
                <a:spcPts val="0"/>
              </a:spcAft>
              <a:buFont typeface="Arial" panose="020B0604020202020204" pitchFamily="34" charset="0"/>
              <a:buChar char="•"/>
              <a:defRPr sz="3200">
                <a:solidFill>
                  <a:srgbClr val="222222"/>
                </a:solidFill>
                <a:highlight>
                  <a:srgbClr val="FFFFFF"/>
                </a:highlight>
                <a:latin typeface="Calibri" panose="020F0502020204030204" pitchFamily="34" charset="0"/>
              </a:defRPr>
            </a:lvl1pPr>
            <a:lvl2pPr lvl="1" indent="-457200">
              <a:lnSpc>
                <a:spcPct val="150000"/>
              </a:lnSpc>
              <a:spcBef>
                <a:spcPts val="300"/>
              </a:spcBef>
              <a:buFont typeface="Arial" panose="020B0604020202020204" pitchFamily="34" charset="0"/>
              <a:buChar char="•"/>
              <a:defRPr sz="3200">
                <a:solidFill>
                  <a:srgbClr val="222222"/>
                </a:solidFill>
                <a:highlight>
                  <a:srgbClr val="FFFFFF"/>
                </a:highlight>
                <a:latin typeface="Calibri" panose="020F0502020204030204" pitchFamily="34" charset="0"/>
              </a:defRPr>
            </a:lvl2pPr>
          </a:lstStyle>
          <a:p>
            <a:pPr marL="228600" indent="-228600">
              <a:lnSpc>
                <a:spcPct val="110000"/>
              </a:lnSpc>
              <a:buClr>
                <a:srgbClr val="9A286D"/>
              </a:buClr>
              <a:buFont typeface="Wingdings" pitchFamily="2" charset="2"/>
              <a:buChar char="§"/>
            </a:pPr>
            <a:r>
              <a:rPr lang="en-US" sz="1800" dirty="0">
                <a:solidFill>
                  <a:schemeClr val="tx1">
                    <a:lumMod val="65000"/>
                    <a:lumOff val="35000"/>
                  </a:schemeClr>
                </a:solidFill>
                <a:latin typeface="Segoe UI"/>
                <a:cs typeface="Segoe UI"/>
              </a:rPr>
              <a:t>Convalescent centers must be affiliated but licensed separately than ASC.  </a:t>
            </a:r>
          </a:p>
          <a:p>
            <a:pPr marL="228600" indent="-228600">
              <a:lnSpc>
                <a:spcPct val="110000"/>
              </a:lnSpc>
              <a:buClr>
                <a:srgbClr val="9A286D"/>
              </a:buClr>
              <a:buFont typeface="Wingdings" pitchFamily="2" charset="2"/>
              <a:buChar char="§"/>
            </a:pPr>
            <a:r>
              <a:rPr lang="en-US" sz="1800" dirty="0">
                <a:solidFill>
                  <a:schemeClr val="tx1">
                    <a:lumMod val="65000"/>
                    <a:lumOff val="35000"/>
                  </a:schemeClr>
                </a:solidFill>
                <a:latin typeface="Segoe UI"/>
                <a:cs typeface="Segoe UI"/>
              </a:rPr>
              <a:t>Patients transferred from the ambulatory surgery center to the </a:t>
            </a:r>
            <a:br>
              <a:rPr lang="en-US" sz="1800" dirty="0">
                <a:latin typeface="Segoe UI" panose="020B0502040204020203" pitchFamily="34" charset="0"/>
                <a:cs typeface="Segoe UI" panose="020B0502040204020203" pitchFamily="34" charset="0"/>
              </a:rPr>
            </a:br>
            <a:r>
              <a:rPr lang="en-US" sz="1800" dirty="0">
                <a:solidFill>
                  <a:schemeClr val="tx1">
                    <a:lumMod val="65000"/>
                    <a:lumOff val="35000"/>
                  </a:schemeClr>
                </a:solidFill>
                <a:latin typeface="Segoe UI"/>
                <a:cs typeface="Segoe UI"/>
              </a:rPr>
              <a:t>convalescent center</a:t>
            </a:r>
          </a:p>
          <a:p>
            <a:pPr marL="680720" lvl="2" indent="-228600">
              <a:lnSpc>
                <a:spcPct val="110000"/>
              </a:lnSpc>
              <a:spcBef>
                <a:spcPts val="300"/>
              </a:spcBef>
              <a:buClr>
                <a:srgbClr val="9A286D"/>
              </a:buClr>
              <a:buFont typeface="Wingdings" pitchFamily="2" charset="2"/>
              <a:buChar char="§"/>
            </a:pPr>
            <a:r>
              <a:rPr lang="en-US" dirty="0">
                <a:solidFill>
                  <a:schemeClr val="tx1">
                    <a:lumMod val="65000"/>
                    <a:lumOff val="35000"/>
                  </a:schemeClr>
                </a:solidFill>
                <a:latin typeface="Segoe UI"/>
                <a:cs typeface="Segoe UI"/>
              </a:rPr>
              <a:t>Discharged from one and admitted to the other.  </a:t>
            </a:r>
          </a:p>
          <a:p>
            <a:pPr marL="680720" lvl="2" indent="-228600">
              <a:lnSpc>
                <a:spcPct val="110000"/>
              </a:lnSpc>
              <a:spcBef>
                <a:spcPts val="300"/>
              </a:spcBef>
              <a:buClr>
                <a:srgbClr val="9A286D"/>
              </a:buClr>
              <a:buFont typeface="Wingdings" pitchFamily="2" charset="2"/>
              <a:buChar char="§"/>
            </a:pPr>
            <a:r>
              <a:rPr lang="en-US" dirty="0">
                <a:solidFill>
                  <a:schemeClr val="tx1">
                    <a:lumMod val="65000"/>
                    <a:lumOff val="35000"/>
                  </a:schemeClr>
                </a:solidFill>
                <a:latin typeface="Segoe UI"/>
                <a:cs typeface="Segoe UI"/>
              </a:rPr>
              <a:t>Patient stay is &lt;24 </a:t>
            </a:r>
            <a:r>
              <a:rPr lang="en-US" dirty="0" err="1">
                <a:solidFill>
                  <a:schemeClr val="tx1">
                    <a:lumMod val="65000"/>
                    <a:lumOff val="35000"/>
                  </a:schemeClr>
                </a:solidFill>
                <a:latin typeface="Segoe UI"/>
                <a:cs typeface="Segoe UI"/>
              </a:rPr>
              <a:t>hrs</a:t>
            </a:r>
            <a:r>
              <a:rPr lang="en-US" dirty="0">
                <a:solidFill>
                  <a:schemeClr val="tx1">
                    <a:lumMod val="65000"/>
                    <a:lumOff val="35000"/>
                  </a:schemeClr>
                </a:solidFill>
                <a:latin typeface="Segoe UI"/>
                <a:cs typeface="Segoe UI"/>
              </a:rPr>
              <a:t> starting with the admission to the ASC.  </a:t>
            </a:r>
          </a:p>
          <a:p>
            <a:pPr marL="680720" lvl="2" indent="-228600">
              <a:lnSpc>
                <a:spcPct val="110000"/>
              </a:lnSpc>
              <a:spcBef>
                <a:spcPts val="300"/>
              </a:spcBef>
              <a:buClr>
                <a:srgbClr val="9A286D"/>
              </a:buClr>
              <a:buFont typeface="Wingdings" pitchFamily="2" charset="2"/>
              <a:buChar char="§"/>
            </a:pPr>
            <a:r>
              <a:rPr lang="en-US" sz="1800" dirty="0">
                <a:solidFill>
                  <a:schemeClr val="tx1">
                    <a:lumMod val="65000"/>
                    <a:lumOff val="35000"/>
                  </a:schemeClr>
                </a:solidFill>
                <a:latin typeface="Segoe UI"/>
                <a:cs typeface="Segoe UI"/>
              </a:rPr>
              <a:t>Patients are stable enough to discharge but need extra support due to </a:t>
            </a:r>
            <a:br>
              <a:rPr lang="en-US" sz="1800" dirty="0">
                <a:latin typeface="Segoe UI" panose="020B0502040204020203" pitchFamily="34" charset="0"/>
                <a:cs typeface="Segoe UI" panose="020B0502040204020203" pitchFamily="34" charset="0"/>
              </a:rPr>
            </a:br>
            <a:r>
              <a:rPr lang="en-US" sz="1800" dirty="0">
                <a:solidFill>
                  <a:schemeClr val="tx1">
                    <a:lumMod val="65000"/>
                    <a:lumOff val="35000"/>
                  </a:schemeClr>
                </a:solidFill>
                <a:latin typeface="Segoe UI"/>
                <a:cs typeface="Segoe UI"/>
              </a:rPr>
              <a:t>pain management or requiring help with </a:t>
            </a:r>
            <a:r>
              <a:rPr lang="en-US" dirty="0">
                <a:solidFill>
                  <a:schemeClr val="tx1">
                    <a:lumMod val="65000"/>
                    <a:lumOff val="35000"/>
                  </a:schemeClr>
                </a:solidFill>
                <a:latin typeface="Segoe UI"/>
                <a:cs typeface="Segoe UI"/>
              </a:rPr>
              <a:t>post-surgical</a:t>
            </a:r>
            <a:r>
              <a:rPr lang="en-US" sz="1800" dirty="0">
                <a:solidFill>
                  <a:schemeClr val="tx1">
                    <a:lumMod val="65000"/>
                    <a:lumOff val="35000"/>
                  </a:schemeClr>
                </a:solidFill>
                <a:latin typeface="Segoe UI"/>
                <a:cs typeface="Segoe UI"/>
              </a:rPr>
              <a:t> mobility.  </a:t>
            </a:r>
          </a:p>
          <a:p>
            <a:pPr marL="228600" indent="-228600">
              <a:lnSpc>
                <a:spcPct val="110000"/>
              </a:lnSpc>
              <a:buClr>
                <a:srgbClr val="9A286D"/>
              </a:buClr>
              <a:buFont typeface="Wingdings" pitchFamily="2" charset="2"/>
              <a:buChar char="§"/>
            </a:pPr>
            <a:r>
              <a:rPr lang="en-US" sz="1800" dirty="0">
                <a:solidFill>
                  <a:schemeClr val="tx1">
                    <a:lumMod val="65000"/>
                    <a:lumOff val="35000"/>
                  </a:schemeClr>
                </a:solidFill>
                <a:latin typeface="Segoe UI"/>
                <a:cs typeface="Segoe UI"/>
              </a:rPr>
              <a:t>The convalescent center shall provide food service to admitted patients.  </a:t>
            </a:r>
          </a:p>
          <a:p>
            <a:pPr marL="680720" lvl="2" indent="-228600">
              <a:lnSpc>
                <a:spcPct val="110000"/>
              </a:lnSpc>
              <a:spcBef>
                <a:spcPts val="300"/>
              </a:spcBef>
              <a:buClr>
                <a:srgbClr val="9A286D"/>
              </a:buClr>
              <a:buFont typeface="Wingdings" pitchFamily="2" charset="2"/>
              <a:buChar char="§"/>
            </a:pPr>
            <a:r>
              <a:rPr lang="en-US" dirty="0">
                <a:solidFill>
                  <a:schemeClr val="tx1">
                    <a:lumMod val="65000"/>
                    <a:lumOff val="35000"/>
                  </a:schemeClr>
                </a:solidFill>
                <a:latin typeface="Segoe UI"/>
                <a:cs typeface="Segoe UI"/>
              </a:rPr>
              <a:t>May use alternative methods of meal provision, such as UberEATS, if </a:t>
            </a:r>
            <a:br>
              <a:rPr lang="en-US" dirty="0">
                <a:latin typeface="Segoe UI" panose="020B0502040204020203" pitchFamily="34" charset="0"/>
                <a:cs typeface="Segoe UI" panose="020B0502040204020203" pitchFamily="34" charset="0"/>
              </a:rPr>
            </a:br>
            <a:r>
              <a:rPr lang="en-US" dirty="0">
                <a:solidFill>
                  <a:schemeClr val="tx1">
                    <a:lumMod val="65000"/>
                    <a:lumOff val="35000"/>
                  </a:schemeClr>
                </a:solidFill>
                <a:latin typeface="Segoe UI"/>
                <a:cs typeface="Segoe UI"/>
              </a:rPr>
              <a:t>they have procedures in place with provisions to store and reheat that </a:t>
            </a:r>
            <a:br>
              <a:rPr lang="en-US" dirty="0">
                <a:latin typeface="Segoe UI" panose="020B0502040204020203" pitchFamily="34" charset="0"/>
                <a:cs typeface="Segoe UI" panose="020B0502040204020203" pitchFamily="34" charset="0"/>
              </a:rPr>
            </a:br>
            <a:r>
              <a:rPr lang="en-US" dirty="0">
                <a:solidFill>
                  <a:schemeClr val="tx1">
                    <a:lumMod val="65000"/>
                    <a:lumOff val="35000"/>
                  </a:schemeClr>
                </a:solidFill>
                <a:latin typeface="Segoe UI"/>
                <a:cs typeface="Segoe UI"/>
              </a:rPr>
              <a:t>food for delayed consumption.</a:t>
            </a:r>
          </a:p>
          <a:p>
            <a:pPr marL="228600" indent="-228600">
              <a:lnSpc>
                <a:spcPct val="110000"/>
              </a:lnSpc>
              <a:buClr>
                <a:srgbClr val="9A286D"/>
              </a:buClr>
              <a:buFont typeface="Wingdings" pitchFamily="2" charset="2"/>
              <a:buChar char="§"/>
            </a:pPr>
            <a:r>
              <a:rPr lang="en-US" sz="1800" dirty="0">
                <a:solidFill>
                  <a:schemeClr val="tx1">
                    <a:lumMod val="65000"/>
                    <a:lumOff val="35000"/>
                  </a:schemeClr>
                </a:solidFill>
                <a:latin typeface="Segoe UI"/>
                <a:cs typeface="Segoe UI"/>
              </a:rPr>
              <a:t>Ambulatory surgery center support services and staff may not be </a:t>
            </a:r>
            <a:br>
              <a:rPr lang="en-US" sz="1800" dirty="0">
                <a:latin typeface="Segoe UI" panose="020B0502040204020203" pitchFamily="34" charset="0"/>
                <a:cs typeface="Segoe UI" panose="020B0502040204020203" pitchFamily="34" charset="0"/>
              </a:rPr>
            </a:br>
            <a:r>
              <a:rPr lang="en-US" sz="1800" dirty="0">
                <a:solidFill>
                  <a:schemeClr val="tx1">
                    <a:lumMod val="65000"/>
                    <a:lumOff val="35000"/>
                  </a:schemeClr>
                </a:solidFill>
                <a:latin typeface="Segoe UI"/>
                <a:cs typeface="Segoe UI"/>
              </a:rPr>
              <a:t>shared with the convalescent center due to separate license.</a:t>
            </a:r>
          </a:p>
        </p:txBody>
      </p:sp>
      <p:sp>
        <p:nvSpPr>
          <p:cNvPr id="16" name="TextBox 15">
            <a:extLst>
              <a:ext uri="{FF2B5EF4-FFF2-40B4-BE49-F238E27FC236}">
                <a16:creationId xmlns:a16="http://schemas.microsoft.com/office/drawing/2014/main" id="{F6E3D193-EEF8-A996-C996-EDC986267E19}"/>
              </a:ext>
            </a:extLst>
          </p:cNvPr>
          <p:cNvSpPr txBox="1"/>
          <p:nvPr/>
        </p:nvSpPr>
        <p:spPr>
          <a:xfrm>
            <a:off x="1345031" y="1142602"/>
            <a:ext cx="8092011" cy="461665"/>
          </a:xfrm>
          <a:prstGeom prst="rect">
            <a:avLst/>
          </a:prstGeom>
          <a:noFill/>
        </p:spPr>
        <p:txBody>
          <a:bodyPr wrap="square" lIns="91440" tIns="45720" rIns="91440" bIns="45720" anchor="t">
            <a:spAutoFit/>
          </a:bodyPr>
          <a:lstStyle/>
          <a:p>
            <a:pPr>
              <a:spcBef>
                <a:spcPts val="600"/>
              </a:spcBef>
              <a:spcAft>
                <a:spcPts val="600"/>
              </a:spcAft>
            </a:pPr>
            <a:r>
              <a:rPr lang="en-US" sz="2400" b="1">
                <a:solidFill>
                  <a:srgbClr val="003087"/>
                </a:solidFill>
                <a:cs typeface="Calibri"/>
              </a:rPr>
              <a:t>Summary of COLORADO - 6 CCR 1011-1 Chapter 20 Section 25 </a:t>
            </a:r>
            <a:endParaRPr lang="en-US" sz="2400" b="1">
              <a:cs typeface="Calibri"/>
            </a:endParaRPr>
          </a:p>
        </p:txBody>
      </p:sp>
      <p:grpSp>
        <p:nvGrpSpPr>
          <p:cNvPr id="5" name="Group 4">
            <a:extLst>
              <a:ext uri="{FF2B5EF4-FFF2-40B4-BE49-F238E27FC236}">
                <a16:creationId xmlns:a16="http://schemas.microsoft.com/office/drawing/2014/main" id="{7EB5A923-C11F-F6BA-672A-A59535997F58}"/>
              </a:ext>
            </a:extLst>
          </p:cNvPr>
          <p:cNvGrpSpPr/>
          <p:nvPr/>
        </p:nvGrpSpPr>
        <p:grpSpPr>
          <a:xfrm>
            <a:off x="-388376" y="-18504"/>
            <a:ext cx="12580374" cy="858204"/>
            <a:chOff x="-388376" y="-18504"/>
            <a:chExt cx="12580374" cy="858204"/>
          </a:xfrm>
        </p:grpSpPr>
        <p:sp>
          <p:nvSpPr>
            <p:cNvPr id="6" name="Text Placeholder 7">
              <a:extLst>
                <a:ext uri="{FF2B5EF4-FFF2-40B4-BE49-F238E27FC236}">
                  <a16:creationId xmlns:a16="http://schemas.microsoft.com/office/drawing/2014/main" id="{535CA1D7-3946-D320-ABD7-48475BBD333B}"/>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02</a:t>
              </a:r>
            </a:p>
          </p:txBody>
        </p:sp>
        <p:cxnSp>
          <p:nvCxnSpPr>
            <p:cNvPr id="7" name="Straight Connector 6">
              <a:extLst>
                <a:ext uri="{FF2B5EF4-FFF2-40B4-BE49-F238E27FC236}">
                  <a16:creationId xmlns:a16="http://schemas.microsoft.com/office/drawing/2014/main" id="{43E13A91-73ED-2321-1950-0F480397B511}"/>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9E107708-B865-CB74-3AEC-453F8BB37944}"/>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IMPLEMENTATION: CONVALESCENT CENTER</a:t>
              </a:r>
            </a:p>
          </p:txBody>
        </p:sp>
      </p:grpSp>
      <p:pic>
        <p:nvPicPr>
          <p:cNvPr id="2" name="Picture 1" descr="A close up of a document&#10;&#10;Description automatically generated">
            <a:extLst>
              <a:ext uri="{FF2B5EF4-FFF2-40B4-BE49-F238E27FC236}">
                <a16:creationId xmlns:a16="http://schemas.microsoft.com/office/drawing/2014/main" id="{5C213682-DE7A-E9E1-D6ED-02084344FEB1}"/>
              </a:ext>
            </a:extLst>
          </p:cNvPr>
          <p:cNvPicPr>
            <a:picLocks noChangeAspect="1"/>
          </p:cNvPicPr>
          <p:nvPr/>
        </p:nvPicPr>
        <p:blipFill>
          <a:blip r:embed="rId3" cstate="email">
            <a:extLst>
              <a:ext uri="{28A0092B-C50C-407E-A947-70E740481C1C}">
                <a14:useLocalDpi xmlns:a14="http://schemas.microsoft.com/office/drawing/2010/main"/>
              </a:ext>
            </a:extLst>
          </a:blip>
          <a:srcRect l="137" t="838" r="72046" b="74214"/>
          <a:stretch/>
        </p:blipFill>
        <p:spPr>
          <a:xfrm>
            <a:off x="9447125" y="1226394"/>
            <a:ext cx="2476895" cy="699633"/>
          </a:xfrm>
          <a:prstGeom prst="rect">
            <a:avLst/>
          </a:prstGeom>
        </p:spPr>
      </p:pic>
      <p:sp>
        <p:nvSpPr>
          <p:cNvPr id="3" name="TextBox 2">
            <a:extLst>
              <a:ext uri="{FF2B5EF4-FFF2-40B4-BE49-F238E27FC236}">
                <a16:creationId xmlns:a16="http://schemas.microsoft.com/office/drawing/2014/main" id="{07CB1EF2-4496-0A5D-97A5-766DDC471596}"/>
              </a:ext>
            </a:extLst>
          </p:cNvPr>
          <p:cNvSpPr txBox="1"/>
          <p:nvPr/>
        </p:nvSpPr>
        <p:spPr>
          <a:xfrm>
            <a:off x="9450788" y="2101425"/>
            <a:ext cx="2477276" cy="954107"/>
          </a:xfrm>
          <a:prstGeom prst="rect">
            <a:avLst/>
          </a:prstGeom>
          <a:noFill/>
        </p:spPr>
        <p:txBody>
          <a:bodyPr wrap="square" lIns="91440" tIns="45720" rIns="91440" bIns="45720" anchor="t">
            <a:spAutoFit/>
          </a:bodyPr>
          <a:lstStyle/>
          <a:p>
            <a:r>
              <a:rPr lang="en-US" sz="1400" b="1">
                <a:solidFill>
                  <a:srgbClr val="003087"/>
                </a:solidFill>
                <a:effectLst/>
                <a:ea typeface="Times New Roman" panose="02020603050405020304" pitchFamily="18" charset="0"/>
              </a:rPr>
              <a:t>COLORADO - 6 CCR 1011-1 </a:t>
            </a:r>
            <a:endParaRPr lang="en-US" sz="1400" b="1">
              <a:solidFill>
                <a:srgbClr val="003087"/>
              </a:solidFill>
              <a:ea typeface="Times New Roman" panose="02020603050405020304" pitchFamily="18" charset="0"/>
              <a:cs typeface="Calibri" panose="020F0502020204030204"/>
            </a:endParaRPr>
          </a:p>
          <a:p>
            <a:r>
              <a:rPr lang="en-US" sz="1400" b="1">
                <a:solidFill>
                  <a:srgbClr val="003087"/>
                </a:solidFill>
                <a:effectLst/>
                <a:ea typeface="Times New Roman" panose="02020603050405020304" pitchFamily="18" charset="0"/>
              </a:rPr>
              <a:t>Chapter 20 Section 25 </a:t>
            </a:r>
            <a:br>
              <a:rPr lang="en-US" sz="1400" b="1">
                <a:effectLst/>
                <a:ea typeface="Times New Roman" panose="02020603050405020304" pitchFamily="18" charset="0"/>
              </a:rPr>
            </a:br>
            <a:r>
              <a:rPr lang="en-US" sz="1400" b="1">
                <a:solidFill>
                  <a:srgbClr val="003087"/>
                </a:solidFill>
                <a:effectLst/>
                <a:ea typeface="Times New Roman" panose="02020603050405020304" pitchFamily="18" charset="0"/>
              </a:rPr>
              <a:t>Ambulatory Surgical Center with a Convalescent Center</a:t>
            </a:r>
            <a:endParaRPr lang="en-US" sz="1400" b="1">
              <a:solidFill>
                <a:srgbClr val="003087"/>
              </a:solidFill>
              <a:effectLst/>
              <a:ea typeface="Aptos" panose="020B0004020202020204" pitchFamily="34" charset="0"/>
              <a:cs typeface="Calibri"/>
            </a:endParaRPr>
          </a:p>
        </p:txBody>
      </p:sp>
    </p:spTree>
    <p:extLst>
      <p:ext uri="{BB962C8B-B14F-4D97-AF65-F5344CB8AC3E}">
        <p14:creationId xmlns:p14="http://schemas.microsoft.com/office/powerpoint/2010/main" val="1778739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BC3270-0B8E-8BC8-2721-E085C1B3EAB5}"/>
              </a:ext>
            </a:extLst>
          </p:cNvPr>
          <p:cNvSpPr>
            <a:spLocks noGrp="1"/>
          </p:cNvSpPr>
          <p:nvPr>
            <p:ph type="title"/>
          </p:nvPr>
        </p:nvSpPr>
        <p:spPr>
          <a:xfrm>
            <a:off x="6276264" y="1404124"/>
            <a:ext cx="5950076" cy="597401"/>
          </a:xfrm>
        </p:spPr>
        <p:txBody>
          <a:bodyPr>
            <a:normAutofit fontScale="90000"/>
          </a:bodyPr>
          <a:lstStyle/>
          <a:p>
            <a:r>
              <a:rPr lang="en-US" sz="3100" dirty="0">
                <a:latin typeface="Segoe UI"/>
                <a:cs typeface="Segoe UI"/>
              </a:rPr>
              <a:t>TRIA Orthopedic Surgery Center</a:t>
            </a:r>
            <a:br>
              <a:rPr lang="en-US" sz="3100" dirty="0">
                <a:latin typeface="Segoe UI"/>
                <a:cs typeface="Segoe UI"/>
              </a:rPr>
            </a:br>
            <a:r>
              <a:rPr lang="en-US" sz="2200" b="0" dirty="0">
                <a:latin typeface="Segoe UI"/>
                <a:cs typeface="Segoe UI"/>
              </a:rPr>
              <a:t>Hotel Recovery Program | Minneapolis, MN</a:t>
            </a:r>
            <a:endParaRPr lang="en-US" b="0" dirty="0">
              <a:latin typeface="Segoe UI"/>
              <a:cs typeface="Segoe UI"/>
            </a:endParaRPr>
          </a:p>
        </p:txBody>
      </p:sp>
      <p:sp>
        <p:nvSpPr>
          <p:cNvPr id="9" name="Content Placeholder 3">
            <a:extLst>
              <a:ext uri="{FF2B5EF4-FFF2-40B4-BE49-F238E27FC236}">
                <a16:creationId xmlns:a16="http://schemas.microsoft.com/office/drawing/2014/main" id="{FD8F3F8A-CFC3-007E-1367-CC64C28EEC72}"/>
              </a:ext>
            </a:extLst>
          </p:cNvPr>
          <p:cNvSpPr txBox="1">
            <a:spLocks/>
          </p:cNvSpPr>
          <p:nvPr/>
        </p:nvSpPr>
        <p:spPr>
          <a:xfrm>
            <a:off x="6380912" y="2167530"/>
            <a:ext cx="5531727" cy="3392700"/>
          </a:xfrm>
          <a:prstGeom prst="rect">
            <a:avLst/>
          </a:prstGeom>
        </p:spPr>
        <p:txBody>
          <a:bodyPr vert="horz" lIns="91440" tIns="45720" rIns="91440" bIns="45720" rtlCol="0">
            <a:normAutofit lnSpcReduction="10000"/>
          </a:bodyPr>
          <a:lstStyle>
            <a:defPPr>
              <a:defRPr lang="en-US"/>
            </a:defPPr>
            <a:lvl1pPr marL="228600" indent="-228600">
              <a:lnSpc>
                <a:spcPct val="110000"/>
              </a:lnSpc>
              <a:spcBef>
                <a:spcPts val="1000"/>
              </a:spcBef>
              <a:spcAft>
                <a:spcPts val="600"/>
              </a:spcAft>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1pPr>
            <a:lvl2pPr marL="685800" indent="-228600">
              <a:lnSpc>
                <a:spcPct val="90000"/>
              </a:lnSpc>
              <a:spcBef>
                <a:spcPts val="500"/>
              </a:spcBef>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2pPr>
            <a:lvl3pPr marL="1143000" indent="-228600">
              <a:lnSpc>
                <a:spcPct val="90000"/>
              </a:lnSpc>
              <a:spcBef>
                <a:spcPts val="500"/>
              </a:spcBef>
              <a:buClr>
                <a:srgbClr val="9A286D"/>
              </a:buClr>
              <a:buFont typeface="Wingdings" pitchFamily="2" charset="2"/>
              <a:buChar char="§"/>
              <a:defRPr sz="2000">
                <a:solidFill>
                  <a:schemeClr val="tx1">
                    <a:lumMod val="65000"/>
                    <a:lumOff val="35000"/>
                  </a:schemeClr>
                </a:solidFill>
                <a:latin typeface="Segoe UI" panose="020B0502040204020203" pitchFamily="34" charset="0"/>
                <a:cs typeface="Segoe UI" panose="020B0502040204020203" pitchFamily="34" charset="0"/>
              </a:defRPr>
            </a:lvl3pPr>
            <a:lvl4pPr marL="16002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4pPr>
            <a:lvl5pPr marL="20574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One stop shop</a:t>
            </a:r>
          </a:p>
          <a:p>
            <a:r>
              <a:rPr lang="en-US" dirty="0"/>
              <a:t>Provider clinics, surgical suites, and Pre/Post recovery services</a:t>
            </a:r>
          </a:p>
          <a:p>
            <a:r>
              <a:rPr lang="en-US" dirty="0"/>
              <a:t>Recovery Program</a:t>
            </a:r>
          </a:p>
          <a:p>
            <a:pPr marL="798513" lvl="1" indent="-341313">
              <a:buSzPct val="80000"/>
              <a:buFont typeface="Wingdings" panose="05000000000000000000" pitchFamily="2" charset="2"/>
              <a:buChar char="Ø"/>
            </a:pPr>
            <a:r>
              <a:rPr lang="en-US" sz="2000" dirty="0"/>
              <a:t>Hotel room close to ASC</a:t>
            </a:r>
          </a:p>
          <a:p>
            <a:pPr marL="798513" lvl="1" indent="-341313">
              <a:buSzPct val="80000"/>
              <a:buFont typeface="Wingdings" panose="05000000000000000000" pitchFamily="2" charset="2"/>
              <a:buChar char="Ø"/>
            </a:pPr>
            <a:r>
              <a:rPr lang="en-US" sz="2000" dirty="0"/>
              <a:t>Personal overnight nursing care</a:t>
            </a:r>
          </a:p>
          <a:p>
            <a:pPr marL="798513" lvl="1" indent="-341313">
              <a:buSzPct val="80000"/>
              <a:buFont typeface="Wingdings" panose="05000000000000000000" pitchFamily="2" charset="2"/>
              <a:buChar char="Ø"/>
            </a:pPr>
            <a:r>
              <a:rPr lang="en-US" sz="2000" dirty="0"/>
              <a:t>Lower cost than hospital stay</a:t>
            </a:r>
          </a:p>
          <a:p>
            <a:pPr marL="798513" lvl="1" indent="-341313">
              <a:buSzPct val="80000"/>
              <a:buFont typeface="Wingdings" panose="05000000000000000000" pitchFamily="2" charset="2"/>
              <a:buChar char="Ø"/>
            </a:pPr>
            <a:r>
              <a:rPr lang="en-US" sz="2000" dirty="0"/>
              <a:t>Loved one can stay</a:t>
            </a:r>
          </a:p>
        </p:txBody>
      </p:sp>
      <p:grpSp>
        <p:nvGrpSpPr>
          <p:cNvPr id="10" name="Group 9">
            <a:extLst>
              <a:ext uri="{FF2B5EF4-FFF2-40B4-BE49-F238E27FC236}">
                <a16:creationId xmlns:a16="http://schemas.microsoft.com/office/drawing/2014/main" id="{421C3B47-6A74-F650-8A97-D15F4ADE6232}"/>
              </a:ext>
            </a:extLst>
          </p:cNvPr>
          <p:cNvGrpSpPr/>
          <p:nvPr/>
        </p:nvGrpSpPr>
        <p:grpSpPr>
          <a:xfrm>
            <a:off x="-388376" y="-18504"/>
            <a:ext cx="12580374" cy="858204"/>
            <a:chOff x="-388376" y="-18504"/>
            <a:chExt cx="12580374" cy="858204"/>
          </a:xfrm>
        </p:grpSpPr>
        <p:sp>
          <p:nvSpPr>
            <p:cNvPr id="12" name="Text Placeholder 7">
              <a:extLst>
                <a:ext uri="{FF2B5EF4-FFF2-40B4-BE49-F238E27FC236}">
                  <a16:creationId xmlns:a16="http://schemas.microsoft.com/office/drawing/2014/main" id="{95FC9453-0EBD-B813-E797-A3D25C4AC195}"/>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02</a:t>
              </a:r>
            </a:p>
          </p:txBody>
        </p:sp>
        <p:cxnSp>
          <p:nvCxnSpPr>
            <p:cNvPr id="13" name="Straight Connector 12">
              <a:extLst>
                <a:ext uri="{FF2B5EF4-FFF2-40B4-BE49-F238E27FC236}">
                  <a16:creationId xmlns:a16="http://schemas.microsoft.com/office/drawing/2014/main" id="{99EDD563-3954-072A-1694-5CF0F54EAF0C}"/>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D572002E-B276-3EE8-2C2A-DFA8CDE2A83E}"/>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IMPLEMENTATION: HOTELS</a:t>
              </a:r>
            </a:p>
          </p:txBody>
        </p:sp>
      </p:grpSp>
      <p:pic>
        <p:nvPicPr>
          <p:cNvPr id="3" name="Picture 2" descr="A person making a bed&#10;&#10;AI-generated content may be incorrect.">
            <a:extLst>
              <a:ext uri="{FF2B5EF4-FFF2-40B4-BE49-F238E27FC236}">
                <a16:creationId xmlns:a16="http://schemas.microsoft.com/office/drawing/2014/main" id="{8D276A63-09C4-A15A-5523-A0448314611B}"/>
              </a:ext>
            </a:extLst>
          </p:cNvPr>
          <p:cNvPicPr>
            <a:picLocks noChangeAspect="1"/>
          </p:cNvPicPr>
          <p:nvPr/>
        </p:nvPicPr>
        <p:blipFill>
          <a:blip r:embed="rId3"/>
          <a:srcRect l="7411" r="9350" b="10300"/>
          <a:stretch>
            <a:fillRect/>
          </a:stretch>
        </p:blipFill>
        <p:spPr>
          <a:xfrm>
            <a:off x="0" y="4671157"/>
            <a:ext cx="2593341" cy="1573232"/>
          </a:xfrm>
          <a:prstGeom prst="rect">
            <a:avLst/>
          </a:prstGeom>
        </p:spPr>
      </p:pic>
      <p:pic>
        <p:nvPicPr>
          <p:cNvPr id="6" name="Picture 5" descr="A person getting a shoulder massage&#10;&#10;AI-generated content may be incorrect.">
            <a:extLst>
              <a:ext uri="{FF2B5EF4-FFF2-40B4-BE49-F238E27FC236}">
                <a16:creationId xmlns:a16="http://schemas.microsoft.com/office/drawing/2014/main" id="{849E40D4-4C61-707F-D4B5-5F7A7F7C822E}"/>
              </a:ext>
            </a:extLst>
          </p:cNvPr>
          <p:cNvPicPr>
            <a:picLocks noChangeAspect="1"/>
          </p:cNvPicPr>
          <p:nvPr/>
        </p:nvPicPr>
        <p:blipFill>
          <a:blip r:embed="rId4"/>
          <a:srcRect r="3363" b="10300"/>
          <a:stretch>
            <a:fillRect/>
          </a:stretch>
        </p:blipFill>
        <p:spPr>
          <a:xfrm>
            <a:off x="2733719" y="4671158"/>
            <a:ext cx="3010776" cy="1573232"/>
          </a:xfrm>
          <a:prstGeom prst="rect">
            <a:avLst/>
          </a:prstGeom>
        </p:spPr>
      </p:pic>
      <p:pic>
        <p:nvPicPr>
          <p:cNvPr id="23" name="Picture 22" descr="Several surgeons in a operating room&#10;&#10;AI-generated content may be incorrect.">
            <a:extLst>
              <a:ext uri="{FF2B5EF4-FFF2-40B4-BE49-F238E27FC236}">
                <a16:creationId xmlns:a16="http://schemas.microsoft.com/office/drawing/2014/main" id="{91A0B224-7842-94D3-E0F0-D8208563D55E}"/>
              </a:ext>
            </a:extLst>
          </p:cNvPr>
          <p:cNvPicPr>
            <a:picLocks noChangeAspect="1"/>
          </p:cNvPicPr>
          <p:nvPr/>
        </p:nvPicPr>
        <p:blipFill>
          <a:blip r:embed="rId5"/>
          <a:srcRect b="9099"/>
          <a:stretch/>
        </p:blipFill>
        <p:spPr>
          <a:xfrm>
            <a:off x="0" y="1101470"/>
            <a:ext cx="5744494" cy="3465962"/>
          </a:xfrm>
          <a:prstGeom prst="rect">
            <a:avLst/>
          </a:prstGeom>
        </p:spPr>
      </p:pic>
    </p:spTree>
    <p:extLst>
      <p:ext uri="{BB962C8B-B14F-4D97-AF65-F5344CB8AC3E}">
        <p14:creationId xmlns:p14="http://schemas.microsoft.com/office/powerpoint/2010/main" val="2226923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Box 2">
            <a:extLst>
              <a:ext uri="{FF2B5EF4-FFF2-40B4-BE49-F238E27FC236}">
                <a16:creationId xmlns:a16="http://schemas.microsoft.com/office/drawing/2014/main" id="{EF5AB3B3-CA24-2EB1-ED9D-CCF554CFDF33}"/>
              </a:ext>
            </a:extLst>
          </p:cNvPr>
          <p:cNvSpPr txBox="1">
            <a:spLocks noChangeArrowheads="1"/>
          </p:cNvSpPr>
          <p:nvPr/>
        </p:nvSpPr>
        <p:spPr bwMode="auto">
          <a:xfrm>
            <a:off x="1192213" y="887413"/>
            <a:ext cx="10499725"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solidFill>
                  <a:srgbClr val="404040"/>
                </a:solidFill>
                <a:latin typeface="Helvetica" pitchFamily="2" charset="0"/>
              </a:rPr>
              <a:t>The seminar has teamed with a registered provider of AIA - approved continuing education under Provider Number E240. All registered AIA CES Providers must comply with the AIA Standards for Continuing Education Programs.</a:t>
            </a:r>
          </a:p>
          <a:p>
            <a:pPr algn="ctr" eaLnBrk="1" hangingPunct="1"/>
            <a:r>
              <a:rPr lang="en-US" altLang="en-US" sz="2000" dirty="0">
                <a:solidFill>
                  <a:srgbClr val="404040"/>
                </a:solidFill>
                <a:latin typeface="Helvetica" pitchFamily="2" charset="0"/>
              </a:rPr>
              <a:t>Any questions or concerns about this provider or this learning program may be sent to </a:t>
            </a:r>
            <a:r>
              <a:rPr lang="en-US" altLang="en-US" sz="2000" u="sng" dirty="0">
                <a:solidFill>
                  <a:srgbClr val="404040"/>
                </a:solidFill>
                <a:latin typeface="Helvetica" pitchFamily="2" charset="0"/>
                <a:hlinkClick r:id="rId2"/>
              </a:rPr>
              <a:t>cessupport@aia.org</a:t>
            </a:r>
            <a:r>
              <a:rPr lang="en-US" altLang="en-US" sz="2000" dirty="0">
                <a:solidFill>
                  <a:srgbClr val="404040"/>
                </a:solidFill>
                <a:latin typeface="Helvetica" pitchFamily="2" charset="0"/>
              </a:rPr>
              <a:t> or 800-242-3837 Option 3.</a:t>
            </a:r>
          </a:p>
          <a:p>
            <a:pPr algn="ctr" eaLnBrk="1" hangingPunct="1"/>
            <a:endParaRPr lang="en-US" altLang="en-US" sz="2000" dirty="0">
              <a:solidFill>
                <a:srgbClr val="404040"/>
              </a:solidFill>
              <a:latin typeface="Helvetica" pitchFamily="2" charset="0"/>
            </a:endParaRPr>
          </a:p>
          <a:p>
            <a:pPr eaLnBrk="1" hangingPunct="1"/>
            <a:r>
              <a:rPr lang="en-US" altLang="en-US" sz="2000" dirty="0">
                <a:solidFill>
                  <a:srgbClr val="404040"/>
                </a:solidFill>
                <a:latin typeface="Helvetica" pitchFamily="2" charset="0"/>
              </a:rPr>
              <a:t>This learning program is registered with AIA CES for continuing professional education. As such, it does not include content that may be deemed or construed to be an approval or endorsement by the AIA of any material of construction or any method or manner of handling, using, distributing, or dealing in any material or product.</a:t>
            </a:r>
          </a:p>
          <a:p>
            <a:pPr eaLnBrk="1" hangingPunct="1"/>
            <a:endParaRPr lang="en-US" altLang="en-US" sz="2000" dirty="0">
              <a:solidFill>
                <a:srgbClr val="404040"/>
              </a:solidFill>
              <a:latin typeface="Helvetica" pitchFamily="2" charset="0"/>
            </a:endParaRPr>
          </a:p>
          <a:p>
            <a:pPr algn="ctr" eaLnBrk="1" hangingPunct="1"/>
            <a:r>
              <a:rPr lang="en-US" altLang="en-US" sz="2000" dirty="0">
                <a:solidFill>
                  <a:srgbClr val="404040"/>
                </a:solidFill>
                <a:latin typeface="Helvetica" pitchFamily="2" charset="0"/>
              </a:rPr>
              <a:t>AIA continuing education credit has been reviewed and approved by AIA CES. Learners must complete the entire learning program to receive continuing education credit. AIA continuing education Learning Units earned upon completion of this course will be reported to AIA CES for AIA members. Certificates of Completion for both AIA members and non-AIA members are available upon request.</a:t>
            </a:r>
          </a:p>
          <a:p>
            <a:pPr eaLnBrk="1" hangingPunct="1"/>
            <a:br>
              <a:rPr lang="en-US" altLang="en-US" sz="2400" dirty="0">
                <a:latin typeface="Times"/>
              </a:rPr>
            </a:br>
            <a:endParaRPr lang="en-US" altLang="en-US" sz="2400" dirty="0">
              <a:latin typeface="Time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CA794-233D-0D17-501F-738419120CE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03DAEA3-126F-3ECD-25F2-7617D6F694E4}"/>
              </a:ext>
            </a:extLst>
          </p:cNvPr>
          <p:cNvSpPr>
            <a:spLocks noGrp="1"/>
          </p:cNvSpPr>
          <p:nvPr>
            <p:ph type="title"/>
          </p:nvPr>
        </p:nvSpPr>
        <p:spPr>
          <a:xfrm>
            <a:off x="6276264" y="1404124"/>
            <a:ext cx="5950076" cy="597401"/>
          </a:xfrm>
        </p:spPr>
        <p:txBody>
          <a:bodyPr>
            <a:normAutofit fontScale="90000"/>
          </a:bodyPr>
          <a:lstStyle/>
          <a:p>
            <a:r>
              <a:rPr lang="en-US" sz="3100" dirty="0"/>
              <a:t>Orthopedic Surgery</a:t>
            </a:r>
            <a:br>
              <a:rPr lang="en-US" dirty="0"/>
            </a:br>
            <a:r>
              <a:rPr lang="en-US" sz="2200" b="0" dirty="0"/>
              <a:t>Integrated Surgical Services | Phoenix, AZ</a:t>
            </a:r>
            <a:endParaRPr lang="en-US" b="0" dirty="0"/>
          </a:p>
        </p:txBody>
      </p:sp>
      <p:pic>
        <p:nvPicPr>
          <p:cNvPr id="20" name="Picture 19" descr="A room with a reception desk and chairs&#10;&#10;Description automatically generated">
            <a:extLst>
              <a:ext uri="{FF2B5EF4-FFF2-40B4-BE49-F238E27FC236}">
                <a16:creationId xmlns:a16="http://schemas.microsoft.com/office/drawing/2014/main" id="{A13CF9F2-438B-9690-8BDD-22462584C9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142" t="33368" r="10452" b="17354"/>
          <a:stretch>
            <a:fillRect/>
          </a:stretch>
        </p:blipFill>
        <p:spPr>
          <a:xfrm>
            <a:off x="0" y="4548269"/>
            <a:ext cx="3421779" cy="1708152"/>
          </a:xfrm>
          <a:prstGeom prst="rect">
            <a:avLst/>
          </a:prstGeom>
        </p:spPr>
      </p:pic>
      <p:sp>
        <p:nvSpPr>
          <p:cNvPr id="9" name="Content Placeholder 3">
            <a:extLst>
              <a:ext uri="{FF2B5EF4-FFF2-40B4-BE49-F238E27FC236}">
                <a16:creationId xmlns:a16="http://schemas.microsoft.com/office/drawing/2014/main" id="{432BCCDB-1EB4-F9BF-D4C1-7F910500BC20}"/>
              </a:ext>
            </a:extLst>
          </p:cNvPr>
          <p:cNvSpPr txBox="1">
            <a:spLocks/>
          </p:cNvSpPr>
          <p:nvPr/>
        </p:nvSpPr>
        <p:spPr>
          <a:xfrm>
            <a:off x="6380912" y="2167530"/>
            <a:ext cx="5531727" cy="3392700"/>
          </a:xfrm>
          <a:prstGeom prst="rect">
            <a:avLst/>
          </a:prstGeom>
        </p:spPr>
        <p:txBody>
          <a:bodyPr vert="horz" lIns="91440" tIns="45720" rIns="91440" bIns="45720" rtlCol="0">
            <a:normAutofit lnSpcReduction="10000"/>
          </a:bodyPr>
          <a:lstStyle>
            <a:defPPr>
              <a:defRPr lang="en-US"/>
            </a:defPPr>
            <a:lvl1pPr marL="228600" indent="-228600">
              <a:lnSpc>
                <a:spcPct val="110000"/>
              </a:lnSpc>
              <a:spcBef>
                <a:spcPts val="1000"/>
              </a:spcBef>
              <a:spcAft>
                <a:spcPts val="600"/>
              </a:spcAft>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1pPr>
            <a:lvl2pPr marL="685800" indent="-228600">
              <a:lnSpc>
                <a:spcPct val="90000"/>
              </a:lnSpc>
              <a:spcBef>
                <a:spcPts val="500"/>
              </a:spcBef>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2pPr>
            <a:lvl3pPr marL="1143000" indent="-228600">
              <a:lnSpc>
                <a:spcPct val="90000"/>
              </a:lnSpc>
              <a:spcBef>
                <a:spcPts val="500"/>
              </a:spcBef>
              <a:buClr>
                <a:srgbClr val="9A286D"/>
              </a:buClr>
              <a:buFont typeface="Wingdings" pitchFamily="2" charset="2"/>
              <a:buChar char="§"/>
              <a:defRPr sz="2000">
                <a:solidFill>
                  <a:schemeClr val="tx1">
                    <a:lumMod val="65000"/>
                    <a:lumOff val="35000"/>
                  </a:schemeClr>
                </a:solidFill>
                <a:latin typeface="Segoe UI" panose="020B0502040204020203" pitchFamily="34" charset="0"/>
                <a:cs typeface="Segoe UI" panose="020B0502040204020203" pitchFamily="34" charset="0"/>
              </a:defRPr>
            </a:lvl3pPr>
            <a:lvl4pPr marL="16002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4pPr>
            <a:lvl5pPr marL="20574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One stop shop</a:t>
            </a:r>
          </a:p>
          <a:p>
            <a:r>
              <a:rPr lang="en-US" dirty="0"/>
              <a:t>Provider clinics, surgical suites, and Pre/Post services</a:t>
            </a:r>
          </a:p>
          <a:p>
            <a:r>
              <a:rPr lang="en-US" dirty="0"/>
              <a:t>Recovery Center</a:t>
            </a:r>
          </a:p>
          <a:p>
            <a:pPr marL="798513" lvl="1" indent="-341313">
              <a:buSzPct val="80000"/>
              <a:buFont typeface="Wingdings" panose="05000000000000000000" pitchFamily="2" charset="2"/>
              <a:buChar char="Ø"/>
            </a:pPr>
            <a:r>
              <a:rPr lang="en-US" sz="2000" dirty="0"/>
              <a:t>72 hours care / 2 Nurses</a:t>
            </a:r>
          </a:p>
          <a:p>
            <a:pPr marL="798513" lvl="1" indent="-341313">
              <a:buSzPct val="80000"/>
              <a:buFont typeface="Wingdings" panose="05000000000000000000" pitchFamily="2" charset="2"/>
              <a:buChar char="Ø"/>
            </a:pPr>
            <a:r>
              <a:rPr lang="en-US" sz="2000" dirty="0"/>
              <a:t>Mainly for medical tourism</a:t>
            </a:r>
          </a:p>
          <a:p>
            <a:pPr marL="798513" lvl="1" indent="-341313">
              <a:buSzPct val="80000"/>
              <a:buFont typeface="Wingdings" panose="05000000000000000000" pitchFamily="2" charset="2"/>
              <a:buChar char="Ø"/>
            </a:pPr>
            <a:r>
              <a:rPr lang="en-US" sz="2000" dirty="0"/>
              <a:t>Three rooms with private bath</a:t>
            </a:r>
          </a:p>
          <a:p>
            <a:pPr marL="798513" lvl="1" indent="-341313">
              <a:buSzPct val="80000"/>
              <a:buFont typeface="Wingdings" panose="05000000000000000000" pitchFamily="2" charset="2"/>
              <a:buChar char="Ø"/>
            </a:pPr>
            <a:r>
              <a:rPr lang="en-US" sz="2000" dirty="0"/>
              <a:t>Catered meal service</a:t>
            </a:r>
          </a:p>
        </p:txBody>
      </p:sp>
      <p:pic>
        <p:nvPicPr>
          <p:cNvPr id="11" name="Picture 10">
            <a:extLst>
              <a:ext uri="{FF2B5EF4-FFF2-40B4-BE49-F238E27FC236}">
                <a16:creationId xmlns:a16="http://schemas.microsoft.com/office/drawing/2014/main" id="{49BF1610-F7D0-4D33-E980-4CAB0D7A1B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6088" b="6911"/>
          <a:stretch/>
        </p:blipFill>
        <p:spPr>
          <a:xfrm>
            <a:off x="0" y="1313230"/>
            <a:ext cx="6079039" cy="3132924"/>
          </a:xfrm>
          <a:prstGeom prst="rect">
            <a:avLst/>
          </a:prstGeom>
          <a:ln>
            <a:noFill/>
          </a:ln>
        </p:spPr>
      </p:pic>
      <p:grpSp>
        <p:nvGrpSpPr>
          <p:cNvPr id="10" name="Group 9">
            <a:extLst>
              <a:ext uri="{FF2B5EF4-FFF2-40B4-BE49-F238E27FC236}">
                <a16:creationId xmlns:a16="http://schemas.microsoft.com/office/drawing/2014/main" id="{25F3C6FD-E7C8-F2A6-21BD-ADE19FFB3B07}"/>
              </a:ext>
            </a:extLst>
          </p:cNvPr>
          <p:cNvGrpSpPr/>
          <p:nvPr/>
        </p:nvGrpSpPr>
        <p:grpSpPr>
          <a:xfrm>
            <a:off x="-388376" y="-18504"/>
            <a:ext cx="12580374" cy="858204"/>
            <a:chOff x="-388376" y="-18504"/>
            <a:chExt cx="12580374" cy="858204"/>
          </a:xfrm>
        </p:grpSpPr>
        <p:sp>
          <p:nvSpPr>
            <p:cNvPr id="12" name="Text Placeholder 7">
              <a:extLst>
                <a:ext uri="{FF2B5EF4-FFF2-40B4-BE49-F238E27FC236}">
                  <a16:creationId xmlns:a16="http://schemas.microsoft.com/office/drawing/2014/main" id="{5023CDFD-2E57-0391-4E07-DDA933696C98}"/>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02</a:t>
              </a:r>
            </a:p>
          </p:txBody>
        </p:sp>
        <p:cxnSp>
          <p:nvCxnSpPr>
            <p:cNvPr id="13" name="Straight Connector 12">
              <a:extLst>
                <a:ext uri="{FF2B5EF4-FFF2-40B4-BE49-F238E27FC236}">
                  <a16:creationId xmlns:a16="http://schemas.microsoft.com/office/drawing/2014/main" id="{0A0802FA-5CAA-F46C-3456-4AABC861E6CF}"/>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5D000681-31E6-8C0F-0461-2BC9E4B39D46}"/>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IMPLEMENTATION: INTEGRATED</a:t>
              </a:r>
            </a:p>
          </p:txBody>
        </p:sp>
      </p:grpSp>
      <p:pic>
        <p:nvPicPr>
          <p:cNvPr id="4098" name="Picture 2" descr="Integrated Orthopedics, 17300 N Perimeter Dr, Scottsdale, AZ 85255, US -  MapQuest">
            <a:extLst>
              <a:ext uri="{FF2B5EF4-FFF2-40B4-BE49-F238E27FC236}">
                <a16:creationId xmlns:a16="http://schemas.microsoft.com/office/drawing/2014/main" id="{37CC418C-F6F5-4F4C-AAB2-2675D48490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353" b="11054"/>
          <a:stretch>
            <a:fillRect/>
          </a:stretch>
        </p:blipFill>
        <p:spPr bwMode="auto">
          <a:xfrm>
            <a:off x="3551718" y="4548269"/>
            <a:ext cx="2527321" cy="170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234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Art and architecture reign at The Southmore apartments">
            <a:extLst>
              <a:ext uri="{FF2B5EF4-FFF2-40B4-BE49-F238E27FC236}">
                <a16:creationId xmlns:a16="http://schemas.microsoft.com/office/drawing/2014/main" id="{665D9430-5570-5978-16E6-79A5FD79B9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185" b="11336"/>
          <a:stretch>
            <a:fillRect/>
          </a:stretch>
        </p:blipFill>
        <p:spPr bwMode="auto">
          <a:xfrm>
            <a:off x="0" y="3749796"/>
            <a:ext cx="6212416" cy="249860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69BC3270-0B8E-8BC8-2721-E085C1B3EAB5}"/>
              </a:ext>
            </a:extLst>
          </p:cNvPr>
          <p:cNvSpPr>
            <a:spLocks noGrp="1"/>
          </p:cNvSpPr>
          <p:nvPr>
            <p:ph type="title"/>
          </p:nvPr>
        </p:nvSpPr>
        <p:spPr>
          <a:xfrm>
            <a:off x="6245936" y="1302190"/>
            <a:ext cx="5847719" cy="793434"/>
          </a:xfrm>
        </p:spPr>
        <p:txBody>
          <a:bodyPr>
            <a:noAutofit/>
          </a:bodyPr>
          <a:lstStyle/>
          <a:p>
            <a:r>
              <a:rPr lang="en-US" sz="2800" dirty="0"/>
              <a:t>Plastic / Orthopedic Surgery</a:t>
            </a:r>
            <a:br>
              <a:rPr lang="en-US" sz="2800" dirty="0"/>
            </a:br>
            <a:r>
              <a:rPr lang="en-US" sz="2000" b="0" dirty="0"/>
              <a:t>Zen Recovery Surgical Aftercare | Houston, TX</a:t>
            </a:r>
            <a:endParaRPr lang="en-US" sz="2800" b="0" dirty="0"/>
          </a:p>
        </p:txBody>
      </p:sp>
      <p:sp>
        <p:nvSpPr>
          <p:cNvPr id="11" name="Content Placeholder 3">
            <a:extLst>
              <a:ext uri="{FF2B5EF4-FFF2-40B4-BE49-F238E27FC236}">
                <a16:creationId xmlns:a16="http://schemas.microsoft.com/office/drawing/2014/main" id="{38EB1D91-AF66-5A15-44BC-48F10361C850}"/>
              </a:ext>
            </a:extLst>
          </p:cNvPr>
          <p:cNvSpPr txBox="1">
            <a:spLocks/>
          </p:cNvSpPr>
          <p:nvPr/>
        </p:nvSpPr>
        <p:spPr>
          <a:xfrm>
            <a:off x="6330112" y="2452958"/>
            <a:ext cx="5531727" cy="3094571"/>
          </a:xfrm>
          <a:prstGeom prst="rect">
            <a:avLst/>
          </a:prstGeom>
        </p:spPr>
        <p:txBody>
          <a:bodyPr vert="horz" lIns="91440" tIns="45720" rIns="91440" bIns="45720" rtlCol="0" anchor="t">
            <a:normAutofit/>
          </a:bodyPr>
          <a:lstStyle>
            <a:defPPr>
              <a:defRPr lang="en-US"/>
            </a:defPPr>
            <a:lvl1pPr marL="228600" indent="-228600">
              <a:lnSpc>
                <a:spcPct val="110000"/>
              </a:lnSpc>
              <a:spcBef>
                <a:spcPts val="1000"/>
              </a:spcBef>
              <a:spcAft>
                <a:spcPts val="600"/>
              </a:spcAft>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1pPr>
            <a:lvl2pPr marL="685800" indent="-228600">
              <a:lnSpc>
                <a:spcPct val="90000"/>
              </a:lnSpc>
              <a:spcBef>
                <a:spcPts val="500"/>
              </a:spcBef>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2pPr>
            <a:lvl3pPr marL="1143000" indent="-228600">
              <a:lnSpc>
                <a:spcPct val="90000"/>
              </a:lnSpc>
              <a:spcBef>
                <a:spcPts val="500"/>
              </a:spcBef>
              <a:buClr>
                <a:srgbClr val="9A286D"/>
              </a:buClr>
              <a:buFont typeface="Wingdings" pitchFamily="2" charset="2"/>
              <a:buChar char="§"/>
              <a:defRPr sz="2000">
                <a:solidFill>
                  <a:schemeClr val="tx1">
                    <a:lumMod val="65000"/>
                    <a:lumOff val="35000"/>
                  </a:schemeClr>
                </a:solidFill>
                <a:latin typeface="Segoe UI" panose="020B0502040204020203" pitchFamily="34" charset="0"/>
                <a:cs typeface="Segoe UI" panose="020B0502040204020203" pitchFamily="34" charset="0"/>
              </a:defRPr>
            </a:lvl3pPr>
            <a:lvl4pPr marL="16002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4pPr>
            <a:lvl5pPr marL="20574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Concierge Service coordinating with physician</a:t>
            </a:r>
          </a:p>
          <a:p>
            <a:r>
              <a:rPr lang="en-US" dirty="0">
                <a:latin typeface="Segoe UI"/>
                <a:cs typeface="Segoe UI"/>
              </a:rPr>
              <a:t>Provide post-surgical care on average for 3 to 7 day stay</a:t>
            </a:r>
          </a:p>
          <a:p>
            <a:r>
              <a:rPr lang="en-US" dirty="0"/>
              <a:t>Women only center</a:t>
            </a:r>
          </a:p>
        </p:txBody>
      </p:sp>
      <p:grpSp>
        <p:nvGrpSpPr>
          <p:cNvPr id="12" name="Group 11">
            <a:extLst>
              <a:ext uri="{FF2B5EF4-FFF2-40B4-BE49-F238E27FC236}">
                <a16:creationId xmlns:a16="http://schemas.microsoft.com/office/drawing/2014/main" id="{05C73D55-CB93-B507-96BC-17FAB6532658}"/>
              </a:ext>
            </a:extLst>
          </p:cNvPr>
          <p:cNvGrpSpPr/>
          <p:nvPr/>
        </p:nvGrpSpPr>
        <p:grpSpPr>
          <a:xfrm>
            <a:off x="-388376" y="-18504"/>
            <a:ext cx="12580374" cy="858204"/>
            <a:chOff x="-388376" y="-18504"/>
            <a:chExt cx="12580374" cy="858204"/>
          </a:xfrm>
        </p:grpSpPr>
        <p:sp>
          <p:nvSpPr>
            <p:cNvPr id="13" name="Text Placeholder 7">
              <a:extLst>
                <a:ext uri="{FF2B5EF4-FFF2-40B4-BE49-F238E27FC236}">
                  <a16:creationId xmlns:a16="http://schemas.microsoft.com/office/drawing/2014/main" id="{F3D3EAF5-0809-5732-D47B-3356A04FD251}"/>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02</a:t>
              </a:r>
            </a:p>
          </p:txBody>
        </p:sp>
        <p:cxnSp>
          <p:nvCxnSpPr>
            <p:cNvPr id="15" name="Straight Connector 14">
              <a:extLst>
                <a:ext uri="{FF2B5EF4-FFF2-40B4-BE49-F238E27FC236}">
                  <a16:creationId xmlns:a16="http://schemas.microsoft.com/office/drawing/2014/main" id="{10EC6566-301B-BDD5-33BF-D97724A1F317}"/>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6A32BEED-2DB5-1E8D-51DC-71B4CDFBA7C7}"/>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IMPLEMENTATION: INDEPENDENT</a:t>
              </a:r>
            </a:p>
          </p:txBody>
        </p:sp>
      </p:grpSp>
      <p:pic>
        <p:nvPicPr>
          <p:cNvPr id="5122" name="Picture 2" descr="Post- Op Recovery Home. Surgical Aftercare">
            <a:extLst>
              <a:ext uri="{FF2B5EF4-FFF2-40B4-BE49-F238E27FC236}">
                <a16:creationId xmlns:a16="http://schemas.microsoft.com/office/drawing/2014/main" id="{D3E179C6-A79F-0407-50AF-933A0DC396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30"/>
          <a:stretch/>
        </p:blipFill>
        <p:spPr bwMode="auto">
          <a:xfrm>
            <a:off x="0" y="1302190"/>
            <a:ext cx="4354913" cy="233377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ost- Op Recovery Home. Surgical Aftercare">
            <a:extLst>
              <a:ext uri="{FF2B5EF4-FFF2-40B4-BE49-F238E27FC236}">
                <a16:creationId xmlns:a16="http://schemas.microsoft.com/office/drawing/2014/main" id="{EC980BAB-01C6-EBCA-55D0-085A3EEE60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515" b="12515"/>
          <a:stretch/>
        </p:blipFill>
        <p:spPr bwMode="auto">
          <a:xfrm>
            <a:off x="4461413" y="1302189"/>
            <a:ext cx="1751003" cy="2333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482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1C236-E6F6-24D6-5AA7-05A652D9045E}"/>
            </a:ext>
          </a:extLst>
        </p:cNvPr>
        <p:cNvGrpSpPr/>
        <p:nvPr/>
      </p:nvGrpSpPr>
      <p:grpSpPr>
        <a:xfrm>
          <a:off x="0" y="0"/>
          <a:ext cx="0" cy="0"/>
          <a:chOff x="0" y="0"/>
          <a:chExt cx="0" cy="0"/>
        </a:xfrm>
      </p:grpSpPr>
      <p:pic>
        <p:nvPicPr>
          <p:cNvPr id="28" name="Picture 27" descr="A blue sign on a road&#10;&#10;Description automatically generated">
            <a:extLst>
              <a:ext uri="{FF2B5EF4-FFF2-40B4-BE49-F238E27FC236}">
                <a16:creationId xmlns:a16="http://schemas.microsoft.com/office/drawing/2014/main" id="{082EAEDB-2CEE-4102-60F3-F705CEFFDEF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5895" t="1614" r="17002" b="7096"/>
          <a:stretch>
            <a:fillRect/>
          </a:stretch>
        </p:blipFill>
        <p:spPr>
          <a:xfrm>
            <a:off x="0" y="1126281"/>
            <a:ext cx="5695802" cy="5122120"/>
          </a:xfrm>
          <a:prstGeom prst="rect">
            <a:avLst/>
          </a:prstGeom>
        </p:spPr>
      </p:pic>
      <p:sp>
        <p:nvSpPr>
          <p:cNvPr id="18" name="Content Placeholder 3">
            <a:extLst>
              <a:ext uri="{FF2B5EF4-FFF2-40B4-BE49-F238E27FC236}">
                <a16:creationId xmlns:a16="http://schemas.microsoft.com/office/drawing/2014/main" id="{AB9076DD-5E77-6FE1-60E9-37FCDCF83BEB}"/>
              </a:ext>
            </a:extLst>
          </p:cNvPr>
          <p:cNvSpPr txBox="1">
            <a:spLocks/>
          </p:cNvSpPr>
          <p:nvPr/>
        </p:nvSpPr>
        <p:spPr>
          <a:xfrm>
            <a:off x="6300978" y="2255351"/>
            <a:ext cx="5478878" cy="3785686"/>
          </a:xfrm>
          <a:prstGeom prst="rect">
            <a:avLst/>
          </a:prstGeom>
        </p:spPr>
        <p:txBody>
          <a:bodyPr vert="horz" lIns="91440" tIns="45720" rIns="91440" bIns="45720" rtlCol="0">
            <a:normAutofit/>
          </a:bodyPr>
          <a:lstStyle>
            <a:lvl1pPr marL="228600" indent="-228600">
              <a:lnSpc>
                <a:spcPct val="110000"/>
              </a:lnSpc>
              <a:spcBef>
                <a:spcPts val="1000"/>
              </a:spcBef>
              <a:spcAft>
                <a:spcPts val="600"/>
              </a:spcAft>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1pPr>
            <a:lvl2pPr marL="685800" indent="-228600">
              <a:lnSpc>
                <a:spcPct val="90000"/>
              </a:lnSpc>
              <a:spcBef>
                <a:spcPts val="500"/>
              </a:spcBef>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2pPr>
            <a:lvl3pPr marL="1143000" indent="-228600">
              <a:lnSpc>
                <a:spcPct val="90000"/>
              </a:lnSpc>
              <a:spcBef>
                <a:spcPts val="500"/>
              </a:spcBef>
              <a:buClr>
                <a:srgbClr val="9A286D"/>
              </a:buClr>
              <a:buFont typeface="Wingdings" pitchFamily="2" charset="2"/>
              <a:buChar char="§"/>
              <a:defRPr sz="2000">
                <a:solidFill>
                  <a:schemeClr val="tx1">
                    <a:lumMod val="65000"/>
                    <a:lumOff val="35000"/>
                  </a:schemeClr>
                </a:solidFill>
                <a:latin typeface="Segoe UI" panose="020B0502040204020203" pitchFamily="34" charset="0"/>
                <a:cs typeface="Segoe UI" panose="020B0502040204020203" pitchFamily="34" charset="0"/>
              </a:defRPr>
            </a:lvl3pPr>
            <a:lvl4pPr marL="16002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4pPr>
            <a:lvl5pPr marL="20574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Licensure </a:t>
            </a:r>
          </a:p>
          <a:p>
            <a:r>
              <a:rPr lang="en-US" dirty="0"/>
              <a:t>Certification</a:t>
            </a:r>
          </a:p>
          <a:p>
            <a:r>
              <a:rPr lang="en-US" dirty="0"/>
              <a:t>Reimbursement</a:t>
            </a:r>
          </a:p>
          <a:p>
            <a:r>
              <a:rPr lang="en-US" b="1" dirty="0"/>
              <a:t>Make sure you understand the regulatory/reimbursement context!</a:t>
            </a:r>
          </a:p>
          <a:p>
            <a:pPr lvl="1"/>
            <a:endParaRPr lang="en-US" dirty="0"/>
          </a:p>
        </p:txBody>
      </p:sp>
      <p:sp>
        <p:nvSpPr>
          <p:cNvPr id="19" name="Title 2">
            <a:extLst>
              <a:ext uri="{FF2B5EF4-FFF2-40B4-BE49-F238E27FC236}">
                <a16:creationId xmlns:a16="http://schemas.microsoft.com/office/drawing/2014/main" id="{4CC6CFE5-4982-E037-2ECC-0DF07B86CD3C}"/>
              </a:ext>
            </a:extLst>
          </p:cNvPr>
          <p:cNvSpPr txBox="1">
            <a:spLocks/>
          </p:cNvSpPr>
          <p:nvPr/>
        </p:nvSpPr>
        <p:spPr>
          <a:xfrm>
            <a:off x="6095998" y="1567572"/>
            <a:ext cx="6012427" cy="597401"/>
          </a:xfrm>
          <a:prstGeom prst="rect">
            <a:avLst/>
          </a:prstGeom>
        </p:spPr>
        <p:txBody>
          <a:bodyPr vert="horz" lIns="91440" tIns="45720" rIns="91440" bIns="45720" rtlCol="0" anchor="ctr">
            <a:normAutofit/>
          </a:bodyPr>
          <a:lstStyle>
            <a:lvl1pPr>
              <a:lnSpc>
                <a:spcPct val="90000"/>
              </a:lnSpc>
              <a:spcBef>
                <a:spcPct val="0"/>
              </a:spcBef>
              <a:buNone/>
              <a:defRPr sz="2800" b="1">
                <a:solidFill>
                  <a:srgbClr val="003087"/>
                </a:solidFill>
                <a:latin typeface="Segoe UI" panose="020B0502040204020203" pitchFamily="34" charset="0"/>
                <a:ea typeface="+mj-ea"/>
                <a:cs typeface="Segoe UI" panose="020B0502040204020203" pitchFamily="34" charset="0"/>
              </a:defRPr>
            </a:lvl1pPr>
          </a:lstStyle>
          <a:p>
            <a:r>
              <a:rPr lang="en-US" dirty="0"/>
              <a:t>Unresolved questions</a:t>
            </a:r>
          </a:p>
        </p:txBody>
      </p:sp>
      <p:sp>
        <p:nvSpPr>
          <p:cNvPr id="4" name="Rectangle 3">
            <a:extLst>
              <a:ext uri="{FF2B5EF4-FFF2-40B4-BE49-F238E27FC236}">
                <a16:creationId xmlns:a16="http://schemas.microsoft.com/office/drawing/2014/main" id="{726C36BD-DB28-6CD9-D13F-4D87F159376D}"/>
              </a:ext>
            </a:extLst>
          </p:cNvPr>
          <p:cNvSpPr/>
          <p:nvPr/>
        </p:nvSpPr>
        <p:spPr>
          <a:xfrm>
            <a:off x="3181183" y="1729212"/>
            <a:ext cx="2502165" cy="2091822"/>
          </a:xfrm>
          <a:prstGeom prst="rect">
            <a:avLst/>
          </a:prstGeom>
          <a:gradFill flip="none" rotWithShape="1">
            <a:gsLst>
              <a:gs pos="68000">
                <a:srgbClr val="3F3F3F"/>
              </a:gs>
              <a:gs pos="0">
                <a:srgbClr val="989898"/>
              </a:gs>
              <a:gs pos="100000">
                <a:srgbClr val="353535"/>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35EDBF8-1DEC-064B-54AE-E0488003EC63}"/>
              </a:ext>
            </a:extLst>
          </p:cNvPr>
          <p:cNvPicPr>
            <a:picLocks noChangeAspect="1"/>
          </p:cNvPicPr>
          <p:nvPr/>
        </p:nvPicPr>
        <p:blipFill>
          <a:blip r:embed="rId5"/>
          <a:srcRect t="448" r="446" b="-448"/>
          <a:stretch/>
        </p:blipFill>
        <p:spPr>
          <a:xfrm>
            <a:off x="3317011" y="1637269"/>
            <a:ext cx="2288748" cy="2299012"/>
          </a:xfrm>
          <a:prstGeom prst="rect">
            <a:avLst/>
          </a:prstGeom>
          <a:ln>
            <a:noFill/>
          </a:ln>
        </p:spPr>
      </p:pic>
      <p:grpSp>
        <p:nvGrpSpPr>
          <p:cNvPr id="13" name="Group 12">
            <a:extLst>
              <a:ext uri="{FF2B5EF4-FFF2-40B4-BE49-F238E27FC236}">
                <a16:creationId xmlns:a16="http://schemas.microsoft.com/office/drawing/2014/main" id="{373F0F51-8F15-417A-B322-1D3070967DD6}"/>
              </a:ext>
            </a:extLst>
          </p:cNvPr>
          <p:cNvGrpSpPr/>
          <p:nvPr/>
        </p:nvGrpSpPr>
        <p:grpSpPr>
          <a:xfrm>
            <a:off x="-388376" y="-18504"/>
            <a:ext cx="12580374" cy="858204"/>
            <a:chOff x="-388376" y="-18504"/>
            <a:chExt cx="12580374" cy="858204"/>
          </a:xfrm>
        </p:grpSpPr>
        <p:sp>
          <p:nvSpPr>
            <p:cNvPr id="14" name="Text Placeholder 7">
              <a:extLst>
                <a:ext uri="{FF2B5EF4-FFF2-40B4-BE49-F238E27FC236}">
                  <a16:creationId xmlns:a16="http://schemas.microsoft.com/office/drawing/2014/main" id="{FEE7AC56-BB8E-4BC2-8A38-69F854878ED6}"/>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02</a:t>
              </a:r>
            </a:p>
          </p:txBody>
        </p:sp>
        <p:cxnSp>
          <p:nvCxnSpPr>
            <p:cNvPr id="15" name="Straight Connector 14">
              <a:extLst>
                <a:ext uri="{FF2B5EF4-FFF2-40B4-BE49-F238E27FC236}">
                  <a16:creationId xmlns:a16="http://schemas.microsoft.com/office/drawing/2014/main" id="{85982731-626B-4353-905F-04BF8DD92E16}"/>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273E70D3-8AF3-4363-85CC-327C97DEA0B3}"/>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IMPLEMENTATION: HOW</a:t>
              </a:r>
            </a:p>
          </p:txBody>
        </p:sp>
      </p:grpSp>
    </p:spTree>
    <p:extLst>
      <p:ext uri="{BB962C8B-B14F-4D97-AF65-F5344CB8AC3E}">
        <p14:creationId xmlns:p14="http://schemas.microsoft.com/office/powerpoint/2010/main" val="598740459"/>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BDA9C42-C015-B037-5A5A-6FAFBC853AF8}"/>
              </a:ext>
            </a:extLst>
          </p:cNvPr>
          <p:cNvGrpSpPr/>
          <p:nvPr/>
        </p:nvGrpSpPr>
        <p:grpSpPr>
          <a:xfrm>
            <a:off x="0" y="-18504"/>
            <a:ext cx="9193313" cy="916886"/>
            <a:chOff x="0" y="-18504"/>
            <a:chExt cx="9193313" cy="916886"/>
          </a:xfrm>
        </p:grpSpPr>
        <p:sp>
          <p:nvSpPr>
            <p:cNvPr id="18" name="Text Placeholder 5">
              <a:extLst>
                <a:ext uri="{FF2B5EF4-FFF2-40B4-BE49-F238E27FC236}">
                  <a16:creationId xmlns:a16="http://schemas.microsoft.com/office/drawing/2014/main" id="{A8715F2B-1C34-AB3E-52EB-0FF418274365}"/>
                </a:ext>
              </a:extLst>
            </p:cNvPr>
            <p:cNvSpPr txBox="1">
              <a:spLocks/>
            </p:cNvSpPr>
            <p:nvPr/>
          </p:nvSpPr>
          <p:spPr>
            <a:xfrm>
              <a:off x="0" y="141252"/>
              <a:ext cx="977768" cy="757130"/>
            </a:xfrm>
            <a:prstGeom prst="rect">
              <a:avLst/>
            </a:prstGeom>
          </p:spPr>
          <p:txBody>
            <a:bodyPr wrap="square">
              <a:sp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96"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sz="4800" kern="0" dirty="0">
                  <a:solidFill>
                    <a:schemeClr val="tx1">
                      <a:lumMod val="50000"/>
                      <a:lumOff val="50000"/>
                    </a:schemeClr>
                  </a:solidFill>
                  <a:latin typeface="Segoe UI" panose="020B0502040204020203" pitchFamily="34" charset="0"/>
                  <a:ea typeface="Segoe UI Black" panose="020B0A02040204020203" pitchFamily="34" charset="0"/>
                  <a:cs typeface="Segoe UI" panose="020B0502040204020203" pitchFamily="34" charset="0"/>
                </a:rPr>
                <a:t>03</a:t>
              </a:r>
              <a:endParaRPr kumimoji="0" lang="en-US" sz="4800" i="0" u="none" strike="noStrike" kern="100" cap="none" spc="0" normalizeH="0" baseline="0" noProof="0" dirty="0">
                <a:ln>
                  <a:noFill/>
                </a:ln>
                <a:solidFill>
                  <a:schemeClr val="tx1">
                    <a:lumMod val="50000"/>
                    <a:lumOff val="50000"/>
                  </a:schemeClr>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19" name="Text Placeholder 5">
              <a:extLst>
                <a:ext uri="{FF2B5EF4-FFF2-40B4-BE49-F238E27FC236}">
                  <a16:creationId xmlns:a16="http://schemas.microsoft.com/office/drawing/2014/main" id="{95F84425-1530-A0BF-163B-65E17A180168}"/>
                </a:ext>
              </a:extLst>
            </p:cNvPr>
            <p:cNvSpPr txBox="1">
              <a:spLocks/>
            </p:cNvSpPr>
            <p:nvPr/>
          </p:nvSpPr>
          <p:spPr>
            <a:xfrm>
              <a:off x="1345031" y="181048"/>
              <a:ext cx="7848282" cy="584775"/>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5511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300" normalizeH="0" baseline="0" noProof="0" dirty="0">
                  <a:ln>
                    <a:noFill/>
                  </a:ln>
                  <a:solidFill>
                    <a:schemeClr val="tx1">
                      <a:lumMod val="50000"/>
                      <a:lumOff val="50000"/>
                    </a:schemeClr>
                  </a:solidFill>
                  <a:effectLst/>
                  <a:uLnTx/>
                  <a:uFillTx/>
                  <a:latin typeface="Segoe UI Black" panose="020B0A02040204020203" pitchFamily="34" charset="0"/>
                  <a:ea typeface="Segoe UI Black" panose="020B0A02040204020203" pitchFamily="34" charset="0"/>
                  <a:cs typeface="+mn-cs"/>
                </a:rPr>
                <a:t>THE NEXT CHAPTER</a:t>
              </a:r>
              <a:endParaRPr kumimoji="0" lang="en-US" sz="2000" b="0" i="0" u="none" strike="noStrike" kern="1200" cap="none" spc="1000" normalizeH="0" baseline="0" noProof="0" dirty="0">
                <a:ln>
                  <a:noFill/>
                </a:ln>
                <a:solidFill>
                  <a:schemeClr val="tx1">
                    <a:lumMod val="50000"/>
                    <a:lumOff val="50000"/>
                  </a:schemeClr>
                </a:solidFill>
                <a:effectLst/>
                <a:uLnTx/>
                <a:uFillTx/>
                <a:latin typeface="Segoe UI"/>
                <a:ea typeface="+mn-ea"/>
                <a:cs typeface="+mn-cs"/>
              </a:endParaRPr>
            </a:p>
          </p:txBody>
        </p:sp>
        <p:cxnSp>
          <p:nvCxnSpPr>
            <p:cNvPr id="20" name="Straight Connector 19">
              <a:extLst>
                <a:ext uri="{FF2B5EF4-FFF2-40B4-BE49-F238E27FC236}">
                  <a16:creationId xmlns:a16="http://schemas.microsoft.com/office/drawing/2014/main" id="{CA362EBE-A3B3-7BC6-656B-E24FAFC747A3}"/>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grpSp>
      <p:pic>
        <p:nvPicPr>
          <p:cNvPr id="6146" name="Picture 2" descr="2022 FGI Guidelines for Design and Construction Are Now Available - ASPE  Pipeline">
            <a:extLst>
              <a:ext uri="{FF2B5EF4-FFF2-40B4-BE49-F238E27FC236}">
                <a16:creationId xmlns:a16="http://schemas.microsoft.com/office/drawing/2014/main" id="{40C23C0A-FD90-AE78-A651-A9B37F5D59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04" r="-4304"/>
          <a:stretch/>
        </p:blipFill>
        <p:spPr bwMode="auto">
          <a:xfrm>
            <a:off x="1043652" y="1075481"/>
            <a:ext cx="10224302" cy="4707038"/>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518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9B309-6567-503D-7F5B-733B4A234B14}"/>
              </a:ext>
            </a:extLst>
          </p:cNvPr>
          <p:cNvSpPr>
            <a:spLocks noGrp="1"/>
          </p:cNvSpPr>
          <p:nvPr>
            <p:ph type="title"/>
          </p:nvPr>
        </p:nvSpPr>
        <p:spPr>
          <a:xfrm>
            <a:off x="6093378" y="1425534"/>
            <a:ext cx="6006656" cy="978825"/>
          </a:xfrm>
        </p:spPr>
        <p:txBody>
          <a:bodyPr anchor="t">
            <a:normAutofit fontScale="90000"/>
          </a:bodyPr>
          <a:lstStyle/>
          <a:p>
            <a:r>
              <a:rPr lang="en-US" dirty="0"/>
              <a:t>New Outpatient Chapter:</a:t>
            </a:r>
            <a:br>
              <a:rPr lang="en-US" dirty="0"/>
            </a:br>
            <a:r>
              <a:rPr lang="en-US" dirty="0"/>
              <a:t>Short Stay Centers</a:t>
            </a:r>
          </a:p>
        </p:txBody>
      </p:sp>
      <p:sp>
        <p:nvSpPr>
          <p:cNvPr id="4" name="Content Placeholder 3">
            <a:extLst>
              <a:ext uri="{FF2B5EF4-FFF2-40B4-BE49-F238E27FC236}">
                <a16:creationId xmlns:a16="http://schemas.microsoft.com/office/drawing/2014/main" id="{3317EA6D-4B2D-8313-06FD-E4C262EC5909}"/>
              </a:ext>
            </a:extLst>
          </p:cNvPr>
          <p:cNvSpPr>
            <a:spLocks noGrp="1"/>
          </p:cNvSpPr>
          <p:nvPr>
            <p:ph idx="10"/>
          </p:nvPr>
        </p:nvSpPr>
        <p:spPr>
          <a:xfrm>
            <a:off x="6096000" y="2574484"/>
            <a:ext cx="5829703" cy="2822869"/>
          </a:xfrm>
        </p:spPr>
        <p:txBody>
          <a:bodyPr vert="horz" lIns="91440" tIns="45720" rIns="91440" bIns="45720" rtlCol="0" anchor="t">
            <a:noAutofit/>
          </a:bodyPr>
          <a:lstStyle/>
          <a:p>
            <a:pPr>
              <a:lnSpc>
                <a:spcPct val="100000"/>
              </a:lnSpc>
            </a:pPr>
            <a:r>
              <a:rPr lang="en-US" sz="2400" dirty="0">
                <a:latin typeface="Segoe UI"/>
                <a:cs typeface="Segoe UI"/>
              </a:rPr>
              <a:t>Proposal submitted by HGRC for 2022 Hospital book rejected.</a:t>
            </a:r>
          </a:p>
          <a:p>
            <a:pPr>
              <a:lnSpc>
                <a:spcPct val="100000"/>
              </a:lnSpc>
            </a:pPr>
            <a:r>
              <a:rPr lang="en-US" sz="2400" dirty="0">
                <a:latin typeface="Segoe UI"/>
                <a:cs typeface="Segoe UI"/>
              </a:rPr>
              <a:t>Proposal revised and submitted by HGRC subcommittee for 2026 OP book</a:t>
            </a:r>
          </a:p>
          <a:p>
            <a:pPr lvl="1">
              <a:lnSpc>
                <a:spcPct val="100000"/>
              </a:lnSpc>
            </a:pPr>
            <a:r>
              <a:rPr lang="en-US" sz="2000" dirty="0">
                <a:latin typeface="Segoe UI"/>
                <a:cs typeface="Segoe UI"/>
              </a:rPr>
              <a:t>Received 90% support</a:t>
            </a:r>
            <a:endParaRPr lang="en-US" sz="2000" dirty="0"/>
          </a:p>
          <a:p>
            <a:pPr lvl="1">
              <a:lnSpc>
                <a:spcPct val="100000"/>
              </a:lnSpc>
            </a:pPr>
            <a:r>
              <a:rPr lang="en-US" sz="2000" dirty="0"/>
              <a:t>Minor comments by the public</a:t>
            </a:r>
          </a:p>
          <a:p>
            <a:pPr>
              <a:lnSpc>
                <a:spcPct val="100000"/>
              </a:lnSpc>
            </a:pPr>
            <a:endParaRPr lang="en-US" sz="2400" dirty="0"/>
          </a:p>
        </p:txBody>
      </p:sp>
      <p:grpSp>
        <p:nvGrpSpPr>
          <p:cNvPr id="15" name="Group 14">
            <a:extLst>
              <a:ext uri="{FF2B5EF4-FFF2-40B4-BE49-F238E27FC236}">
                <a16:creationId xmlns:a16="http://schemas.microsoft.com/office/drawing/2014/main" id="{4F88418D-3DC8-F43A-A718-A59A6669BCE2}"/>
              </a:ext>
            </a:extLst>
          </p:cNvPr>
          <p:cNvGrpSpPr/>
          <p:nvPr/>
        </p:nvGrpSpPr>
        <p:grpSpPr>
          <a:xfrm>
            <a:off x="-53008" y="697722"/>
            <a:ext cx="5421421" cy="5462556"/>
            <a:chOff x="237121" y="1321966"/>
            <a:chExt cx="5131292" cy="5170224"/>
          </a:xfrm>
        </p:grpSpPr>
        <p:pic>
          <p:nvPicPr>
            <p:cNvPr id="14" name="Picture 13" descr="A cartoon of a person with a stick and many cats&#10;&#10;Description automatically generated">
              <a:extLst>
                <a:ext uri="{FF2B5EF4-FFF2-40B4-BE49-F238E27FC236}">
                  <a16:creationId xmlns:a16="http://schemas.microsoft.com/office/drawing/2014/main" id="{80FE7288-513D-E08A-D8DE-3ADEB9156695}"/>
                </a:ext>
              </a:extLst>
            </p:cNvPr>
            <p:cNvPicPr>
              <a:picLocks noChangeAspect="1"/>
            </p:cNvPicPr>
            <p:nvPr/>
          </p:nvPicPr>
          <p:blipFill rotWithShape="1">
            <a:blip r:embed="rId4"/>
            <a:srcRect t="15172" b="19310"/>
            <a:stretch/>
          </p:blipFill>
          <p:spPr>
            <a:xfrm>
              <a:off x="810489" y="1479646"/>
              <a:ext cx="4299825" cy="5012544"/>
            </a:xfrm>
            <a:prstGeom prst="rect">
              <a:avLst/>
            </a:prstGeom>
          </p:spPr>
        </p:pic>
        <p:sp>
          <p:nvSpPr>
            <p:cNvPr id="11" name="Rectangle 10">
              <a:extLst>
                <a:ext uri="{FF2B5EF4-FFF2-40B4-BE49-F238E27FC236}">
                  <a16:creationId xmlns:a16="http://schemas.microsoft.com/office/drawing/2014/main" id="{88FCB590-A3FB-00DD-F167-F170C2A15746}"/>
                </a:ext>
              </a:extLst>
            </p:cNvPr>
            <p:cNvSpPr/>
            <p:nvPr/>
          </p:nvSpPr>
          <p:spPr>
            <a:xfrm>
              <a:off x="4151671" y="1397977"/>
              <a:ext cx="1216742" cy="5974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E36505B-C1BD-C391-2394-80B2BEA5EED9}"/>
                </a:ext>
              </a:extLst>
            </p:cNvPr>
            <p:cNvSpPr/>
            <p:nvPr/>
          </p:nvSpPr>
          <p:spPr>
            <a:xfrm>
              <a:off x="237121" y="1321966"/>
              <a:ext cx="1216742" cy="5974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81BBB06F-A947-B168-40A8-0C9837EA2875}"/>
              </a:ext>
            </a:extLst>
          </p:cNvPr>
          <p:cNvGrpSpPr/>
          <p:nvPr/>
        </p:nvGrpSpPr>
        <p:grpSpPr>
          <a:xfrm>
            <a:off x="-388376" y="-18504"/>
            <a:ext cx="12580374" cy="858204"/>
            <a:chOff x="-388376" y="-18504"/>
            <a:chExt cx="12580374" cy="858204"/>
          </a:xfrm>
        </p:grpSpPr>
        <p:sp>
          <p:nvSpPr>
            <p:cNvPr id="19" name="Text Placeholder 7">
              <a:extLst>
                <a:ext uri="{FF2B5EF4-FFF2-40B4-BE49-F238E27FC236}">
                  <a16:creationId xmlns:a16="http://schemas.microsoft.com/office/drawing/2014/main" id="{25795380-02E0-7982-9962-D385381A1DA3}"/>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03</a:t>
              </a:r>
            </a:p>
          </p:txBody>
        </p:sp>
        <p:cxnSp>
          <p:nvCxnSpPr>
            <p:cNvPr id="20" name="Straight Connector 19">
              <a:extLst>
                <a:ext uri="{FF2B5EF4-FFF2-40B4-BE49-F238E27FC236}">
                  <a16:creationId xmlns:a16="http://schemas.microsoft.com/office/drawing/2014/main" id="{1C71582E-26B1-3E47-DC5B-632372A2E2DE}"/>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E27D8CE7-9E5B-0EEB-F50A-82BB690A568E}"/>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NEXT CHAPTER: FACILITY GUIDELINES</a:t>
              </a:r>
            </a:p>
          </p:txBody>
        </p:sp>
      </p:grpSp>
      <p:pic>
        <p:nvPicPr>
          <p:cNvPr id="2" name="Picture 1">
            <a:extLst>
              <a:ext uri="{FF2B5EF4-FFF2-40B4-BE49-F238E27FC236}">
                <a16:creationId xmlns:a16="http://schemas.microsoft.com/office/drawing/2014/main" id="{B981E8B7-B5E8-3132-E852-139CBB7A4701}"/>
              </a:ext>
            </a:extLst>
          </p:cNvPr>
          <p:cNvPicPr>
            <a:picLocks noChangeAspect="1"/>
          </p:cNvPicPr>
          <p:nvPr/>
        </p:nvPicPr>
        <p:blipFill>
          <a:blip r:embed="rId5"/>
          <a:srcRect/>
          <a:stretch/>
        </p:blipFill>
        <p:spPr>
          <a:xfrm>
            <a:off x="6230584" y="5144771"/>
            <a:ext cx="1449278" cy="845413"/>
          </a:xfrm>
          <a:prstGeom prst="rect">
            <a:avLst/>
          </a:prstGeom>
        </p:spPr>
      </p:pic>
    </p:spTree>
    <p:extLst>
      <p:ext uri="{BB962C8B-B14F-4D97-AF65-F5344CB8AC3E}">
        <p14:creationId xmlns:p14="http://schemas.microsoft.com/office/powerpoint/2010/main" val="4108019652"/>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9B309-6567-503D-7F5B-733B4A234B14}"/>
              </a:ext>
            </a:extLst>
          </p:cNvPr>
          <p:cNvSpPr>
            <a:spLocks noGrp="1"/>
          </p:cNvSpPr>
          <p:nvPr>
            <p:ph type="title"/>
          </p:nvPr>
        </p:nvSpPr>
        <p:spPr>
          <a:xfrm>
            <a:off x="495300" y="1158652"/>
            <a:ext cx="6682057" cy="597401"/>
          </a:xfrm>
        </p:spPr>
        <p:txBody>
          <a:bodyPr>
            <a:normAutofit/>
          </a:bodyPr>
          <a:lstStyle/>
          <a:p>
            <a:r>
              <a:rPr lang="en-US" sz="2800" dirty="0"/>
              <a:t>Decision Points</a:t>
            </a:r>
          </a:p>
        </p:txBody>
      </p:sp>
      <p:grpSp>
        <p:nvGrpSpPr>
          <p:cNvPr id="17" name="Group 16">
            <a:extLst>
              <a:ext uri="{FF2B5EF4-FFF2-40B4-BE49-F238E27FC236}">
                <a16:creationId xmlns:a16="http://schemas.microsoft.com/office/drawing/2014/main" id="{20EB3278-97D8-DCA0-9772-641A6D8C881B}"/>
              </a:ext>
            </a:extLst>
          </p:cNvPr>
          <p:cNvGrpSpPr/>
          <p:nvPr/>
        </p:nvGrpSpPr>
        <p:grpSpPr>
          <a:xfrm>
            <a:off x="-388376" y="-18504"/>
            <a:ext cx="12580374" cy="858204"/>
            <a:chOff x="-388376" y="-18504"/>
            <a:chExt cx="12580374" cy="858204"/>
          </a:xfrm>
        </p:grpSpPr>
        <p:sp>
          <p:nvSpPr>
            <p:cNvPr id="18" name="Text Placeholder 7">
              <a:extLst>
                <a:ext uri="{FF2B5EF4-FFF2-40B4-BE49-F238E27FC236}">
                  <a16:creationId xmlns:a16="http://schemas.microsoft.com/office/drawing/2014/main" id="{D68EA538-A2E1-23DC-7D38-9EA49CE32FD0}"/>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03</a:t>
              </a:r>
            </a:p>
          </p:txBody>
        </p:sp>
        <p:cxnSp>
          <p:nvCxnSpPr>
            <p:cNvPr id="19" name="Straight Connector 18">
              <a:extLst>
                <a:ext uri="{FF2B5EF4-FFF2-40B4-BE49-F238E27FC236}">
                  <a16:creationId xmlns:a16="http://schemas.microsoft.com/office/drawing/2014/main" id="{D7BD63A7-3367-3F55-8155-B37C0B223117}"/>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20" name="Text Placeholder 9">
              <a:extLst>
                <a:ext uri="{FF2B5EF4-FFF2-40B4-BE49-F238E27FC236}">
                  <a16:creationId xmlns:a16="http://schemas.microsoft.com/office/drawing/2014/main" id="{8D25F05C-B54E-D391-5B0E-73B56EABE161}"/>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NEXT CHAPTER: FACILITY GUIDELINES</a:t>
              </a:r>
            </a:p>
          </p:txBody>
        </p:sp>
      </p:grpSp>
      <p:graphicFrame>
        <p:nvGraphicFramePr>
          <p:cNvPr id="6" name="Table 6">
            <a:extLst>
              <a:ext uri="{FF2B5EF4-FFF2-40B4-BE49-F238E27FC236}">
                <a16:creationId xmlns:a16="http://schemas.microsoft.com/office/drawing/2014/main" id="{5DFD4A76-65C5-44A4-9315-66A6F2697BF8}"/>
              </a:ext>
            </a:extLst>
          </p:cNvPr>
          <p:cNvGraphicFramePr>
            <a:graphicFrameLocks noGrp="1"/>
          </p:cNvGraphicFramePr>
          <p:nvPr>
            <p:extLst>
              <p:ext uri="{D42A27DB-BD31-4B8C-83A1-F6EECF244321}">
                <p14:modId xmlns:p14="http://schemas.microsoft.com/office/powerpoint/2010/main" val="3851563246"/>
              </p:ext>
            </p:extLst>
          </p:nvPr>
        </p:nvGraphicFramePr>
        <p:xfrm>
          <a:off x="495300" y="1872529"/>
          <a:ext cx="11442388" cy="4136872"/>
        </p:xfrm>
        <a:graphic>
          <a:graphicData uri="http://schemas.openxmlformats.org/drawingml/2006/table">
            <a:tbl>
              <a:tblPr firstRow="1" bandRow="1">
                <a:tableStyleId>{5C22544A-7EE6-4342-B048-85BDC9FD1C3A}</a:tableStyleId>
              </a:tblPr>
              <a:tblGrid>
                <a:gridCol w="2114550">
                  <a:extLst>
                    <a:ext uri="{9D8B030D-6E8A-4147-A177-3AD203B41FA5}">
                      <a16:colId xmlns:a16="http://schemas.microsoft.com/office/drawing/2014/main" val="1613133504"/>
                    </a:ext>
                  </a:extLst>
                </a:gridCol>
                <a:gridCol w="2838450">
                  <a:extLst>
                    <a:ext uri="{9D8B030D-6E8A-4147-A177-3AD203B41FA5}">
                      <a16:colId xmlns:a16="http://schemas.microsoft.com/office/drawing/2014/main" val="2135707339"/>
                    </a:ext>
                  </a:extLst>
                </a:gridCol>
                <a:gridCol w="6489388">
                  <a:extLst>
                    <a:ext uri="{9D8B030D-6E8A-4147-A177-3AD203B41FA5}">
                      <a16:colId xmlns:a16="http://schemas.microsoft.com/office/drawing/2014/main" val="182885106"/>
                    </a:ext>
                  </a:extLst>
                </a:gridCol>
              </a:tblGrid>
              <a:tr h="465622">
                <a:tc>
                  <a:txBody>
                    <a:bodyPr/>
                    <a:lstStyle/>
                    <a:p>
                      <a:pPr>
                        <a:spcBef>
                          <a:spcPts val="300"/>
                        </a:spcBef>
                      </a:pPr>
                      <a:r>
                        <a:rPr lang="en-US" sz="2000" b="1" dirty="0">
                          <a:solidFill>
                            <a:schemeClr val="tx1">
                              <a:lumMod val="65000"/>
                              <a:lumOff val="35000"/>
                            </a:schemeClr>
                          </a:solidFill>
                          <a:latin typeface="Segoe UI" panose="020B0502040204020203" pitchFamily="34" charset="0"/>
                          <a:cs typeface="Segoe UI" panose="020B0502040204020203" pitchFamily="34" charset="0"/>
                        </a:rPr>
                        <a:t>Topic</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00"/>
                        </a:spcBef>
                      </a:pPr>
                      <a:r>
                        <a:rPr lang="en-US" sz="2000" b="1" dirty="0">
                          <a:solidFill>
                            <a:schemeClr val="tx1">
                              <a:lumMod val="65000"/>
                              <a:lumOff val="35000"/>
                            </a:schemeClr>
                          </a:solidFill>
                          <a:latin typeface="Segoe UI" panose="020B0502040204020203" pitchFamily="34" charset="0"/>
                          <a:cs typeface="Segoe UI" panose="020B0502040204020203" pitchFamily="34" charset="0"/>
                        </a:rPr>
                        <a:t>Proposal</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00"/>
                        </a:spcBef>
                      </a:pPr>
                      <a:r>
                        <a:rPr lang="en-US" sz="2000" b="1" dirty="0">
                          <a:solidFill>
                            <a:schemeClr val="tx1">
                              <a:lumMod val="65000"/>
                              <a:lumOff val="35000"/>
                            </a:schemeClr>
                          </a:solidFill>
                          <a:latin typeface="Segoe UI" panose="020B0502040204020203" pitchFamily="34" charset="0"/>
                          <a:cs typeface="Segoe UI" panose="020B0502040204020203" pitchFamily="34" charset="0"/>
                        </a:rPr>
                        <a:t>Rationale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0110921"/>
                  </a:ext>
                </a:extLst>
              </a:tr>
              <a:tr h="734250">
                <a:tc>
                  <a:txBody>
                    <a:bodyPr/>
                    <a:lstStyle/>
                    <a:p>
                      <a:pPr>
                        <a:spcBef>
                          <a:spcPts val="300"/>
                        </a:spcBef>
                      </a:pPr>
                      <a:r>
                        <a:rPr lang="en-US" sz="2000" b="1" dirty="0">
                          <a:solidFill>
                            <a:schemeClr val="tx1">
                              <a:lumMod val="65000"/>
                              <a:lumOff val="35000"/>
                            </a:schemeClr>
                          </a:solidFill>
                          <a:latin typeface="Segoe UI"/>
                          <a:cs typeface="Segoe UI"/>
                        </a:rPr>
                        <a:t>Book</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00"/>
                        </a:spcBef>
                      </a:pPr>
                      <a:r>
                        <a:rPr lang="en-US" sz="2000" b="0" dirty="0">
                          <a:solidFill>
                            <a:schemeClr val="tx1">
                              <a:lumMod val="65000"/>
                              <a:lumOff val="35000"/>
                            </a:schemeClr>
                          </a:solidFill>
                          <a:latin typeface="Segoe UI" panose="020B0502040204020203" pitchFamily="34" charset="0"/>
                          <a:cs typeface="Segoe UI" panose="020B0502040204020203" pitchFamily="34" charset="0"/>
                        </a:rPr>
                        <a:t>Outpatient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00"/>
                        </a:spcBef>
                      </a:pPr>
                      <a:r>
                        <a:rPr lang="en-US" sz="2000" b="0" dirty="0">
                          <a:solidFill>
                            <a:schemeClr val="tx1">
                              <a:lumMod val="65000"/>
                              <a:lumOff val="35000"/>
                            </a:schemeClr>
                          </a:solidFill>
                          <a:latin typeface="Segoe UI"/>
                          <a:cs typeface="Segoe UI"/>
                        </a:rPr>
                        <a:t>Outpatient supportive care</a:t>
                      </a:r>
                      <a:endParaRPr lang="en-US" sz="2000" b="0" dirty="0">
                        <a:solidFill>
                          <a:schemeClr val="tx1">
                            <a:lumMod val="65000"/>
                            <a:lumOff val="35000"/>
                          </a:schemeClr>
                        </a:solidFill>
                        <a:latin typeface="Segoe UI" panose="020B0502040204020203" pitchFamily="34" charset="0"/>
                        <a:cs typeface="Segoe UI" panose="020B0502040204020203"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8704388"/>
                  </a:ext>
                </a:extLst>
              </a:tr>
              <a:tr h="734250">
                <a:tc>
                  <a:txBody>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lang="en-US" sz="2000" b="1" dirty="0">
                          <a:solidFill>
                            <a:schemeClr val="tx1">
                              <a:lumMod val="65000"/>
                              <a:lumOff val="35000"/>
                            </a:schemeClr>
                          </a:solidFill>
                          <a:latin typeface="Segoe UI"/>
                          <a:cs typeface="Segoe UI"/>
                        </a:rPr>
                        <a:t>Chapter Title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lang="en-US" sz="2000" b="0" dirty="0">
                          <a:solidFill>
                            <a:schemeClr val="tx1">
                              <a:lumMod val="65000"/>
                              <a:lumOff val="35000"/>
                            </a:schemeClr>
                          </a:solidFill>
                          <a:latin typeface="Segoe UI" panose="020B0502040204020203" pitchFamily="34" charset="0"/>
                          <a:cs typeface="Segoe UI" panose="020B0502040204020203" pitchFamily="34" charset="0"/>
                        </a:rPr>
                        <a:t>Short Stay Centers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lang="en-US" sz="2000" b="0" dirty="0">
                          <a:solidFill>
                            <a:schemeClr val="tx1">
                              <a:lumMod val="65000"/>
                              <a:lumOff val="35000"/>
                            </a:schemeClr>
                          </a:solidFill>
                          <a:latin typeface="Segoe UI" panose="020B0502040204020203" pitchFamily="34" charset="0"/>
                          <a:cs typeface="Segoe UI" panose="020B0502040204020203" pitchFamily="34" charset="0"/>
                        </a:rPr>
                        <a:t>Avoids use of “care,” “observation,” or “unit,” as implied component of inpatient care setting</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9497034"/>
                  </a:ext>
                </a:extLst>
              </a:tr>
              <a:tr h="734250">
                <a:tc>
                  <a:txBody>
                    <a:bodyPr/>
                    <a:lstStyle/>
                    <a:p>
                      <a:pPr>
                        <a:spcBef>
                          <a:spcPts val="300"/>
                        </a:spcBef>
                      </a:pPr>
                      <a:r>
                        <a:rPr lang="en-US" sz="2000" b="1" dirty="0">
                          <a:solidFill>
                            <a:schemeClr val="tx1">
                              <a:lumMod val="65000"/>
                              <a:lumOff val="35000"/>
                            </a:schemeClr>
                          </a:solidFill>
                          <a:latin typeface="Segoe UI"/>
                          <a:cs typeface="Segoe UI"/>
                        </a:rPr>
                        <a:t>Primary User</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00"/>
                        </a:spcBef>
                      </a:pPr>
                      <a:r>
                        <a:rPr lang="en-US" sz="2000" b="0" dirty="0">
                          <a:solidFill>
                            <a:schemeClr val="tx1">
                              <a:lumMod val="65000"/>
                              <a:lumOff val="35000"/>
                            </a:schemeClr>
                          </a:solidFill>
                          <a:latin typeface="Segoe UI" panose="020B0502040204020203" pitchFamily="34" charset="0"/>
                          <a:cs typeface="Segoe UI" panose="020B0502040204020203" pitchFamily="34" charset="0"/>
                        </a:rPr>
                        <a:t>Patient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00"/>
                        </a:spcBef>
                      </a:pPr>
                      <a:r>
                        <a:rPr lang="en-US" sz="2000" b="0" dirty="0">
                          <a:solidFill>
                            <a:schemeClr val="tx1">
                              <a:lumMod val="65000"/>
                              <a:lumOff val="35000"/>
                            </a:schemeClr>
                          </a:solidFill>
                          <a:latin typeface="Segoe UI" panose="020B0502040204020203" pitchFamily="34" charset="0"/>
                          <a:cs typeface="Segoe UI" panose="020B0502040204020203" pitchFamily="34" charset="0"/>
                        </a:rPr>
                        <a:t>Avoids conflict with “occupant” as frequent term in building codes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0095179"/>
                  </a:ext>
                </a:extLst>
              </a:tr>
              <a:tr h="734250">
                <a:tc>
                  <a:txBody>
                    <a:bodyPr/>
                    <a:lstStyle/>
                    <a:p>
                      <a:pPr>
                        <a:spcBef>
                          <a:spcPts val="300"/>
                        </a:spcBef>
                      </a:pPr>
                      <a:r>
                        <a:rPr lang="en-US" sz="2000" b="1" dirty="0">
                          <a:solidFill>
                            <a:schemeClr val="tx1">
                              <a:lumMod val="65000"/>
                              <a:lumOff val="35000"/>
                            </a:schemeClr>
                          </a:solidFill>
                          <a:latin typeface="Segoe UI"/>
                          <a:cs typeface="Segoe UI"/>
                        </a:rPr>
                        <a:t>Patient Status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00"/>
                        </a:spcBef>
                      </a:pPr>
                      <a:r>
                        <a:rPr lang="en-US" sz="2000" b="0" dirty="0">
                          <a:solidFill>
                            <a:schemeClr val="tx1">
                              <a:lumMod val="65000"/>
                              <a:lumOff val="35000"/>
                            </a:schemeClr>
                          </a:solidFill>
                          <a:latin typeface="Segoe UI" panose="020B0502040204020203" pitchFamily="34" charset="0"/>
                          <a:cs typeface="Segoe UI" panose="020B0502040204020203" pitchFamily="34" charset="0"/>
                        </a:rPr>
                        <a:t>Discharged from ASC</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00"/>
                        </a:spcBef>
                      </a:pPr>
                      <a:r>
                        <a:rPr lang="en-US" sz="2000" b="0" dirty="0">
                          <a:solidFill>
                            <a:schemeClr val="tx1">
                              <a:lumMod val="65000"/>
                              <a:lumOff val="35000"/>
                            </a:schemeClr>
                          </a:solidFill>
                          <a:latin typeface="Segoe UI" panose="020B0502040204020203" pitchFamily="34" charset="0"/>
                          <a:cs typeface="Segoe UI" panose="020B0502040204020203" pitchFamily="34" charset="0"/>
                        </a:rPr>
                        <a:t>Stays clear of self-preservation as determinant for supportive care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65073353"/>
                  </a:ext>
                </a:extLst>
              </a:tr>
              <a:tr h="734250">
                <a:tc>
                  <a:txBody>
                    <a:bodyPr/>
                    <a:lstStyle/>
                    <a:p>
                      <a:pPr>
                        <a:spcBef>
                          <a:spcPts val="300"/>
                        </a:spcBef>
                      </a:pPr>
                      <a:r>
                        <a:rPr lang="en-US" sz="2000" b="1" dirty="0">
                          <a:solidFill>
                            <a:schemeClr val="tx1">
                              <a:lumMod val="65000"/>
                              <a:lumOff val="35000"/>
                            </a:schemeClr>
                          </a:solidFill>
                          <a:latin typeface="Segoe UI"/>
                          <a:cs typeface="Segoe UI"/>
                        </a:rPr>
                        <a:t>Support Spaces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00"/>
                        </a:spcBef>
                      </a:pPr>
                      <a:r>
                        <a:rPr lang="en-US" sz="2000" b="0" dirty="0">
                          <a:solidFill>
                            <a:schemeClr val="tx1">
                              <a:lumMod val="65000"/>
                              <a:lumOff val="35000"/>
                            </a:schemeClr>
                          </a:solidFill>
                          <a:latin typeface="Segoe UI" panose="020B0502040204020203" pitchFamily="34" charset="0"/>
                          <a:cs typeface="Segoe UI" panose="020B0502040204020203" pitchFamily="34" charset="0"/>
                        </a:rPr>
                        <a:t>Minimum viable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300"/>
                        </a:spcBef>
                      </a:pPr>
                      <a:r>
                        <a:rPr lang="en-US" sz="2000" b="0" dirty="0">
                          <a:solidFill>
                            <a:schemeClr val="tx1">
                              <a:lumMod val="65000"/>
                              <a:lumOff val="35000"/>
                            </a:schemeClr>
                          </a:solidFill>
                          <a:latin typeface="Segoe UI"/>
                          <a:cs typeface="Segoe UI"/>
                        </a:rPr>
                        <a:t>Not a clinical care nor a long-term care environment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0709620"/>
                  </a:ext>
                </a:extLst>
              </a:tr>
            </a:tbl>
          </a:graphicData>
        </a:graphic>
      </p:graphicFrame>
      <p:pic>
        <p:nvPicPr>
          <p:cNvPr id="2" name="Picture 1">
            <a:extLst>
              <a:ext uri="{FF2B5EF4-FFF2-40B4-BE49-F238E27FC236}">
                <a16:creationId xmlns:a16="http://schemas.microsoft.com/office/drawing/2014/main" id="{4E9E5FA1-1D5C-17A3-3ECD-6B8566FE8C93}"/>
              </a:ext>
            </a:extLst>
          </p:cNvPr>
          <p:cNvPicPr>
            <a:picLocks noChangeAspect="1"/>
          </p:cNvPicPr>
          <p:nvPr/>
        </p:nvPicPr>
        <p:blipFill>
          <a:blip r:embed="rId4"/>
          <a:srcRect/>
          <a:stretch/>
        </p:blipFill>
        <p:spPr>
          <a:xfrm>
            <a:off x="10355359" y="1158652"/>
            <a:ext cx="1449278" cy="845413"/>
          </a:xfrm>
          <a:prstGeom prst="rect">
            <a:avLst/>
          </a:prstGeom>
        </p:spPr>
      </p:pic>
    </p:spTree>
    <p:extLst>
      <p:ext uri="{BB962C8B-B14F-4D97-AF65-F5344CB8AC3E}">
        <p14:creationId xmlns:p14="http://schemas.microsoft.com/office/powerpoint/2010/main" val="4290275832"/>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ealthcare Security Systems - 24/7 Hospital Security by Clearway">
            <a:extLst>
              <a:ext uri="{FF2B5EF4-FFF2-40B4-BE49-F238E27FC236}">
                <a16:creationId xmlns:a16="http://schemas.microsoft.com/office/drawing/2014/main" id="{7B67F3C9-3A3F-AA1B-A7A5-651410BB6C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43" r="16643"/>
          <a:stretch/>
        </p:blipFill>
        <p:spPr bwMode="auto">
          <a:xfrm>
            <a:off x="9301493" y="2084954"/>
            <a:ext cx="2555840" cy="2555840"/>
          </a:xfrm>
          <a:prstGeom prst="ellipse">
            <a:avLst/>
          </a:prstGeom>
          <a:noFill/>
          <a:extLst>
            <a:ext uri="{909E8E84-426E-40DD-AFC4-6F175D3DCCD1}">
              <a14:hiddenFill xmlns:a14="http://schemas.microsoft.com/office/drawing/2010/main">
                <a:solidFill>
                  <a:srgbClr val="FFFFFF"/>
                </a:solidFill>
              </a14:hiddenFill>
            </a:ext>
          </a:extLst>
        </p:spPr>
      </p:pic>
      <p:pic>
        <p:nvPicPr>
          <p:cNvPr id="7170" name="Picture 2" descr="State Investment Hub - PCC">
            <a:extLst>
              <a:ext uri="{FF2B5EF4-FFF2-40B4-BE49-F238E27FC236}">
                <a16:creationId xmlns:a16="http://schemas.microsoft.com/office/drawing/2014/main" id="{32F7C814-4590-EB68-9A7D-20033F9DF6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951" y="2084955"/>
            <a:ext cx="2555839" cy="2555839"/>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3" descr="A restaurant kitchen with a large counter&#10;&#10;AI-generated content may be incorrect.">
            <a:extLst>
              <a:ext uri="{FF2B5EF4-FFF2-40B4-BE49-F238E27FC236}">
                <a16:creationId xmlns:a16="http://schemas.microsoft.com/office/drawing/2014/main" id="{BC987282-652B-D227-C422-5A4F056E2D70}"/>
              </a:ext>
            </a:extLst>
          </p:cNvPr>
          <p:cNvPicPr>
            <a:picLocks noChangeAspect="1"/>
          </p:cNvPicPr>
          <p:nvPr/>
        </p:nvPicPr>
        <p:blipFill>
          <a:blip r:embed="rId5"/>
          <a:srcRect l="10636" t="7020" r="20554" b="1452"/>
          <a:stretch/>
        </p:blipFill>
        <p:spPr>
          <a:xfrm>
            <a:off x="6375446" y="2084956"/>
            <a:ext cx="2562113" cy="2555839"/>
          </a:xfrm>
          <a:prstGeom prst="ellipse">
            <a:avLst/>
          </a:prstGeom>
        </p:spPr>
      </p:pic>
      <p:pic>
        <p:nvPicPr>
          <p:cNvPr id="12" name="Picture 11" descr="A person sitting in a hospital room&#10;&#10;AI-generated content may be incorrect.">
            <a:extLst>
              <a:ext uri="{FF2B5EF4-FFF2-40B4-BE49-F238E27FC236}">
                <a16:creationId xmlns:a16="http://schemas.microsoft.com/office/drawing/2014/main" id="{9220D00F-C2DD-EAE8-7743-CB31571C46CA}"/>
              </a:ext>
            </a:extLst>
          </p:cNvPr>
          <p:cNvPicPr>
            <a:picLocks noChangeAspect="1"/>
          </p:cNvPicPr>
          <p:nvPr/>
        </p:nvPicPr>
        <p:blipFill>
          <a:blip r:embed="rId6"/>
          <a:srcRect l="23189" t="31428" r="32607" b="9775"/>
          <a:stretch/>
        </p:blipFill>
        <p:spPr>
          <a:xfrm>
            <a:off x="3248169" y="2084956"/>
            <a:ext cx="2562112" cy="2555839"/>
          </a:xfrm>
          <a:prstGeom prst="ellipse">
            <a:avLst/>
          </a:prstGeom>
        </p:spPr>
      </p:pic>
      <p:sp>
        <p:nvSpPr>
          <p:cNvPr id="8" name="TextBox 7">
            <a:extLst>
              <a:ext uri="{FF2B5EF4-FFF2-40B4-BE49-F238E27FC236}">
                <a16:creationId xmlns:a16="http://schemas.microsoft.com/office/drawing/2014/main" id="{E18583D4-144E-EF97-DE64-1F695626D4E2}"/>
              </a:ext>
            </a:extLst>
          </p:cNvPr>
          <p:cNvSpPr txBox="1"/>
          <p:nvPr/>
        </p:nvSpPr>
        <p:spPr>
          <a:xfrm>
            <a:off x="6796514" y="4681343"/>
            <a:ext cx="1726250" cy="523220"/>
          </a:xfrm>
          <a:prstGeom prst="rect">
            <a:avLst/>
          </a:prstGeom>
          <a:noFill/>
        </p:spPr>
        <p:txBody>
          <a:bodyPr wrap="square" rtlCol="0">
            <a:spAutoFit/>
          </a:bodyPr>
          <a:lstStyle/>
          <a:p>
            <a:pPr algn="ctr"/>
            <a:r>
              <a:rPr lang="en-US" sz="2800">
                <a:solidFill>
                  <a:schemeClr val="tx1">
                    <a:lumMod val="65000"/>
                    <a:lumOff val="35000"/>
                  </a:schemeClr>
                </a:solidFill>
                <a:latin typeface="Segoe UI" panose="020B0502040204020203" pitchFamily="34" charset="0"/>
                <a:cs typeface="Segoe UI" panose="020B0502040204020203" pitchFamily="34" charset="0"/>
              </a:rPr>
              <a:t>Nutrition</a:t>
            </a:r>
          </a:p>
        </p:txBody>
      </p:sp>
      <p:sp>
        <p:nvSpPr>
          <p:cNvPr id="9" name="TextBox 8">
            <a:extLst>
              <a:ext uri="{FF2B5EF4-FFF2-40B4-BE49-F238E27FC236}">
                <a16:creationId xmlns:a16="http://schemas.microsoft.com/office/drawing/2014/main" id="{26CF768F-0D9D-70DA-979F-1D5B056B5036}"/>
              </a:ext>
            </a:extLst>
          </p:cNvPr>
          <p:cNvSpPr txBox="1"/>
          <p:nvPr/>
        </p:nvSpPr>
        <p:spPr>
          <a:xfrm>
            <a:off x="9716287" y="4681343"/>
            <a:ext cx="1726250" cy="523220"/>
          </a:xfrm>
          <a:prstGeom prst="rect">
            <a:avLst/>
          </a:prstGeom>
          <a:noFill/>
        </p:spPr>
        <p:txBody>
          <a:bodyPr wrap="square" rtlCol="0">
            <a:spAutoFit/>
          </a:bodyPr>
          <a:lstStyle/>
          <a:p>
            <a:pPr algn="ctr"/>
            <a:r>
              <a:rPr lang="en-US" sz="2800">
                <a:solidFill>
                  <a:schemeClr val="tx1">
                    <a:lumMod val="65000"/>
                    <a:lumOff val="35000"/>
                  </a:schemeClr>
                </a:solidFill>
                <a:latin typeface="Segoe UI" panose="020B0502040204020203" pitchFamily="34" charset="0"/>
                <a:cs typeface="Segoe UI" panose="020B0502040204020203" pitchFamily="34" charset="0"/>
              </a:rPr>
              <a:t>Security</a:t>
            </a:r>
          </a:p>
        </p:txBody>
      </p:sp>
      <p:sp>
        <p:nvSpPr>
          <p:cNvPr id="10" name="TextBox 9">
            <a:extLst>
              <a:ext uri="{FF2B5EF4-FFF2-40B4-BE49-F238E27FC236}">
                <a16:creationId xmlns:a16="http://schemas.microsoft.com/office/drawing/2014/main" id="{EAA332A7-BC13-8431-3691-A5189B814930}"/>
              </a:ext>
            </a:extLst>
          </p:cNvPr>
          <p:cNvSpPr txBox="1"/>
          <p:nvPr/>
        </p:nvSpPr>
        <p:spPr>
          <a:xfrm>
            <a:off x="83511" y="4681343"/>
            <a:ext cx="3058157" cy="523220"/>
          </a:xfrm>
          <a:prstGeom prst="rect">
            <a:avLst/>
          </a:prstGeom>
          <a:noFill/>
        </p:spPr>
        <p:txBody>
          <a:bodyPr wrap="square" rtlCol="0">
            <a:spAutoFit/>
          </a:bodyPr>
          <a:lstStyle/>
          <a:p>
            <a:pPr algn="ctr"/>
            <a:r>
              <a:rPr lang="en-US" sz="2800">
                <a:solidFill>
                  <a:schemeClr val="tx1">
                    <a:lumMod val="65000"/>
                    <a:lumOff val="35000"/>
                  </a:schemeClr>
                </a:solidFill>
                <a:latin typeface="Segoe UI" panose="020B0502040204020203" pitchFamily="34" charset="0"/>
                <a:cs typeface="Segoe UI" panose="020B0502040204020203" pitchFamily="34" charset="0"/>
              </a:rPr>
              <a:t>Level of Care</a:t>
            </a:r>
          </a:p>
        </p:txBody>
      </p:sp>
      <p:sp>
        <p:nvSpPr>
          <p:cNvPr id="11" name="TextBox 10">
            <a:extLst>
              <a:ext uri="{FF2B5EF4-FFF2-40B4-BE49-F238E27FC236}">
                <a16:creationId xmlns:a16="http://schemas.microsoft.com/office/drawing/2014/main" id="{7C992CB9-681D-7556-AF00-FA673D7EBC8A}"/>
              </a:ext>
            </a:extLst>
          </p:cNvPr>
          <p:cNvSpPr txBox="1"/>
          <p:nvPr/>
        </p:nvSpPr>
        <p:spPr>
          <a:xfrm>
            <a:off x="3003284" y="4681343"/>
            <a:ext cx="3058157" cy="523220"/>
          </a:xfrm>
          <a:prstGeom prst="rect">
            <a:avLst/>
          </a:prstGeom>
          <a:noFill/>
        </p:spPr>
        <p:txBody>
          <a:bodyPr wrap="square" rtlCol="0">
            <a:spAutoFit/>
          </a:bodyPr>
          <a:lstStyle/>
          <a:p>
            <a:pPr algn="ctr"/>
            <a:r>
              <a:rPr lang="en-US" sz="2800">
                <a:solidFill>
                  <a:schemeClr val="tx1">
                    <a:lumMod val="65000"/>
                    <a:lumOff val="35000"/>
                  </a:schemeClr>
                </a:solidFill>
                <a:latin typeface="Segoe UI" panose="020B0502040204020203" pitchFamily="34" charset="0"/>
                <a:cs typeface="Segoe UI" panose="020B0502040204020203" pitchFamily="34" charset="0"/>
              </a:rPr>
              <a:t>Length of Stay</a:t>
            </a:r>
          </a:p>
        </p:txBody>
      </p:sp>
      <p:sp>
        <p:nvSpPr>
          <p:cNvPr id="16" name="TextBox 15">
            <a:extLst>
              <a:ext uri="{FF2B5EF4-FFF2-40B4-BE49-F238E27FC236}">
                <a16:creationId xmlns:a16="http://schemas.microsoft.com/office/drawing/2014/main" id="{D9B2721F-F6B7-0BCC-0B09-BA19C72AC94C}"/>
              </a:ext>
            </a:extLst>
          </p:cNvPr>
          <p:cNvSpPr txBox="1"/>
          <p:nvPr/>
        </p:nvSpPr>
        <p:spPr>
          <a:xfrm>
            <a:off x="12490615" y="587303"/>
            <a:ext cx="9012409" cy="3416320"/>
          </a:xfrm>
          <a:prstGeom prst="rect">
            <a:avLst/>
          </a:prstGeom>
          <a:noFill/>
        </p:spPr>
        <p:txBody>
          <a:bodyPr wrap="square" rtlCol="0">
            <a:spAutoFit/>
          </a:bodyPr>
          <a:lstStyle/>
          <a:p>
            <a:pPr marL="914400" indent="-914400">
              <a:buFont typeface="+mj-lt"/>
              <a:buAutoNum type="arabicPeriod"/>
            </a:pPr>
            <a:r>
              <a:rPr lang="en-US" sz="5400">
                <a:solidFill>
                  <a:srgbClr val="FF0000"/>
                </a:solidFill>
                <a:highlight>
                  <a:srgbClr val="FFFF00"/>
                </a:highlight>
              </a:rPr>
              <a:t>Inspira Greenfield</a:t>
            </a:r>
          </a:p>
          <a:p>
            <a:pPr marL="914400" indent="-914400">
              <a:buFont typeface="+mj-lt"/>
              <a:buAutoNum type="arabicPeriod"/>
            </a:pPr>
            <a:r>
              <a:rPr lang="en-US" sz="5400">
                <a:solidFill>
                  <a:srgbClr val="FF0000"/>
                </a:solidFill>
                <a:highlight>
                  <a:srgbClr val="FFFF00"/>
                </a:highlight>
              </a:rPr>
              <a:t>iStock</a:t>
            </a:r>
          </a:p>
          <a:p>
            <a:pPr marL="914400" indent="-914400">
              <a:buFont typeface="+mj-lt"/>
              <a:buAutoNum type="arabicPeriod"/>
            </a:pPr>
            <a:r>
              <a:rPr lang="en-US" sz="5400">
                <a:solidFill>
                  <a:srgbClr val="FF0000"/>
                </a:solidFill>
                <a:highlight>
                  <a:srgbClr val="FFFF00"/>
                </a:highlight>
              </a:rPr>
              <a:t>iStock</a:t>
            </a:r>
          </a:p>
          <a:p>
            <a:pPr marL="914400" indent="-914400">
              <a:buFont typeface="+mj-lt"/>
              <a:buAutoNum type="arabicPeriod"/>
            </a:pPr>
            <a:r>
              <a:rPr lang="en-US" sz="5400">
                <a:solidFill>
                  <a:srgbClr val="FF0000"/>
                </a:solidFill>
                <a:highlight>
                  <a:srgbClr val="FFFF00"/>
                </a:highlight>
              </a:rPr>
              <a:t>Inspira Greenfield</a:t>
            </a:r>
          </a:p>
        </p:txBody>
      </p:sp>
      <p:sp>
        <p:nvSpPr>
          <p:cNvPr id="17" name="Title 1">
            <a:extLst>
              <a:ext uri="{FF2B5EF4-FFF2-40B4-BE49-F238E27FC236}">
                <a16:creationId xmlns:a16="http://schemas.microsoft.com/office/drawing/2014/main" id="{E3CABC1C-BD91-84AA-6454-2D98AE8FFEDB}"/>
              </a:ext>
            </a:extLst>
          </p:cNvPr>
          <p:cNvSpPr txBox="1">
            <a:spLocks/>
          </p:cNvSpPr>
          <p:nvPr/>
        </p:nvSpPr>
        <p:spPr>
          <a:xfrm>
            <a:off x="395438" y="1227819"/>
            <a:ext cx="10515600" cy="5974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a:lstStyle>
          <a:p>
            <a:r>
              <a:rPr lang="en-US" sz="3400" b="1">
                <a:solidFill>
                  <a:srgbClr val="003087"/>
                </a:solidFill>
              </a:rPr>
              <a:t>Logistics and Services to Account for are:</a:t>
            </a:r>
          </a:p>
        </p:txBody>
      </p:sp>
      <p:grpSp>
        <p:nvGrpSpPr>
          <p:cNvPr id="24" name="Group 23">
            <a:extLst>
              <a:ext uri="{FF2B5EF4-FFF2-40B4-BE49-F238E27FC236}">
                <a16:creationId xmlns:a16="http://schemas.microsoft.com/office/drawing/2014/main" id="{36B58B19-9A33-00A1-E8DB-FA799834573A}"/>
              </a:ext>
            </a:extLst>
          </p:cNvPr>
          <p:cNvGrpSpPr/>
          <p:nvPr/>
        </p:nvGrpSpPr>
        <p:grpSpPr>
          <a:xfrm>
            <a:off x="-388376" y="-18504"/>
            <a:ext cx="12580374" cy="858204"/>
            <a:chOff x="-388376" y="-18504"/>
            <a:chExt cx="12580374" cy="858204"/>
          </a:xfrm>
        </p:grpSpPr>
        <p:sp>
          <p:nvSpPr>
            <p:cNvPr id="25" name="Text Placeholder 7">
              <a:extLst>
                <a:ext uri="{FF2B5EF4-FFF2-40B4-BE49-F238E27FC236}">
                  <a16:creationId xmlns:a16="http://schemas.microsoft.com/office/drawing/2014/main" id="{6BC7DA83-E0EC-2BED-2556-AF2CC6425C1B}"/>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03</a:t>
              </a:r>
            </a:p>
          </p:txBody>
        </p:sp>
        <p:cxnSp>
          <p:nvCxnSpPr>
            <p:cNvPr id="26" name="Straight Connector 25">
              <a:extLst>
                <a:ext uri="{FF2B5EF4-FFF2-40B4-BE49-F238E27FC236}">
                  <a16:creationId xmlns:a16="http://schemas.microsoft.com/office/drawing/2014/main" id="{5576CBEC-4179-8CFB-60A4-EB227E23D655}"/>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27" name="Text Placeholder 9">
              <a:extLst>
                <a:ext uri="{FF2B5EF4-FFF2-40B4-BE49-F238E27FC236}">
                  <a16:creationId xmlns:a16="http://schemas.microsoft.com/office/drawing/2014/main" id="{97CA54E4-97E6-F058-7FA7-FED44F00781C}"/>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NEXT CHAPTER: FACILITY GUIDELINES</a:t>
              </a:r>
            </a:p>
          </p:txBody>
        </p:sp>
      </p:grpSp>
      <p:pic>
        <p:nvPicPr>
          <p:cNvPr id="3" name="Picture 2">
            <a:extLst>
              <a:ext uri="{FF2B5EF4-FFF2-40B4-BE49-F238E27FC236}">
                <a16:creationId xmlns:a16="http://schemas.microsoft.com/office/drawing/2014/main" id="{77BEE8A7-7EF4-99D0-C581-2DF7103B87E3}"/>
              </a:ext>
            </a:extLst>
          </p:cNvPr>
          <p:cNvPicPr>
            <a:picLocks noChangeAspect="1"/>
          </p:cNvPicPr>
          <p:nvPr/>
        </p:nvPicPr>
        <p:blipFill>
          <a:blip r:embed="rId7"/>
          <a:srcRect/>
          <a:stretch/>
        </p:blipFill>
        <p:spPr>
          <a:xfrm>
            <a:off x="10355359" y="1158652"/>
            <a:ext cx="1449278" cy="845413"/>
          </a:xfrm>
          <a:prstGeom prst="rect">
            <a:avLst/>
          </a:prstGeom>
        </p:spPr>
      </p:pic>
    </p:spTree>
    <p:extLst>
      <p:ext uri="{BB962C8B-B14F-4D97-AF65-F5344CB8AC3E}">
        <p14:creationId xmlns:p14="http://schemas.microsoft.com/office/powerpoint/2010/main" val="1558663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9B309-6567-503D-7F5B-733B4A234B14}"/>
              </a:ext>
            </a:extLst>
          </p:cNvPr>
          <p:cNvSpPr>
            <a:spLocks noGrp="1"/>
          </p:cNvSpPr>
          <p:nvPr>
            <p:ph type="title"/>
          </p:nvPr>
        </p:nvSpPr>
        <p:spPr>
          <a:xfrm>
            <a:off x="1259250" y="1489631"/>
            <a:ext cx="5832325" cy="597401"/>
          </a:xfrm>
        </p:spPr>
        <p:txBody>
          <a:bodyPr/>
          <a:lstStyle/>
          <a:p>
            <a:r>
              <a:rPr lang="en-US" dirty="0"/>
              <a:t>Application</a:t>
            </a:r>
          </a:p>
        </p:txBody>
      </p:sp>
      <p:sp>
        <p:nvSpPr>
          <p:cNvPr id="4" name="Content Placeholder 3">
            <a:extLst>
              <a:ext uri="{FF2B5EF4-FFF2-40B4-BE49-F238E27FC236}">
                <a16:creationId xmlns:a16="http://schemas.microsoft.com/office/drawing/2014/main" id="{3317EA6D-4B2D-8313-06FD-E4C262EC5909}"/>
              </a:ext>
            </a:extLst>
          </p:cNvPr>
          <p:cNvSpPr>
            <a:spLocks noGrp="1"/>
          </p:cNvSpPr>
          <p:nvPr>
            <p:ph idx="10"/>
          </p:nvPr>
        </p:nvSpPr>
        <p:spPr>
          <a:xfrm>
            <a:off x="1261872" y="2219666"/>
            <a:ext cx="6909711" cy="3099742"/>
          </a:xfrm>
        </p:spPr>
        <p:txBody>
          <a:bodyPr vert="horz" lIns="91440" tIns="45720" rIns="91440" bIns="45720" rtlCol="0" anchor="t">
            <a:noAutofit/>
          </a:bodyPr>
          <a:lstStyle/>
          <a:p>
            <a:pPr>
              <a:lnSpc>
                <a:spcPct val="110000"/>
              </a:lnSpc>
            </a:pPr>
            <a:r>
              <a:rPr lang="en-US" sz="2200" dirty="0">
                <a:latin typeface="Segoe UI"/>
                <a:cs typeface="Segoe UI"/>
              </a:rPr>
              <a:t>Post-Surgical supportive care provided overnight for up to 72 hours (based on local / state regulations)</a:t>
            </a:r>
          </a:p>
          <a:p>
            <a:pPr>
              <a:lnSpc>
                <a:spcPct val="110000"/>
              </a:lnSpc>
            </a:pPr>
            <a:r>
              <a:rPr lang="en-US" sz="2200" dirty="0">
                <a:latin typeface="Segoe UI"/>
                <a:cs typeface="Segoe UI"/>
              </a:rPr>
              <a:t>Care environment for patients discharged from an Ambulatory Surgery Center</a:t>
            </a:r>
          </a:p>
          <a:p>
            <a:pPr>
              <a:lnSpc>
                <a:spcPct val="110000"/>
              </a:lnSpc>
            </a:pPr>
            <a:r>
              <a:rPr lang="en-US" sz="2200" dirty="0">
                <a:latin typeface="Segoe UI"/>
                <a:cs typeface="Segoe UI"/>
              </a:rPr>
              <a:t>General profile: Patient that must travel great distance home and/or lacks immediate post-op supportive care in the home environment</a:t>
            </a:r>
          </a:p>
          <a:p>
            <a:pPr>
              <a:lnSpc>
                <a:spcPct val="110000"/>
              </a:lnSpc>
            </a:pPr>
            <a:r>
              <a:rPr lang="en-US" sz="2200" dirty="0"/>
              <a:t>No more than 16 beds in unit</a:t>
            </a:r>
          </a:p>
        </p:txBody>
      </p:sp>
      <p:grpSp>
        <p:nvGrpSpPr>
          <p:cNvPr id="17" name="Group 16">
            <a:extLst>
              <a:ext uri="{FF2B5EF4-FFF2-40B4-BE49-F238E27FC236}">
                <a16:creationId xmlns:a16="http://schemas.microsoft.com/office/drawing/2014/main" id="{20EB3278-97D8-DCA0-9772-641A6D8C881B}"/>
              </a:ext>
            </a:extLst>
          </p:cNvPr>
          <p:cNvGrpSpPr/>
          <p:nvPr/>
        </p:nvGrpSpPr>
        <p:grpSpPr>
          <a:xfrm>
            <a:off x="-388376" y="-18504"/>
            <a:ext cx="12580374" cy="858204"/>
            <a:chOff x="-388376" y="-18504"/>
            <a:chExt cx="12580374" cy="858204"/>
          </a:xfrm>
        </p:grpSpPr>
        <p:sp>
          <p:nvSpPr>
            <p:cNvPr id="18" name="Text Placeholder 7">
              <a:extLst>
                <a:ext uri="{FF2B5EF4-FFF2-40B4-BE49-F238E27FC236}">
                  <a16:creationId xmlns:a16="http://schemas.microsoft.com/office/drawing/2014/main" id="{D68EA538-A2E1-23DC-7D38-9EA49CE32FD0}"/>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03</a:t>
              </a:r>
            </a:p>
          </p:txBody>
        </p:sp>
        <p:cxnSp>
          <p:nvCxnSpPr>
            <p:cNvPr id="19" name="Straight Connector 18">
              <a:extLst>
                <a:ext uri="{FF2B5EF4-FFF2-40B4-BE49-F238E27FC236}">
                  <a16:creationId xmlns:a16="http://schemas.microsoft.com/office/drawing/2014/main" id="{D7BD63A7-3367-3F55-8155-B37C0B223117}"/>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20" name="Text Placeholder 9">
              <a:extLst>
                <a:ext uri="{FF2B5EF4-FFF2-40B4-BE49-F238E27FC236}">
                  <a16:creationId xmlns:a16="http://schemas.microsoft.com/office/drawing/2014/main" id="{8D25F05C-B54E-D391-5B0E-73B56EABE161}"/>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NEXT CHAPTER: FACILITY GUIDELINES</a:t>
              </a:r>
            </a:p>
          </p:txBody>
        </p:sp>
      </p:grpSp>
      <p:pic>
        <p:nvPicPr>
          <p:cNvPr id="2" name="Picture 1">
            <a:extLst>
              <a:ext uri="{FF2B5EF4-FFF2-40B4-BE49-F238E27FC236}">
                <a16:creationId xmlns:a16="http://schemas.microsoft.com/office/drawing/2014/main" id="{313112EA-A8BD-A1A0-9681-FC3F0C6C873D}"/>
              </a:ext>
            </a:extLst>
          </p:cNvPr>
          <p:cNvPicPr>
            <a:picLocks noChangeAspect="1"/>
          </p:cNvPicPr>
          <p:nvPr/>
        </p:nvPicPr>
        <p:blipFill>
          <a:blip r:embed="rId3"/>
          <a:srcRect/>
          <a:stretch/>
        </p:blipFill>
        <p:spPr>
          <a:xfrm>
            <a:off x="10355359" y="1158652"/>
            <a:ext cx="1449278" cy="845413"/>
          </a:xfrm>
          <a:prstGeom prst="rect">
            <a:avLst/>
          </a:prstGeom>
        </p:spPr>
      </p:pic>
    </p:spTree>
    <p:extLst>
      <p:ext uri="{BB962C8B-B14F-4D97-AF65-F5344CB8AC3E}">
        <p14:creationId xmlns:p14="http://schemas.microsoft.com/office/powerpoint/2010/main" val="178645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9B309-6567-503D-7F5B-733B4A234B14}"/>
              </a:ext>
            </a:extLst>
          </p:cNvPr>
          <p:cNvSpPr>
            <a:spLocks noGrp="1"/>
          </p:cNvSpPr>
          <p:nvPr>
            <p:ph type="title"/>
          </p:nvPr>
        </p:nvSpPr>
        <p:spPr>
          <a:xfrm>
            <a:off x="997122" y="1489631"/>
            <a:ext cx="5829703" cy="597401"/>
          </a:xfrm>
        </p:spPr>
        <p:txBody>
          <a:bodyPr/>
          <a:lstStyle/>
          <a:p>
            <a:r>
              <a:rPr lang="en-US" dirty="0">
                <a:latin typeface="Segoe UI"/>
                <a:cs typeface="Segoe UI"/>
              </a:rPr>
              <a:t>Short Stay Room</a:t>
            </a:r>
            <a:r>
              <a:rPr lang="en-US" sz="2400" dirty="0">
                <a:latin typeface="Segoe UI"/>
                <a:cs typeface="Segoe UI"/>
              </a:rPr>
              <a:t> (2.15-3.1)</a:t>
            </a:r>
            <a:endParaRPr lang="en-US" sz="2400" dirty="0"/>
          </a:p>
        </p:txBody>
      </p:sp>
      <p:sp>
        <p:nvSpPr>
          <p:cNvPr id="4" name="Content Placeholder 3">
            <a:extLst>
              <a:ext uri="{FF2B5EF4-FFF2-40B4-BE49-F238E27FC236}">
                <a16:creationId xmlns:a16="http://schemas.microsoft.com/office/drawing/2014/main" id="{3317EA6D-4B2D-8313-06FD-E4C262EC5909}"/>
              </a:ext>
            </a:extLst>
          </p:cNvPr>
          <p:cNvSpPr>
            <a:spLocks noGrp="1"/>
          </p:cNvSpPr>
          <p:nvPr>
            <p:ph idx="10"/>
          </p:nvPr>
        </p:nvSpPr>
        <p:spPr>
          <a:xfrm>
            <a:off x="997122" y="2219666"/>
            <a:ext cx="6904970" cy="3099742"/>
          </a:xfrm>
        </p:spPr>
        <p:txBody>
          <a:bodyPr vert="horz" lIns="91440" tIns="45720" rIns="91440" bIns="45720" rtlCol="0" anchor="t">
            <a:noAutofit/>
          </a:bodyPr>
          <a:lstStyle/>
          <a:p>
            <a:pPr>
              <a:lnSpc>
                <a:spcPct val="110000"/>
              </a:lnSpc>
            </a:pPr>
            <a:r>
              <a:rPr lang="en-US" sz="2400" dirty="0"/>
              <a:t>Single rooms – 120 sf clear floor area</a:t>
            </a:r>
          </a:p>
          <a:p>
            <a:pPr lvl="1">
              <a:lnSpc>
                <a:spcPct val="110000"/>
              </a:lnSpc>
              <a:buFont typeface="Courier New" pitchFamily="2" charset="2"/>
              <a:buChar char="o"/>
            </a:pPr>
            <a:r>
              <a:rPr lang="en-US" dirty="0">
                <a:latin typeface="Segoe UI"/>
                <a:cs typeface="Segoe UI"/>
              </a:rPr>
              <a:t>3 Foot Clearance all Sides of the Bed</a:t>
            </a:r>
          </a:p>
          <a:p>
            <a:pPr>
              <a:lnSpc>
                <a:spcPct val="110000"/>
              </a:lnSpc>
            </a:pPr>
            <a:r>
              <a:rPr lang="en-US" sz="2400" dirty="0"/>
              <a:t>Requires window</a:t>
            </a:r>
          </a:p>
          <a:p>
            <a:pPr lvl="1">
              <a:lnSpc>
                <a:spcPct val="110000"/>
              </a:lnSpc>
              <a:buFont typeface="Courier New" pitchFamily="2" charset="2"/>
              <a:buChar char="o"/>
            </a:pPr>
            <a:r>
              <a:rPr lang="en-US" dirty="0">
                <a:latin typeface="Segoe UI"/>
                <a:cs typeface="Segoe UI"/>
              </a:rPr>
              <a:t>No stipulation on sill height or glazing area</a:t>
            </a:r>
          </a:p>
          <a:p>
            <a:pPr>
              <a:lnSpc>
                <a:spcPct val="110000"/>
              </a:lnSpc>
            </a:pPr>
            <a:r>
              <a:rPr lang="en-US" sz="2400" dirty="0"/>
              <a:t>Requires toilet room (shower optional)</a:t>
            </a:r>
          </a:p>
          <a:p>
            <a:pPr lvl="1">
              <a:lnSpc>
                <a:spcPct val="110000"/>
              </a:lnSpc>
              <a:buFont typeface="Courier New" pitchFamily="2" charset="2"/>
              <a:buChar char="o"/>
            </a:pPr>
            <a:r>
              <a:rPr lang="en-US" dirty="0">
                <a:latin typeface="Segoe UI"/>
                <a:cs typeface="Segoe UI"/>
              </a:rPr>
              <a:t>Ratio of toilets to rooms under review</a:t>
            </a:r>
            <a:endParaRPr lang="en-US" dirty="0"/>
          </a:p>
          <a:p>
            <a:pPr>
              <a:lnSpc>
                <a:spcPct val="110000"/>
              </a:lnSpc>
            </a:pPr>
            <a:endParaRPr lang="en-US" sz="2400" dirty="0"/>
          </a:p>
        </p:txBody>
      </p:sp>
      <p:grpSp>
        <p:nvGrpSpPr>
          <p:cNvPr id="16" name="Group 15">
            <a:extLst>
              <a:ext uri="{FF2B5EF4-FFF2-40B4-BE49-F238E27FC236}">
                <a16:creationId xmlns:a16="http://schemas.microsoft.com/office/drawing/2014/main" id="{AA2A8D23-802F-A503-D87A-D05720DD99BE}"/>
              </a:ext>
            </a:extLst>
          </p:cNvPr>
          <p:cNvGrpSpPr/>
          <p:nvPr/>
        </p:nvGrpSpPr>
        <p:grpSpPr>
          <a:xfrm>
            <a:off x="-388376" y="-18504"/>
            <a:ext cx="12580374" cy="858204"/>
            <a:chOff x="-388376" y="-18504"/>
            <a:chExt cx="12580374" cy="858204"/>
          </a:xfrm>
        </p:grpSpPr>
        <p:sp>
          <p:nvSpPr>
            <p:cNvPr id="17" name="Text Placeholder 7">
              <a:extLst>
                <a:ext uri="{FF2B5EF4-FFF2-40B4-BE49-F238E27FC236}">
                  <a16:creationId xmlns:a16="http://schemas.microsoft.com/office/drawing/2014/main" id="{2001C499-97D6-67BB-DA23-2CACE5848D44}"/>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03</a:t>
              </a:r>
            </a:p>
          </p:txBody>
        </p:sp>
        <p:cxnSp>
          <p:nvCxnSpPr>
            <p:cNvPr id="18" name="Straight Connector 17">
              <a:extLst>
                <a:ext uri="{FF2B5EF4-FFF2-40B4-BE49-F238E27FC236}">
                  <a16:creationId xmlns:a16="http://schemas.microsoft.com/office/drawing/2014/main" id="{70656CD1-0A7C-A53E-E646-4C9734A2AF1D}"/>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19" name="Text Placeholder 9">
              <a:extLst>
                <a:ext uri="{FF2B5EF4-FFF2-40B4-BE49-F238E27FC236}">
                  <a16:creationId xmlns:a16="http://schemas.microsoft.com/office/drawing/2014/main" id="{A5279479-F536-C87D-5E02-B7040C869CB7}"/>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NEXT CHAPTER: FACILITY GUIDELINES</a:t>
              </a:r>
            </a:p>
          </p:txBody>
        </p:sp>
      </p:grpSp>
      <p:pic>
        <p:nvPicPr>
          <p:cNvPr id="6" name="Picture 5" descr="Love your hotel room? Take a piece of it home - Albany Business Review">
            <a:extLst>
              <a:ext uri="{FF2B5EF4-FFF2-40B4-BE49-F238E27FC236}">
                <a16:creationId xmlns:a16="http://schemas.microsoft.com/office/drawing/2014/main" id="{FF783DB7-1E1E-6665-9AB7-18D6FB56E45B}"/>
              </a:ext>
            </a:extLst>
          </p:cNvPr>
          <p:cNvPicPr>
            <a:picLocks noChangeAspect="1"/>
          </p:cNvPicPr>
          <p:nvPr/>
        </p:nvPicPr>
        <p:blipFill>
          <a:blip r:embed="rId3"/>
          <a:srcRect t="10020" b="-204"/>
          <a:stretch/>
        </p:blipFill>
        <p:spPr>
          <a:xfrm>
            <a:off x="8034867" y="1574800"/>
            <a:ext cx="4157133" cy="3741436"/>
          </a:xfrm>
          <a:prstGeom prst="rect">
            <a:avLst/>
          </a:prstGeom>
        </p:spPr>
      </p:pic>
    </p:spTree>
    <p:extLst>
      <p:ext uri="{BB962C8B-B14F-4D97-AF65-F5344CB8AC3E}">
        <p14:creationId xmlns:p14="http://schemas.microsoft.com/office/powerpoint/2010/main" val="3579083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9B309-6567-503D-7F5B-733B4A234B14}"/>
              </a:ext>
            </a:extLst>
          </p:cNvPr>
          <p:cNvSpPr>
            <a:spLocks noGrp="1"/>
          </p:cNvSpPr>
          <p:nvPr>
            <p:ph type="title"/>
          </p:nvPr>
        </p:nvSpPr>
        <p:spPr>
          <a:xfrm>
            <a:off x="1074194" y="1489631"/>
            <a:ext cx="5736841" cy="597401"/>
          </a:xfrm>
        </p:spPr>
        <p:txBody>
          <a:bodyPr>
            <a:normAutofit/>
          </a:bodyPr>
          <a:lstStyle/>
          <a:p>
            <a:r>
              <a:rPr lang="en-US" dirty="0">
                <a:latin typeface="Segoe UI"/>
                <a:cs typeface="Segoe UI"/>
              </a:rPr>
              <a:t>Support Areas </a:t>
            </a:r>
            <a:r>
              <a:rPr lang="en-US" sz="2400" dirty="0">
                <a:latin typeface="Segoe UI"/>
                <a:cs typeface="Segoe UI"/>
              </a:rPr>
              <a:t>(2.15-3.8)</a:t>
            </a:r>
            <a:endParaRPr lang="en-US" sz="2400" b="0" dirty="0">
              <a:solidFill>
                <a:srgbClr val="000000"/>
              </a:solidFill>
              <a:latin typeface="Segoe UI"/>
              <a:cs typeface="Segoe UI"/>
            </a:endParaRPr>
          </a:p>
        </p:txBody>
      </p:sp>
      <p:sp>
        <p:nvSpPr>
          <p:cNvPr id="4" name="Content Placeholder 3">
            <a:extLst>
              <a:ext uri="{FF2B5EF4-FFF2-40B4-BE49-F238E27FC236}">
                <a16:creationId xmlns:a16="http://schemas.microsoft.com/office/drawing/2014/main" id="{3317EA6D-4B2D-8313-06FD-E4C262EC5909}"/>
              </a:ext>
            </a:extLst>
          </p:cNvPr>
          <p:cNvSpPr>
            <a:spLocks noGrp="1"/>
          </p:cNvSpPr>
          <p:nvPr>
            <p:ph idx="10"/>
          </p:nvPr>
        </p:nvSpPr>
        <p:spPr>
          <a:xfrm>
            <a:off x="1074194" y="2183521"/>
            <a:ext cx="7530930" cy="3874786"/>
          </a:xfrm>
        </p:spPr>
        <p:txBody>
          <a:bodyPr vert="horz" lIns="91440" tIns="45720" rIns="91440" bIns="45720" rtlCol="0" anchor="t">
            <a:noAutofit/>
          </a:bodyPr>
          <a:lstStyle/>
          <a:p>
            <a:pPr>
              <a:lnSpc>
                <a:spcPct val="110000"/>
              </a:lnSpc>
            </a:pPr>
            <a:r>
              <a:rPr lang="en-US" sz="2000" dirty="0">
                <a:latin typeface="Segoe UI"/>
                <a:cs typeface="Segoe UI"/>
              </a:rPr>
              <a:t>Staff workstation readily accessible to patient rooms (required)</a:t>
            </a:r>
            <a:endParaRPr lang="en-US" sz="2000" dirty="0"/>
          </a:p>
          <a:p>
            <a:pPr>
              <a:lnSpc>
                <a:spcPct val="110000"/>
              </a:lnSpc>
            </a:pPr>
            <a:r>
              <a:rPr lang="en-US" sz="2000" dirty="0">
                <a:latin typeface="Segoe UI"/>
                <a:cs typeface="Segoe UI"/>
              </a:rPr>
              <a:t>Direct or virtual observation from staff workstation to corridors connecting to rooms (required)</a:t>
            </a:r>
          </a:p>
          <a:p>
            <a:pPr>
              <a:lnSpc>
                <a:spcPct val="110000"/>
              </a:lnSpc>
            </a:pPr>
            <a:r>
              <a:rPr lang="en-US" sz="2000" dirty="0">
                <a:latin typeface="Segoe UI"/>
                <a:cs typeface="Segoe UI"/>
              </a:rPr>
              <a:t>Medication safety zone (optional)</a:t>
            </a:r>
          </a:p>
          <a:p>
            <a:pPr>
              <a:lnSpc>
                <a:spcPct val="110000"/>
              </a:lnSpc>
            </a:pPr>
            <a:r>
              <a:rPr lang="en-US" sz="2000" dirty="0">
                <a:latin typeface="Segoe UI"/>
                <a:cs typeface="Segoe UI"/>
              </a:rPr>
              <a:t>Nourishment area / ice for consumption (required)</a:t>
            </a:r>
          </a:p>
          <a:p>
            <a:pPr>
              <a:lnSpc>
                <a:spcPct val="110000"/>
              </a:lnSpc>
            </a:pPr>
            <a:r>
              <a:rPr lang="en-US" sz="2000" dirty="0">
                <a:latin typeface="Segoe UI"/>
                <a:cs typeface="Segoe UI"/>
              </a:rPr>
              <a:t>Clean workroom / holding room / area (optional) </a:t>
            </a:r>
          </a:p>
          <a:p>
            <a:pPr>
              <a:lnSpc>
                <a:spcPct val="110000"/>
              </a:lnSpc>
            </a:pPr>
            <a:r>
              <a:rPr lang="en-US" sz="2000" dirty="0">
                <a:latin typeface="Segoe UI"/>
                <a:cs typeface="Segoe UI"/>
              </a:rPr>
              <a:t>Soiled work / holding room (required)</a:t>
            </a:r>
            <a:endParaRPr lang="en-US" sz="2000" dirty="0"/>
          </a:p>
          <a:p>
            <a:pPr>
              <a:lnSpc>
                <a:spcPct val="110000"/>
              </a:lnSpc>
            </a:pPr>
            <a:r>
              <a:rPr lang="en-US" sz="2000" dirty="0">
                <a:latin typeface="Segoe UI"/>
                <a:cs typeface="Segoe UI"/>
              </a:rPr>
              <a:t>Equipment storage room / alcove (required)</a:t>
            </a:r>
            <a:br>
              <a:rPr lang="en-US" sz="2000" dirty="0"/>
            </a:br>
            <a:endParaRPr lang="en-US" sz="2000" dirty="0"/>
          </a:p>
          <a:p>
            <a:pPr>
              <a:lnSpc>
                <a:spcPct val="110000"/>
              </a:lnSpc>
            </a:pPr>
            <a:endParaRPr lang="en-US" sz="2000" dirty="0"/>
          </a:p>
        </p:txBody>
      </p:sp>
      <p:grpSp>
        <p:nvGrpSpPr>
          <p:cNvPr id="16" name="Group 15">
            <a:extLst>
              <a:ext uri="{FF2B5EF4-FFF2-40B4-BE49-F238E27FC236}">
                <a16:creationId xmlns:a16="http://schemas.microsoft.com/office/drawing/2014/main" id="{757E540E-EB2C-5C80-F2AB-B5B448B8DE7B}"/>
              </a:ext>
            </a:extLst>
          </p:cNvPr>
          <p:cNvGrpSpPr/>
          <p:nvPr/>
        </p:nvGrpSpPr>
        <p:grpSpPr>
          <a:xfrm>
            <a:off x="-388376" y="-18504"/>
            <a:ext cx="12580374" cy="858204"/>
            <a:chOff x="-388376" y="-18504"/>
            <a:chExt cx="12580374" cy="858204"/>
          </a:xfrm>
        </p:grpSpPr>
        <p:sp>
          <p:nvSpPr>
            <p:cNvPr id="17" name="Text Placeholder 7">
              <a:extLst>
                <a:ext uri="{FF2B5EF4-FFF2-40B4-BE49-F238E27FC236}">
                  <a16:creationId xmlns:a16="http://schemas.microsoft.com/office/drawing/2014/main" id="{6ACB91E3-06AA-0AB4-5A65-E9FC243BB17C}"/>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03</a:t>
              </a:r>
            </a:p>
          </p:txBody>
        </p:sp>
        <p:cxnSp>
          <p:nvCxnSpPr>
            <p:cNvPr id="18" name="Straight Connector 17">
              <a:extLst>
                <a:ext uri="{FF2B5EF4-FFF2-40B4-BE49-F238E27FC236}">
                  <a16:creationId xmlns:a16="http://schemas.microsoft.com/office/drawing/2014/main" id="{FAB686D9-BFAE-27B0-D661-34B3E9BB64BC}"/>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19" name="Text Placeholder 9">
              <a:extLst>
                <a:ext uri="{FF2B5EF4-FFF2-40B4-BE49-F238E27FC236}">
                  <a16:creationId xmlns:a16="http://schemas.microsoft.com/office/drawing/2014/main" id="{5DBF8B59-A6E2-7F14-E8AD-011B0BEE4344}"/>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NEXT CHAPTER: FACILITY GUIDELINES</a:t>
              </a:r>
            </a:p>
          </p:txBody>
        </p:sp>
      </p:grpSp>
      <p:pic>
        <p:nvPicPr>
          <p:cNvPr id="2" name="Picture 1" descr="white and black hallway with lights turned on in the middle">
            <a:extLst>
              <a:ext uri="{FF2B5EF4-FFF2-40B4-BE49-F238E27FC236}">
                <a16:creationId xmlns:a16="http://schemas.microsoft.com/office/drawing/2014/main" id="{F3164A0F-B876-7819-2550-9E225ED04796}"/>
              </a:ext>
            </a:extLst>
          </p:cNvPr>
          <p:cNvPicPr>
            <a:picLocks noChangeAspect="1"/>
          </p:cNvPicPr>
          <p:nvPr/>
        </p:nvPicPr>
        <p:blipFill>
          <a:blip r:embed="rId3"/>
          <a:srcRect l="19149" t="-415" r="11064" b="-8"/>
          <a:stretch/>
        </p:blipFill>
        <p:spPr>
          <a:xfrm>
            <a:off x="8607390" y="1600200"/>
            <a:ext cx="3584180" cy="3471358"/>
          </a:xfrm>
          <a:prstGeom prst="rect">
            <a:avLst/>
          </a:prstGeom>
        </p:spPr>
      </p:pic>
    </p:spTree>
    <p:extLst>
      <p:ext uri="{BB962C8B-B14F-4D97-AF65-F5344CB8AC3E}">
        <p14:creationId xmlns:p14="http://schemas.microsoft.com/office/powerpoint/2010/main" val="1049846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A215F23-974E-33FA-0F54-E25A92CCCA41}"/>
              </a:ext>
            </a:extLst>
          </p:cNvPr>
          <p:cNvSpPr>
            <a:spLocks noGrp="1"/>
          </p:cNvSpPr>
          <p:nvPr>
            <p:ph type="body" sz="quarter" idx="12"/>
          </p:nvPr>
        </p:nvSpPr>
        <p:spPr>
          <a:xfrm>
            <a:off x="2460570" y="512763"/>
            <a:ext cx="9572625" cy="1435100"/>
          </a:xfrm>
        </p:spPr>
        <p:txBody>
          <a:bodyPr rtlCol="0"/>
          <a:lstStyle/>
          <a:p>
            <a:pPr lvl="0"/>
            <a:r>
              <a:rPr lang="en-US" b="1" dirty="0"/>
              <a:t>Evaluate</a:t>
            </a:r>
            <a:r>
              <a:rPr lang="en-US" dirty="0"/>
              <a:t> the clinical and demographic criteria that define appropriate candidates for short stay care, and explain how these factors influence spatial planning and infrastructure decisions that ensure patient safety, dignity, and recovery in outpatient settings.</a:t>
            </a:r>
          </a:p>
        </p:txBody>
      </p:sp>
      <p:sp>
        <p:nvSpPr>
          <p:cNvPr id="9" name="Text Placeholder 8">
            <a:extLst>
              <a:ext uri="{FF2B5EF4-FFF2-40B4-BE49-F238E27FC236}">
                <a16:creationId xmlns:a16="http://schemas.microsoft.com/office/drawing/2014/main" id="{A631EDD4-CF32-044E-FE8E-74BD7093FB35}"/>
              </a:ext>
            </a:extLst>
          </p:cNvPr>
          <p:cNvSpPr>
            <a:spLocks noGrp="1"/>
          </p:cNvSpPr>
          <p:nvPr>
            <p:ph type="body" sz="quarter" idx="13"/>
          </p:nvPr>
        </p:nvSpPr>
        <p:spPr>
          <a:xfrm>
            <a:off x="2376488" y="1947863"/>
            <a:ext cx="9572625" cy="1435100"/>
          </a:xfrm>
        </p:spPr>
        <p:txBody>
          <a:bodyPr rtlCol="0"/>
          <a:lstStyle/>
          <a:p>
            <a:pPr lvl="0"/>
            <a:r>
              <a:rPr lang="en-US" b="1" dirty="0"/>
              <a:t>Analyze</a:t>
            </a:r>
            <a:r>
              <a:rPr lang="en-US" dirty="0"/>
              <a:t> how regional variations in healthcare delivery and population needs impact the design of short stay facilities, including code compliance, physical access, and environmental considerations that support equitable and safe care environments across geographic contexts.</a:t>
            </a:r>
          </a:p>
        </p:txBody>
      </p:sp>
      <p:sp>
        <p:nvSpPr>
          <p:cNvPr id="10" name="Text Placeholder 9">
            <a:extLst>
              <a:ext uri="{FF2B5EF4-FFF2-40B4-BE49-F238E27FC236}">
                <a16:creationId xmlns:a16="http://schemas.microsoft.com/office/drawing/2014/main" id="{057A746C-31B2-192D-BCD4-6DF2F99F9682}"/>
              </a:ext>
            </a:extLst>
          </p:cNvPr>
          <p:cNvSpPr>
            <a:spLocks noGrp="1"/>
          </p:cNvSpPr>
          <p:nvPr>
            <p:ph type="body" sz="quarter" idx="14"/>
          </p:nvPr>
        </p:nvSpPr>
        <p:spPr>
          <a:xfrm>
            <a:off x="2376488" y="3605213"/>
            <a:ext cx="9572625" cy="1435100"/>
          </a:xfrm>
        </p:spPr>
        <p:txBody>
          <a:bodyPr rtlCol="0"/>
          <a:lstStyle/>
          <a:p>
            <a:pPr lvl="0"/>
            <a:r>
              <a:rPr lang="en-US" b="1" dirty="0"/>
              <a:t>Apply</a:t>
            </a:r>
            <a:r>
              <a:rPr lang="en-US" dirty="0"/>
              <a:t> the new 2026 FGI Code requirements for short stay care in ambulatory surgical centers to building design, with a focus on required modifications to patient rooms, life safety systems, support spaces, and infection control to accommodate extended recovery and overnight stays.</a:t>
            </a:r>
          </a:p>
        </p:txBody>
      </p:sp>
      <p:sp>
        <p:nvSpPr>
          <p:cNvPr id="11" name="Text Placeholder 10">
            <a:extLst>
              <a:ext uri="{FF2B5EF4-FFF2-40B4-BE49-F238E27FC236}">
                <a16:creationId xmlns:a16="http://schemas.microsoft.com/office/drawing/2014/main" id="{0A595CE4-0885-C603-1D2D-6B34713626F2}"/>
              </a:ext>
            </a:extLst>
          </p:cNvPr>
          <p:cNvSpPr>
            <a:spLocks noGrp="1"/>
          </p:cNvSpPr>
          <p:nvPr>
            <p:ph type="body" sz="quarter" idx="15"/>
          </p:nvPr>
        </p:nvSpPr>
        <p:spPr>
          <a:xfrm>
            <a:off x="2376488" y="5264150"/>
            <a:ext cx="9572625" cy="1435100"/>
          </a:xfrm>
        </p:spPr>
        <p:txBody>
          <a:bodyPr rtlCol="0"/>
          <a:lstStyle/>
          <a:p>
            <a:pPr lvl="0"/>
            <a:r>
              <a:rPr lang="en-US" b="1" dirty="0"/>
              <a:t>Integrate</a:t>
            </a:r>
            <a:r>
              <a:rPr lang="en-US" dirty="0"/>
              <a:t> operational and logistical planning—such as staff flow, patient monitoring, medication delivery, and emergency response—into the physical layout of short stay care environments, to support safe transitions of care and improve patient outcomes.</a:t>
            </a:r>
          </a:p>
        </p:txBody>
      </p:sp>
      <p:sp>
        <p:nvSpPr>
          <p:cNvPr id="6" name="Text Placeholder 5">
            <a:extLst>
              <a:ext uri="{FF2B5EF4-FFF2-40B4-BE49-F238E27FC236}">
                <a16:creationId xmlns:a16="http://schemas.microsoft.com/office/drawing/2014/main" id="{417028AA-BA66-FB64-9A46-462DFD60EF96}"/>
              </a:ext>
            </a:extLst>
          </p:cNvPr>
          <p:cNvSpPr>
            <a:spLocks noGrp="1"/>
          </p:cNvSpPr>
          <p:nvPr>
            <p:ph type="body" sz="quarter" idx="4294967295"/>
          </p:nvPr>
        </p:nvSpPr>
        <p:spPr>
          <a:xfrm>
            <a:off x="0" y="0"/>
            <a:ext cx="685800" cy="6858000"/>
          </a:xfrm>
        </p:spPr>
        <p:txBody>
          <a:bodyPr vert="vert270" tIns="91440" bIns="91440" rtlCol="0" anchor="ctr">
            <a:normAutofit/>
          </a:bodyPr>
          <a:lstStyle/>
          <a:p>
            <a:pPr marL="0" indent="0" fontAlgn="auto">
              <a:spcAft>
                <a:spcPts val="0"/>
              </a:spcAft>
              <a:buFont typeface="Arial" panose="020B0604020202020204" pitchFamily="34" charset="0"/>
              <a:buNone/>
              <a:defRPr/>
            </a:pPr>
            <a:r>
              <a:rPr lang="en-US" dirty="0">
                <a:solidFill>
                  <a:schemeClr val="bg1"/>
                </a:solidFill>
              </a:rPr>
              <a:t>AIA Learning Objectives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9B309-6567-503D-7F5B-733B4A234B14}"/>
              </a:ext>
            </a:extLst>
          </p:cNvPr>
          <p:cNvSpPr>
            <a:spLocks noGrp="1"/>
          </p:cNvSpPr>
          <p:nvPr>
            <p:ph type="title"/>
          </p:nvPr>
        </p:nvSpPr>
        <p:spPr>
          <a:xfrm>
            <a:off x="1100754" y="1489631"/>
            <a:ext cx="5739463" cy="597401"/>
          </a:xfrm>
        </p:spPr>
        <p:txBody>
          <a:bodyPr/>
          <a:lstStyle/>
          <a:p>
            <a:r>
              <a:rPr lang="en-US" dirty="0">
                <a:latin typeface="Segoe UI"/>
                <a:cs typeface="Segoe UI"/>
              </a:rPr>
              <a:t>Staff Support Areas </a:t>
            </a:r>
            <a:r>
              <a:rPr lang="en-US" sz="2400" dirty="0">
                <a:latin typeface="Segoe UI"/>
                <a:cs typeface="Segoe UI"/>
              </a:rPr>
              <a:t>(2.15-3.9)</a:t>
            </a:r>
            <a:endParaRPr lang="en-US" sz="2400" b="0" dirty="0">
              <a:solidFill>
                <a:srgbClr val="000000"/>
              </a:solidFill>
              <a:latin typeface="Segoe UI"/>
              <a:cs typeface="Segoe UI"/>
            </a:endParaRPr>
          </a:p>
        </p:txBody>
      </p:sp>
      <p:sp>
        <p:nvSpPr>
          <p:cNvPr id="4" name="Content Placeholder 3">
            <a:extLst>
              <a:ext uri="{FF2B5EF4-FFF2-40B4-BE49-F238E27FC236}">
                <a16:creationId xmlns:a16="http://schemas.microsoft.com/office/drawing/2014/main" id="{3317EA6D-4B2D-8313-06FD-E4C262EC5909}"/>
              </a:ext>
            </a:extLst>
          </p:cNvPr>
          <p:cNvSpPr>
            <a:spLocks noGrp="1"/>
          </p:cNvSpPr>
          <p:nvPr>
            <p:ph idx="10"/>
          </p:nvPr>
        </p:nvSpPr>
        <p:spPr>
          <a:xfrm>
            <a:off x="1103376" y="2004005"/>
            <a:ext cx="8804551" cy="1889205"/>
          </a:xfrm>
        </p:spPr>
        <p:txBody>
          <a:bodyPr vert="horz" lIns="91440" tIns="45720" rIns="91440" bIns="45720" rtlCol="0" anchor="t">
            <a:noAutofit/>
          </a:bodyPr>
          <a:lstStyle/>
          <a:p>
            <a:pPr>
              <a:lnSpc>
                <a:spcPct val="110000"/>
              </a:lnSpc>
            </a:pPr>
            <a:r>
              <a:rPr lang="en-US" sz="2400" dirty="0">
                <a:latin typeface="Segoe UI"/>
                <a:cs typeface="Segoe UI"/>
              </a:rPr>
              <a:t>Staff Lounge (required, readily accessible to SSC)</a:t>
            </a:r>
            <a:endParaRPr lang="en-US" sz="2400" dirty="0"/>
          </a:p>
          <a:p>
            <a:pPr>
              <a:lnSpc>
                <a:spcPct val="110000"/>
              </a:lnSpc>
            </a:pPr>
            <a:r>
              <a:rPr lang="en-US" sz="2400" dirty="0">
                <a:latin typeface="Segoe UI"/>
                <a:cs typeface="Segoe UI"/>
              </a:rPr>
              <a:t>Staff Toilet (required, readily accessible to SSC)</a:t>
            </a:r>
          </a:p>
          <a:p>
            <a:pPr>
              <a:lnSpc>
                <a:spcPct val="110000"/>
              </a:lnSpc>
            </a:pPr>
            <a:r>
              <a:rPr lang="en-US" sz="2400" dirty="0">
                <a:latin typeface="Segoe UI"/>
                <a:cs typeface="Segoe UI"/>
              </a:rPr>
              <a:t>Staff Storage (required, readily accessible to Staff Workstation)</a:t>
            </a:r>
          </a:p>
        </p:txBody>
      </p:sp>
      <p:sp>
        <p:nvSpPr>
          <p:cNvPr id="11" name="Title 2">
            <a:extLst>
              <a:ext uri="{FF2B5EF4-FFF2-40B4-BE49-F238E27FC236}">
                <a16:creationId xmlns:a16="http://schemas.microsoft.com/office/drawing/2014/main" id="{BBD2C109-953C-F71D-1AB3-F995306D650F}"/>
              </a:ext>
            </a:extLst>
          </p:cNvPr>
          <p:cNvSpPr txBox="1">
            <a:spLocks/>
          </p:cNvSpPr>
          <p:nvPr/>
        </p:nvSpPr>
        <p:spPr>
          <a:xfrm>
            <a:off x="1100754" y="4019859"/>
            <a:ext cx="5739463" cy="59740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400" b="1" kern="1200">
                <a:solidFill>
                  <a:srgbClr val="003087"/>
                </a:solidFill>
                <a:latin typeface="Segoe UI" panose="020B0502040204020203" pitchFamily="34" charset="0"/>
                <a:ea typeface="+mj-ea"/>
                <a:cs typeface="Segoe UI" panose="020B0502040204020203" pitchFamily="34" charset="0"/>
              </a:defRPr>
            </a:lvl1pPr>
          </a:lstStyle>
          <a:p>
            <a:r>
              <a:rPr lang="en-US" dirty="0">
                <a:latin typeface="Segoe UI"/>
                <a:cs typeface="Segoe UI"/>
              </a:rPr>
              <a:t>Visitor Support Areas </a:t>
            </a:r>
            <a:r>
              <a:rPr lang="en-US" sz="2400" dirty="0">
                <a:latin typeface="Segoe UI"/>
                <a:cs typeface="Segoe UI"/>
              </a:rPr>
              <a:t>(2.15-3.10)</a:t>
            </a:r>
            <a:endParaRPr lang="en-US" sz="2400" b="0" dirty="0">
              <a:solidFill>
                <a:srgbClr val="000000"/>
              </a:solidFill>
              <a:latin typeface="Segoe UI"/>
              <a:cs typeface="Segoe UI"/>
            </a:endParaRPr>
          </a:p>
        </p:txBody>
      </p:sp>
      <p:sp>
        <p:nvSpPr>
          <p:cNvPr id="14" name="Content Placeholder 3">
            <a:extLst>
              <a:ext uri="{FF2B5EF4-FFF2-40B4-BE49-F238E27FC236}">
                <a16:creationId xmlns:a16="http://schemas.microsoft.com/office/drawing/2014/main" id="{93A79A34-5A31-F7FC-7592-953702689C41}"/>
              </a:ext>
            </a:extLst>
          </p:cNvPr>
          <p:cNvSpPr txBox="1">
            <a:spLocks/>
          </p:cNvSpPr>
          <p:nvPr/>
        </p:nvSpPr>
        <p:spPr>
          <a:xfrm>
            <a:off x="1103376" y="4551066"/>
            <a:ext cx="5829703" cy="12637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A286D"/>
              </a:buClr>
              <a:buFont typeface="Wingdings" pitchFamily="2" charset="2"/>
              <a:buChar char="§"/>
              <a:defRPr sz="2800" kern="1200">
                <a:solidFill>
                  <a:schemeClr val="tx1">
                    <a:lumMod val="65000"/>
                    <a:lumOff val="35000"/>
                  </a:schemeClr>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
                <a:srgbClr val="9A286D"/>
              </a:buClr>
              <a:buFont typeface="Wingdings" pitchFamily="2" charset="2"/>
              <a:buChar char="§"/>
              <a:defRPr sz="2400" kern="1200">
                <a:solidFill>
                  <a:schemeClr val="tx1">
                    <a:lumMod val="65000"/>
                    <a:lumOff val="3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9A286D"/>
              </a:buClr>
              <a:buFont typeface="Wingdings" pitchFamily="2" charset="2"/>
              <a:buChar char="§"/>
              <a:defRPr sz="2000" kern="1200">
                <a:solidFill>
                  <a:schemeClr val="tx1">
                    <a:lumMod val="65000"/>
                    <a:lumOff val="3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Clr>
                <a:srgbClr val="9A286D"/>
              </a:buClr>
              <a:buFont typeface="Wingdings" pitchFamily="2" charset="2"/>
              <a:buChar char="§"/>
              <a:defRPr sz="1800" kern="1200">
                <a:solidFill>
                  <a:schemeClr val="tx1">
                    <a:lumMod val="65000"/>
                    <a:lumOff val="3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Clr>
                <a:srgbClr val="9A286D"/>
              </a:buClr>
              <a:buFont typeface="Wingdings" pitchFamily="2" charset="2"/>
              <a:buChar char="§"/>
              <a:defRPr sz="1800" kern="1200">
                <a:solidFill>
                  <a:schemeClr val="tx1">
                    <a:lumMod val="65000"/>
                    <a:lumOff val="3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400" dirty="0"/>
              <a:t>Visitor Lounge (optional)</a:t>
            </a:r>
          </a:p>
          <a:p>
            <a:pPr>
              <a:lnSpc>
                <a:spcPct val="110000"/>
              </a:lnSpc>
            </a:pPr>
            <a:r>
              <a:rPr lang="en-US" sz="2400" dirty="0"/>
              <a:t>Toilet</a:t>
            </a:r>
          </a:p>
          <a:p>
            <a:pPr>
              <a:lnSpc>
                <a:spcPct val="110000"/>
              </a:lnSpc>
            </a:pPr>
            <a:endParaRPr lang="en-US" sz="2400" dirty="0"/>
          </a:p>
        </p:txBody>
      </p:sp>
      <p:grpSp>
        <p:nvGrpSpPr>
          <p:cNvPr id="18" name="Group 17">
            <a:extLst>
              <a:ext uri="{FF2B5EF4-FFF2-40B4-BE49-F238E27FC236}">
                <a16:creationId xmlns:a16="http://schemas.microsoft.com/office/drawing/2014/main" id="{876F70EA-3ED6-89D8-DCB2-CB2E81D50871}"/>
              </a:ext>
            </a:extLst>
          </p:cNvPr>
          <p:cNvGrpSpPr/>
          <p:nvPr/>
        </p:nvGrpSpPr>
        <p:grpSpPr>
          <a:xfrm>
            <a:off x="-388376" y="-18504"/>
            <a:ext cx="12580374" cy="858204"/>
            <a:chOff x="-388376" y="-18504"/>
            <a:chExt cx="12580374" cy="858204"/>
          </a:xfrm>
        </p:grpSpPr>
        <p:sp>
          <p:nvSpPr>
            <p:cNvPr id="19" name="Text Placeholder 7">
              <a:extLst>
                <a:ext uri="{FF2B5EF4-FFF2-40B4-BE49-F238E27FC236}">
                  <a16:creationId xmlns:a16="http://schemas.microsoft.com/office/drawing/2014/main" id="{9E58E89B-C683-29EB-51DF-5158D163C212}"/>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03</a:t>
              </a:r>
            </a:p>
          </p:txBody>
        </p:sp>
        <p:cxnSp>
          <p:nvCxnSpPr>
            <p:cNvPr id="20" name="Straight Connector 19">
              <a:extLst>
                <a:ext uri="{FF2B5EF4-FFF2-40B4-BE49-F238E27FC236}">
                  <a16:creationId xmlns:a16="http://schemas.microsoft.com/office/drawing/2014/main" id="{20B7D49B-FE1D-6FFF-960D-CED92612FF41}"/>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3452439D-B790-742C-52C4-6441B5C0630B}"/>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NEXT CHAPTER: FACILITY GUIDELINES</a:t>
              </a:r>
            </a:p>
          </p:txBody>
        </p:sp>
      </p:grpSp>
    </p:spTree>
    <p:extLst>
      <p:ext uri="{BB962C8B-B14F-4D97-AF65-F5344CB8AC3E}">
        <p14:creationId xmlns:p14="http://schemas.microsoft.com/office/powerpoint/2010/main" val="986858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9B309-6567-503D-7F5B-733B4A234B14}"/>
              </a:ext>
            </a:extLst>
          </p:cNvPr>
          <p:cNvSpPr>
            <a:spLocks noGrp="1"/>
          </p:cNvSpPr>
          <p:nvPr>
            <p:ph type="title"/>
          </p:nvPr>
        </p:nvSpPr>
        <p:spPr>
          <a:xfrm>
            <a:off x="1102843" y="1486451"/>
            <a:ext cx="5734665" cy="597401"/>
          </a:xfrm>
        </p:spPr>
        <p:txBody>
          <a:bodyPr>
            <a:normAutofit fontScale="90000"/>
          </a:bodyPr>
          <a:lstStyle/>
          <a:p>
            <a:r>
              <a:rPr lang="en-US" dirty="0">
                <a:latin typeface="Segoe UI"/>
                <a:cs typeface="Segoe UI"/>
              </a:rPr>
              <a:t>Patient Support Facilities</a:t>
            </a:r>
            <a:br>
              <a:rPr lang="en-US" dirty="0">
                <a:latin typeface="Segoe UI"/>
                <a:cs typeface="Segoe UI"/>
              </a:rPr>
            </a:br>
            <a:r>
              <a:rPr lang="en-US" sz="2400" dirty="0">
                <a:latin typeface="Segoe UI"/>
                <a:cs typeface="Segoe UI"/>
              </a:rPr>
              <a:t>(2.15-4)</a:t>
            </a:r>
            <a:endParaRPr lang="en-US" sz="2400" b="0" dirty="0">
              <a:solidFill>
                <a:srgbClr val="000000"/>
              </a:solidFill>
              <a:latin typeface="Segoe UI"/>
              <a:cs typeface="Segoe UI"/>
            </a:endParaRPr>
          </a:p>
        </p:txBody>
      </p:sp>
      <p:sp>
        <p:nvSpPr>
          <p:cNvPr id="16" name="Content Placeholder 3">
            <a:extLst>
              <a:ext uri="{FF2B5EF4-FFF2-40B4-BE49-F238E27FC236}">
                <a16:creationId xmlns:a16="http://schemas.microsoft.com/office/drawing/2014/main" id="{26D9FB37-BD1B-6549-3427-7B35BAF2FC89}"/>
              </a:ext>
            </a:extLst>
          </p:cNvPr>
          <p:cNvSpPr txBox="1">
            <a:spLocks/>
          </p:cNvSpPr>
          <p:nvPr/>
        </p:nvSpPr>
        <p:spPr>
          <a:xfrm>
            <a:off x="1102347" y="2254098"/>
            <a:ext cx="6752569" cy="3382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9A286D"/>
              </a:buClr>
              <a:buFont typeface="Wingdings" pitchFamily="2" charset="2"/>
              <a:buChar char="§"/>
              <a:defRPr sz="2800" kern="1200">
                <a:solidFill>
                  <a:schemeClr val="tx1">
                    <a:lumMod val="65000"/>
                    <a:lumOff val="35000"/>
                  </a:schemeClr>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
                <a:srgbClr val="9A286D"/>
              </a:buClr>
              <a:buFont typeface="Wingdings" pitchFamily="2" charset="2"/>
              <a:buChar char="§"/>
              <a:defRPr sz="2400" kern="1200">
                <a:solidFill>
                  <a:schemeClr val="tx1">
                    <a:lumMod val="65000"/>
                    <a:lumOff val="3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9A286D"/>
              </a:buClr>
              <a:buFont typeface="Wingdings" pitchFamily="2" charset="2"/>
              <a:buChar char="§"/>
              <a:defRPr sz="2000" kern="1200">
                <a:solidFill>
                  <a:schemeClr val="tx1">
                    <a:lumMod val="65000"/>
                    <a:lumOff val="3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Clr>
                <a:srgbClr val="9A286D"/>
              </a:buClr>
              <a:buFont typeface="Wingdings" pitchFamily="2" charset="2"/>
              <a:buChar char="§"/>
              <a:defRPr sz="1800" kern="1200">
                <a:solidFill>
                  <a:schemeClr val="tx1">
                    <a:lumMod val="65000"/>
                    <a:lumOff val="3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Clr>
                <a:srgbClr val="9A286D"/>
              </a:buClr>
              <a:buFont typeface="Wingdings" pitchFamily="2" charset="2"/>
              <a:buChar char="§"/>
              <a:defRPr sz="1800" kern="1200">
                <a:solidFill>
                  <a:schemeClr val="tx1">
                    <a:lumMod val="65000"/>
                    <a:lumOff val="3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200" dirty="0"/>
              <a:t>Lab Services (optional)</a:t>
            </a:r>
          </a:p>
          <a:p>
            <a:pPr>
              <a:lnSpc>
                <a:spcPct val="110000"/>
              </a:lnSpc>
            </a:pPr>
            <a:r>
              <a:rPr lang="en-US" sz="2200" dirty="0"/>
              <a:t>Linen Services (on or off site permitted)</a:t>
            </a:r>
          </a:p>
          <a:p>
            <a:pPr>
              <a:lnSpc>
                <a:spcPct val="110000"/>
              </a:lnSpc>
            </a:pPr>
            <a:r>
              <a:rPr lang="en-US" sz="2200" dirty="0"/>
              <a:t>Food Services: Two Options</a:t>
            </a:r>
          </a:p>
          <a:p>
            <a:pPr lvl="1">
              <a:lnSpc>
                <a:spcPct val="110000"/>
              </a:lnSpc>
            </a:pPr>
            <a:r>
              <a:rPr lang="en-US" sz="2200" dirty="0"/>
              <a:t>Warming Kitchen (Delivery / Contract)</a:t>
            </a:r>
          </a:p>
          <a:p>
            <a:pPr lvl="1">
              <a:lnSpc>
                <a:spcPct val="110000"/>
              </a:lnSpc>
            </a:pPr>
            <a:r>
              <a:rPr lang="en-US" sz="2200" dirty="0"/>
              <a:t>On-Site Kitchen</a:t>
            </a:r>
          </a:p>
          <a:p>
            <a:pPr>
              <a:lnSpc>
                <a:spcPct val="110000"/>
              </a:lnSpc>
            </a:pPr>
            <a:r>
              <a:rPr lang="en-US" sz="2200" dirty="0">
                <a:latin typeface="Segoe UI"/>
                <a:cs typeface="Segoe UI"/>
              </a:rPr>
              <a:t>Public Areas (2.1-6.2)</a:t>
            </a:r>
          </a:p>
          <a:p>
            <a:pPr>
              <a:lnSpc>
                <a:spcPct val="110000"/>
              </a:lnSpc>
            </a:pPr>
            <a:r>
              <a:rPr lang="en-US" sz="2200" dirty="0">
                <a:latin typeface="Segoe UI"/>
                <a:cs typeface="Segoe UI"/>
              </a:rPr>
              <a:t>Administrative Areas (2.1-6.3)</a:t>
            </a:r>
            <a:endParaRPr lang="en-US" sz="2200" dirty="0"/>
          </a:p>
          <a:p>
            <a:pPr marL="457200" lvl="1" indent="0">
              <a:lnSpc>
                <a:spcPct val="110000"/>
              </a:lnSpc>
              <a:buNone/>
            </a:pPr>
            <a:endParaRPr lang="en-US" sz="2200" dirty="0"/>
          </a:p>
          <a:p>
            <a:pPr marL="0" indent="0">
              <a:lnSpc>
                <a:spcPct val="110000"/>
              </a:lnSpc>
              <a:buNone/>
            </a:pPr>
            <a:endParaRPr lang="en-US" sz="2200" dirty="0"/>
          </a:p>
          <a:p>
            <a:pPr>
              <a:lnSpc>
                <a:spcPct val="110000"/>
              </a:lnSpc>
            </a:pPr>
            <a:endParaRPr lang="en-US" sz="2200" dirty="0"/>
          </a:p>
        </p:txBody>
      </p:sp>
      <p:grpSp>
        <p:nvGrpSpPr>
          <p:cNvPr id="13" name="Group 12">
            <a:extLst>
              <a:ext uri="{FF2B5EF4-FFF2-40B4-BE49-F238E27FC236}">
                <a16:creationId xmlns:a16="http://schemas.microsoft.com/office/drawing/2014/main" id="{429E749A-4823-DEFA-4910-B6E977CB9EA5}"/>
              </a:ext>
            </a:extLst>
          </p:cNvPr>
          <p:cNvGrpSpPr/>
          <p:nvPr/>
        </p:nvGrpSpPr>
        <p:grpSpPr>
          <a:xfrm>
            <a:off x="-388376" y="-18504"/>
            <a:ext cx="12580374" cy="858204"/>
            <a:chOff x="-388376" y="-18504"/>
            <a:chExt cx="12580374" cy="858204"/>
          </a:xfrm>
        </p:grpSpPr>
        <p:sp>
          <p:nvSpPr>
            <p:cNvPr id="14" name="Text Placeholder 7">
              <a:extLst>
                <a:ext uri="{FF2B5EF4-FFF2-40B4-BE49-F238E27FC236}">
                  <a16:creationId xmlns:a16="http://schemas.microsoft.com/office/drawing/2014/main" id="{54205ED2-8925-853E-30BE-D070F0804BA0}"/>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03</a:t>
              </a:r>
            </a:p>
          </p:txBody>
        </p:sp>
        <p:cxnSp>
          <p:nvCxnSpPr>
            <p:cNvPr id="17" name="Straight Connector 16">
              <a:extLst>
                <a:ext uri="{FF2B5EF4-FFF2-40B4-BE49-F238E27FC236}">
                  <a16:creationId xmlns:a16="http://schemas.microsoft.com/office/drawing/2014/main" id="{84874713-12BC-CECE-230F-02D5973E1492}"/>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18" name="Text Placeholder 9">
              <a:extLst>
                <a:ext uri="{FF2B5EF4-FFF2-40B4-BE49-F238E27FC236}">
                  <a16:creationId xmlns:a16="http://schemas.microsoft.com/office/drawing/2014/main" id="{FB718447-964A-A1A6-0924-F37C363AA868}"/>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NEXT CHAPTER: FACILITY GUIDELINES</a:t>
              </a:r>
            </a:p>
          </p:txBody>
        </p:sp>
      </p:grpSp>
      <p:grpSp>
        <p:nvGrpSpPr>
          <p:cNvPr id="11" name="Group 10">
            <a:extLst>
              <a:ext uri="{FF2B5EF4-FFF2-40B4-BE49-F238E27FC236}">
                <a16:creationId xmlns:a16="http://schemas.microsoft.com/office/drawing/2014/main" id="{20B6E87A-0A1C-E9E7-1E57-715A281C8322}"/>
              </a:ext>
            </a:extLst>
          </p:cNvPr>
          <p:cNvGrpSpPr/>
          <p:nvPr/>
        </p:nvGrpSpPr>
        <p:grpSpPr>
          <a:xfrm>
            <a:off x="8170334" y="1057526"/>
            <a:ext cx="4024244" cy="4241617"/>
            <a:chOff x="8221134" y="1057526"/>
            <a:chExt cx="3981910" cy="4182351"/>
          </a:xfrm>
        </p:grpSpPr>
        <p:pic>
          <p:nvPicPr>
            <p:cNvPr id="9" name="Picture 8" descr="Space Saving Ideas for Commercial Kitchens | Iron Mountain Refrigeration">
              <a:extLst>
                <a:ext uri="{FF2B5EF4-FFF2-40B4-BE49-F238E27FC236}">
                  <a16:creationId xmlns:a16="http://schemas.microsoft.com/office/drawing/2014/main" id="{4C4DADE9-982B-7811-E6F3-0DC90BBAB8A0}"/>
                </a:ext>
              </a:extLst>
            </p:cNvPr>
            <p:cNvPicPr>
              <a:picLocks noChangeAspect="1"/>
            </p:cNvPicPr>
            <p:nvPr/>
          </p:nvPicPr>
          <p:blipFill>
            <a:blip r:embed="rId3"/>
            <a:srcRect l="-166" t="-109" b="17523"/>
            <a:stretch/>
          </p:blipFill>
          <p:spPr>
            <a:xfrm>
              <a:off x="8222120" y="1057526"/>
              <a:ext cx="3969881" cy="2038340"/>
            </a:xfrm>
            <a:prstGeom prst="rect">
              <a:avLst/>
            </a:prstGeom>
          </p:spPr>
        </p:pic>
        <p:pic>
          <p:nvPicPr>
            <p:cNvPr id="10" name="Picture 9" descr="Watt Street Tavern Offering Delivery to All of Circleville and Beyond -  Scioto Post">
              <a:extLst>
                <a:ext uri="{FF2B5EF4-FFF2-40B4-BE49-F238E27FC236}">
                  <a16:creationId xmlns:a16="http://schemas.microsoft.com/office/drawing/2014/main" id="{02A802AA-0056-B9F6-E9C2-3409945AA97D}"/>
                </a:ext>
              </a:extLst>
            </p:cNvPr>
            <p:cNvPicPr>
              <a:picLocks noChangeAspect="1"/>
            </p:cNvPicPr>
            <p:nvPr/>
          </p:nvPicPr>
          <p:blipFill>
            <a:blip r:embed="rId4"/>
            <a:srcRect r="-278" b="24812"/>
            <a:stretch/>
          </p:blipFill>
          <p:spPr>
            <a:xfrm>
              <a:off x="8221134" y="3208288"/>
              <a:ext cx="3981910" cy="2031589"/>
            </a:xfrm>
            <a:prstGeom prst="rect">
              <a:avLst/>
            </a:prstGeom>
          </p:spPr>
        </p:pic>
      </p:grpSp>
    </p:spTree>
    <p:extLst>
      <p:ext uri="{BB962C8B-B14F-4D97-AF65-F5344CB8AC3E}">
        <p14:creationId xmlns:p14="http://schemas.microsoft.com/office/powerpoint/2010/main" val="4072798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126C51-3B34-09A7-5EC3-C3FE19D0E053}"/>
              </a:ext>
            </a:extLst>
          </p:cNvPr>
          <p:cNvSpPr>
            <a:spLocks noGrp="1"/>
          </p:cNvSpPr>
          <p:nvPr>
            <p:ph type="title"/>
          </p:nvPr>
        </p:nvSpPr>
        <p:spPr>
          <a:xfrm>
            <a:off x="5444914" y="1125359"/>
            <a:ext cx="6115117" cy="1061884"/>
          </a:xfrm>
        </p:spPr>
        <p:txBody>
          <a:bodyPr>
            <a:normAutofit/>
          </a:bodyPr>
          <a:lstStyle/>
          <a:p>
            <a:pPr marL="0" marR="0" lvl="0" indent="0" fontAlgn="auto">
              <a:spcAft>
                <a:spcPts val="0"/>
              </a:spcAft>
              <a:buClrTx/>
              <a:buSzTx/>
              <a:tabLst/>
              <a:defRPr/>
            </a:pPr>
            <a:r>
              <a:rPr lang="en-US" sz="3100" dirty="0"/>
              <a:t>The gateway to the next </a:t>
            </a:r>
            <a:br>
              <a:rPr lang="en-US" sz="3100" dirty="0"/>
            </a:br>
            <a:r>
              <a:rPr lang="en-US" sz="3100" dirty="0"/>
              <a:t>evolution of outpatient care</a:t>
            </a:r>
          </a:p>
        </p:txBody>
      </p:sp>
      <p:sp>
        <p:nvSpPr>
          <p:cNvPr id="4" name="Content Placeholder 3">
            <a:extLst>
              <a:ext uri="{FF2B5EF4-FFF2-40B4-BE49-F238E27FC236}">
                <a16:creationId xmlns:a16="http://schemas.microsoft.com/office/drawing/2014/main" id="{671A94E5-7094-CBF4-D354-E520E7098177}"/>
              </a:ext>
            </a:extLst>
          </p:cNvPr>
          <p:cNvSpPr>
            <a:spLocks noGrp="1"/>
          </p:cNvSpPr>
          <p:nvPr>
            <p:ph idx="10"/>
          </p:nvPr>
        </p:nvSpPr>
        <p:spPr>
          <a:xfrm>
            <a:off x="5440681" y="2320886"/>
            <a:ext cx="6485022" cy="3676300"/>
          </a:xfrm>
        </p:spPr>
        <p:txBody>
          <a:bodyPr>
            <a:noAutofit/>
          </a:bodyPr>
          <a:lstStyle/>
          <a:p>
            <a:pPr>
              <a:lnSpc>
                <a:spcPct val="100000"/>
              </a:lnSpc>
            </a:pPr>
            <a:r>
              <a:rPr lang="en-US" sz="2400" dirty="0"/>
              <a:t>Expand range of procedures done in an outpatient environment</a:t>
            </a:r>
          </a:p>
          <a:p>
            <a:pPr>
              <a:lnSpc>
                <a:spcPct val="100000"/>
              </a:lnSpc>
            </a:pPr>
            <a:r>
              <a:rPr lang="en-US" sz="2400" dirty="0"/>
              <a:t>Expand patient acuity levels for who may undergo care in a freestanding ambulatory facility</a:t>
            </a:r>
          </a:p>
          <a:p>
            <a:pPr>
              <a:lnSpc>
                <a:spcPct val="100000"/>
              </a:lnSpc>
            </a:pPr>
            <a:r>
              <a:rPr lang="en-US" sz="2400" dirty="0"/>
              <a:t>Align with Value Based Care – lower cost with high level of care for OP services</a:t>
            </a:r>
          </a:p>
        </p:txBody>
      </p:sp>
      <p:pic>
        <p:nvPicPr>
          <p:cNvPr id="22" name="Picture 21" descr="A person standing in front of a large arch with Gateway Arch in the background&#10;&#10;Description automatically generated">
            <a:extLst>
              <a:ext uri="{FF2B5EF4-FFF2-40B4-BE49-F238E27FC236}">
                <a16:creationId xmlns:a16="http://schemas.microsoft.com/office/drawing/2014/main" id="{FF35B48C-86D7-5D4D-EE03-83E3A0F772C0}"/>
              </a:ext>
            </a:extLst>
          </p:cNvPr>
          <p:cNvPicPr>
            <a:picLocks noChangeAspect="1"/>
          </p:cNvPicPr>
          <p:nvPr/>
        </p:nvPicPr>
        <p:blipFill>
          <a:blip r:embed="rId4" cstate="email">
            <a:extLst>
              <a:ext uri="{28A0092B-C50C-407E-A947-70E740481C1C}">
                <a14:useLocalDpi xmlns:a14="http://schemas.microsoft.com/office/drawing/2010/main"/>
              </a:ext>
            </a:extLst>
          </a:blip>
          <a:srcRect b="5873"/>
          <a:stretch>
            <a:fillRect/>
          </a:stretch>
        </p:blipFill>
        <p:spPr>
          <a:xfrm>
            <a:off x="0" y="1125359"/>
            <a:ext cx="4843567" cy="5123041"/>
          </a:xfrm>
          <a:prstGeom prst="rect">
            <a:avLst/>
          </a:prstGeom>
        </p:spPr>
      </p:pic>
      <p:grpSp>
        <p:nvGrpSpPr>
          <p:cNvPr id="2" name="Group 1">
            <a:extLst>
              <a:ext uri="{FF2B5EF4-FFF2-40B4-BE49-F238E27FC236}">
                <a16:creationId xmlns:a16="http://schemas.microsoft.com/office/drawing/2014/main" id="{84C2DE39-D906-D15B-AC4C-B27C3E401C1F}"/>
              </a:ext>
            </a:extLst>
          </p:cNvPr>
          <p:cNvGrpSpPr/>
          <p:nvPr/>
        </p:nvGrpSpPr>
        <p:grpSpPr>
          <a:xfrm>
            <a:off x="-388376" y="-18504"/>
            <a:ext cx="12580374" cy="858204"/>
            <a:chOff x="-388376" y="-18504"/>
            <a:chExt cx="12580374" cy="858204"/>
          </a:xfrm>
        </p:grpSpPr>
        <p:sp>
          <p:nvSpPr>
            <p:cNvPr id="5" name="Text Placeholder 7">
              <a:extLst>
                <a:ext uri="{FF2B5EF4-FFF2-40B4-BE49-F238E27FC236}">
                  <a16:creationId xmlns:a16="http://schemas.microsoft.com/office/drawing/2014/main" id="{A5FFADBD-8B42-DA68-0B71-FFDF5172CEC7}"/>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03</a:t>
              </a:r>
            </a:p>
          </p:txBody>
        </p:sp>
        <p:cxnSp>
          <p:nvCxnSpPr>
            <p:cNvPr id="6" name="Straight Connector 5">
              <a:extLst>
                <a:ext uri="{FF2B5EF4-FFF2-40B4-BE49-F238E27FC236}">
                  <a16:creationId xmlns:a16="http://schemas.microsoft.com/office/drawing/2014/main" id="{9F6E3D32-F721-90A3-DC19-9EE66EC85BC9}"/>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F4EDF07C-21D5-04D5-27C0-0F414D74C537}"/>
                </a:ext>
              </a:extLst>
            </p:cNvPr>
            <p:cNvSpPr txBox="1">
              <a:spLocks/>
            </p:cNvSpPr>
            <p:nvPr/>
          </p:nvSpPr>
          <p:spPr>
            <a:xfrm>
              <a:off x="1345031" y="262081"/>
              <a:ext cx="10846967"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NEXT CHAPTER: SHORT STAY CENTERS</a:t>
              </a:r>
            </a:p>
          </p:txBody>
        </p:sp>
      </p:grpSp>
    </p:spTree>
    <p:extLst>
      <p:ext uri="{BB962C8B-B14F-4D97-AF65-F5344CB8AC3E}">
        <p14:creationId xmlns:p14="http://schemas.microsoft.com/office/powerpoint/2010/main" val="2320846330"/>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1" y="6269850"/>
            <a:ext cx="12189637" cy="588150"/>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sz="1200"/>
            </a:p>
          </p:txBody>
        </p:sp>
      </p:grpSp>
      <p:sp>
        <p:nvSpPr>
          <p:cNvPr id="4" name="Freeform 4"/>
          <p:cNvSpPr/>
          <p:nvPr/>
        </p:nvSpPr>
        <p:spPr>
          <a:xfrm>
            <a:off x="9949025" y="442842"/>
            <a:ext cx="1557175" cy="555726"/>
          </a:xfrm>
          <a:custGeom>
            <a:avLst/>
            <a:gdLst/>
            <a:ahLst/>
            <a:cxnLst/>
            <a:rect l="l" t="t" r="r" b="b"/>
            <a:pathLst>
              <a:path w="2335763" h="833589">
                <a:moveTo>
                  <a:pt x="0" y="0"/>
                </a:moveTo>
                <a:lnTo>
                  <a:pt x="2335763" y="0"/>
                </a:lnTo>
                <a:lnTo>
                  <a:pt x="2335763" y="833589"/>
                </a:lnTo>
                <a:lnTo>
                  <a:pt x="0" y="833589"/>
                </a:lnTo>
                <a:lnTo>
                  <a:pt x="0" y="0"/>
                </a:lnTo>
                <a:close/>
              </a:path>
            </a:pathLst>
          </a:custGeom>
          <a:blipFill>
            <a:blip r:embed="rId3"/>
            <a:stretch>
              <a:fillRect/>
            </a:stretch>
          </a:blipFill>
        </p:spPr>
        <p:txBody>
          <a:bodyPr/>
          <a:lstStyle/>
          <a:p>
            <a:endParaRPr lang="en-US" sz="1200"/>
          </a:p>
        </p:txBody>
      </p:sp>
      <p:sp>
        <p:nvSpPr>
          <p:cNvPr id="5" name="TextBox 5"/>
          <p:cNvSpPr txBox="1"/>
          <p:nvPr/>
        </p:nvSpPr>
        <p:spPr>
          <a:xfrm>
            <a:off x="4387628" y="1930550"/>
            <a:ext cx="7118572" cy="2975173"/>
          </a:xfrm>
          <a:prstGeom prst="rect">
            <a:avLst/>
          </a:prstGeom>
        </p:spPr>
        <p:txBody>
          <a:bodyPr lIns="0" tIns="0" rIns="0" bIns="0" rtlCol="0" anchor="t">
            <a:spAutoFit/>
          </a:bodyPr>
          <a:lstStyle/>
          <a:p>
            <a:pPr>
              <a:lnSpc>
                <a:spcPts val="5801"/>
              </a:lnSpc>
            </a:pPr>
            <a:r>
              <a:rPr lang="en-US" sz="5632" b="1">
                <a:solidFill>
                  <a:srgbClr val="333333"/>
                </a:solidFill>
                <a:latin typeface="Calibri (MS) Bold"/>
                <a:ea typeface="Calibri (MS) Bold"/>
                <a:cs typeface="Calibri (MS) Bold"/>
                <a:sym typeface="Calibri (MS) Bold"/>
              </a:rPr>
              <a:t>2026 </a:t>
            </a:r>
            <a:r>
              <a:rPr lang="en-US" sz="5632" b="1" i="1">
                <a:solidFill>
                  <a:srgbClr val="333333"/>
                </a:solidFill>
                <a:latin typeface="Calibri (MS) Bold Italics"/>
                <a:ea typeface="Calibri (MS) Bold Italics"/>
                <a:cs typeface="Calibri (MS) Bold Italics"/>
                <a:sym typeface="Calibri (MS) Bold Italics"/>
              </a:rPr>
              <a:t>FGI Code for Planning and Design of </a:t>
            </a:r>
          </a:p>
          <a:p>
            <a:pPr>
              <a:lnSpc>
                <a:spcPts val="5801"/>
              </a:lnSpc>
            </a:pPr>
            <a:r>
              <a:rPr lang="en-US" sz="5632" b="1" i="1">
                <a:solidFill>
                  <a:srgbClr val="333333"/>
                </a:solidFill>
                <a:latin typeface="Calibri (MS) Bold Italics"/>
                <a:ea typeface="Calibri (MS) Bold Italics"/>
                <a:cs typeface="Calibri (MS) Bold Italics"/>
                <a:sym typeface="Calibri (MS) Bold Italics"/>
              </a:rPr>
              <a:t>Outpatient Settings</a:t>
            </a:r>
          </a:p>
        </p:txBody>
      </p:sp>
      <p:sp>
        <p:nvSpPr>
          <p:cNvPr id="6" name="Freeform 6"/>
          <p:cNvSpPr/>
          <p:nvPr/>
        </p:nvSpPr>
        <p:spPr>
          <a:xfrm>
            <a:off x="685800" y="1095965"/>
            <a:ext cx="3435394" cy="4666070"/>
          </a:xfrm>
          <a:custGeom>
            <a:avLst/>
            <a:gdLst/>
            <a:ahLst/>
            <a:cxnLst/>
            <a:rect l="l" t="t" r="r" b="b"/>
            <a:pathLst>
              <a:path w="5153091" h="6999105">
                <a:moveTo>
                  <a:pt x="0" y="0"/>
                </a:moveTo>
                <a:lnTo>
                  <a:pt x="5153091" y="0"/>
                </a:lnTo>
                <a:lnTo>
                  <a:pt x="5153091" y="6999106"/>
                </a:lnTo>
                <a:lnTo>
                  <a:pt x="0" y="6999106"/>
                </a:lnTo>
                <a:lnTo>
                  <a:pt x="0" y="0"/>
                </a:lnTo>
                <a:close/>
              </a:path>
            </a:pathLst>
          </a:custGeom>
          <a:blipFill>
            <a:blip r:embed="rId4"/>
            <a:stretch>
              <a:fillRect/>
            </a:stretch>
          </a:blipFill>
        </p:spPr>
        <p:txBody>
          <a:bodyPr/>
          <a:lstStyle/>
          <a:p>
            <a:endParaRPr lang="en-US" sz="12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1" y="6269850"/>
            <a:ext cx="12189637" cy="588150"/>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txBody>
            <a:bodyPr/>
            <a:lstStyle/>
            <a:p>
              <a:endParaRPr lang="en-US" sz="1200"/>
            </a:p>
          </p:txBody>
        </p:sp>
      </p:grpSp>
      <p:grpSp>
        <p:nvGrpSpPr>
          <p:cNvPr id="4" name="Group 4"/>
          <p:cNvGrpSpPr/>
          <p:nvPr/>
        </p:nvGrpSpPr>
        <p:grpSpPr>
          <a:xfrm>
            <a:off x="4172528" y="2197734"/>
            <a:ext cx="2153749" cy="278629"/>
            <a:chOff x="0" y="0"/>
            <a:chExt cx="1017521" cy="131636"/>
          </a:xfrm>
        </p:grpSpPr>
        <p:sp>
          <p:nvSpPr>
            <p:cNvPr id="5" name="Freeform 5"/>
            <p:cNvSpPr/>
            <p:nvPr/>
          </p:nvSpPr>
          <p:spPr>
            <a:xfrm>
              <a:off x="0" y="0"/>
              <a:ext cx="1017521" cy="131636"/>
            </a:xfrm>
            <a:custGeom>
              <a:avLst/>
              <a:gdLst/>
              <a:ahLst/>
              <a:cxnLst/>
              <a:rect l="l" t="t" r="r" b="b"/>
              <a:pathLst>
                <a:path w="1017521" h="131636">
                  <a:moveTo>
                    <a:pt x="0" y="0"/>
                  </a:moveTo>
                  <a:lnTo>
                    <a:pt x="1017521" y="0"/>
                  </a:lnTo>
                  <a:lnTo>
                    <a:pt x="1017521" y="131636"/>
                  </a:lnTo>
                  <a:lnTo>
                    <a:pt x="0" y="131636"/>
                  </a:lnTo>
                  <a:close/>
                </a:path>
              </a:pathLst>
            </a:custGeom>
            <a:solidFill>
              <a:srgbClr val="FFFFFF"/>
            </a:solidFill>
          </p:spPr>
          <p:txBody>
            <a:bodyPr/>
            <a:lstStyle/>
            <a:p>
              <a:endParaRPr lang="en-US" sz="1200"/>
            </a:p>
          </p:txBody>
        </p:sp>
        <p:sp>
          <p:nvSpPr>
            <p:cNvPr id="6" name="TextBox 6"/>
            <p:cNvSpPr txBox="1"/>
            <p:nvPr/>
          </p:nvSpPr>
          <p:spPr>
            <a:xfrm>
              <a:off x="0" y="-95250"/>
              <a:ext cx="1017521" cy="226886"/>
            </a:xfrm>
            <a:prstGeom prst="rect">
              <a:avLst/>
            </a:prstGeom>
          </p:spPr>
          <p:txBody>
            <a:bodyPr lIns="33867" tIns="33867" rIns="33867" bIns="33867" rtlCol="0" anchor="ctr"/>
            <a:lstStyle/>
            <a:p>
              <a:pPr algn="ctr">
                <a:lnSpc>
                  <a:spcPts val="2333"/>
                </a:lnSpc>
              </a:pPr>
              <a:endParaRPr sz="1200"/>
            </a:p>
          </p:txBody>
        </p:sp>
      </p:grpSp>
      <p:grpSp>
        <p:nvGrpSpPr>
          <p:cNvPr id="7" name="Group 7"/>
          <p:cNvGrpSpPr/>
          <p:nvPr/>
        </p:nvGrpSpPr>
        <p:grpSpPr>
          <a:xfrm>
            <a:off x="5549586" y="2337049"/>
            <a:ext cx="2153749" cy="278629"/>
            <a:chOff x="0" y="0"/>
            <a:chExt cx="1017521" cy="131636"/>
          </a:xfrm>
        </p:grpSpPr>
        <p:sp>
          <p:nvSpPr>
            <p:cNvPr id="8" name="Freeform 8"/>
            <p:cNvSpPr/>
            <p:nvPr/>
          </p:nvSpPr>
          <p:spPr>
            <a:xfrm>
              <a:off x="0" y="0"/>
              <a:ext cx="1017521" cy="131636"/>
            </a:xfrm>
            <a:custGeom>
              <a:avLst/>
              <a:gdLst/>
              <a:ahLst/>
              <a:cxnLst/>
              <a:rect l="l" t="t" r="r" b="b"/>
              <a:pathLst>
                <a:path w="1017521" h="131636">
                  <a:moveTo>
                    <a:pt x="0" y="0"/>
                  </a:moveTo>
                  <a:lnTo>
                    <a:pt x="1017521" y="0"/>
                  </a:lnTo>
                  <a:lnTo>
                    <a:pt x="1017521" y="131636"/>
                  </a:lnTo>
                  <a:lnTo>
                    <a:pt x="0" y="131636"/>
                  </a:lnTo>
                  <a:close/>
                </a:path>
              </a:pathLst>
            </a:custGeom>
            <a:solidFill>
              <a:srgbClr val="FFFFFF"/>
            </a:solidFill>
          </p:spPr>
          <p:txBody>
            <a:bodyPr/>
            <a:lstStyle/>
            <a:p>
              <a:endParaRPr lang="en-US" sz="1200"/>
            </a:p>
          </p:txBody>
        </p:sp>
        <p:sp>
          <p:nvSpPr>
            <p:cNvPr id="9" name="TextBox 9"/>
            <p:cNvSpPr txBox="1"/>
            <p:nvPr/>
          </p:nvSpPr>
          <p:spPr>
            <a:xfrm>
              <a:off x="0" y="-95250"/>
              <a:ext cx="1017521" cy="226886"/>
            </a:xfrm>
            <a:prstGeom prst="rect">
              <a:avLst/>
            </a:prstGeom>
          </p:spPr>
          <p:txBody>
            <a:bodyPr lIns="33867" tIns="33867" rIns="33867" bIns="33867" rtlCol="0" anchor="ctr"/>
            <a:lstStyle/>
            <a:p>
              <a:pPr algn="ctr">
                <a:lnSpc>
                  <a:spcPts val="2333"/>
                </a:lnSpc>
              </a:pPr>
              <a:endParaRPr sz="1200"/>
            </a:p>
          </p:txBody>
        </p:sp>
      </p:grpSp>
      <p:grpSp>
        <p:nvGrpSpPr>
          <p:cNvPr id="10" name="Group 10"/>
          <p:cNvGrpSpPr/>
          <p:nvPr/>
        </p:nvGrpSpPr>
        <p:grpSpPr>
          <a:xfrm>
            <a:off x="4696241" y="3773248"/>
            <a:ext cx="742289" cy="506925"/>
            <a:chOff x="0" y="0"/>
            <a:chExt cx="350688" cy="239493"/>
          </a:xfrm>
        </p:grpSpPr>
        <p:sp>
          <p:nvSpPr>
            <p:cNvPr id="11" name="Freeform 11"/>
            <p:cNvSpPr/>
            <p:nvPr/>
          </p:nvSpPr>
          <p:spPr>
            <a:xfrm>
              <a:off x="0" y="0"/>
              <a:ext cx="350688" cy="239493"/>
            </a:xfrm>
            <a:custGeom>
              <a:avLst/>
              <a:gdLst/>
              <a:ahLst/>
              <a:cxnLst/>
              <a:rect l="l" t="t" r="r" b="b"/>
              <a:pathLst>
                <a:path w="350688" h="239493">
                  <a:moveTo>
                    <a:pt x="0" y="0"/>
                  </a:moveTo>
                  <a:lnTo>
                    <a:pt x="350688" y="0"/>
                  </a:lnTo>
                  <a:lnTo>
                    <a:pt x="350688" y="239493"/>
                  </a:lnTo>
                  <a:lnTo>
                    <a:pt x="0" y="239493"/>
                  </a:lnTo>
                  <a:close/>
                </a:path>
              </a:pathLst>
            </a:custGeom>
            <a:solidFill>
              <a:srgbClr val="FFFFFF"/>
            </a:solidFill>
          </p:spPr>
          <p:txBody>
            <a:bodyPr/>
            <a:lstStyle/>
            <a:p>
              <a:endParaRPr lang="en-US" sz="1200"/>
            </a:p>
          </p:txBody>
        </p:sp>
        <p:sp>
          <p:nvSpPr>
            <p:cNvPr id="12" name="TextBox 12"/>
            <p:cNvSpPr txBox="1"/>
            <p:nvPr/>
          </p:nvSpPr>
          <p:spPr>
            <a:xfrm>
              <a:off x="0" y="-95250"/>
              <a:ext cx="350688" cy="334743"/>
            </a:xfrm>
            <a:prstGeom prst="rect">
              <a:avLst/>
            </a:prstGeom>
          </p:spPr>
          <p:txBody>
            <a:bodyPr lIns="33867" tIns="33867" rIns="33867" bIns="33867" rtlCol="0" anchor="ctr"/>
            <a:lstStyle/>
            <a:p>
              <a:pPr algn="ctr">
                <a:lnSpc>
                  <a:spcPts val="2333"/>
                </a:lnSpc>
              </a:pPr>
              <a:endParaRPr sz="1200"/>
            </a:p>
          </p:txBody>
        </p:sp>
      </p:grpSp>
      <p:grpSp>
        <p:nvGrpSpPr>
          <p:cNvPr id="13" name="Group 13"/>
          <p:cNvGrpSpPr/>
          <p:nvPr/>
        </p:nvGrpSpPr>
        <p:grpSpPr>
          <a:xfrm>
            <a:off x="5708685" y="3661146"/>
            <a:ext cx="994906" cy="506925"/>
            <a:chOff x="0" y="0"/>
            <a:chExt cx="470035" cy="239493"/>
          </a:xfrm>
        </p:grpSpPr>
        <p:sp>
          <p:nvSpPr>
            <p:cNvPr id="14" name="Freeform 14"/>
            <p:cNvSpPr/>
            <p:nvPr/>
          </p:nvSpPr>
          <p:spPr>
            <a:xfrm>
              <a:off x="0" y="0"/>
              <a:ext cx="470035" cy="239493"/>
            </a:xfrm>
            <a:custGeom>
              <a:avLst/>
              <a:gdLst/>
              <a:ahLst/>
              <a:cxnLst/>
              <a:rect l="l" t="t" r="r" b="b"/>
              <a:pathLst>
                <a:path w="470035" h="239493">
                  <a:moveTo>
                    <a:pt x="0" y="0"/>
                  </a:moveTo>
                  <a:lnTo>
                    <a:pt x="470035" y="0"/>
                  </a:lnTo>
                  <a:lnTo>
                    <a:pt x="470035" y="239493"/>
                  </a:lnTo>
                  <a:lnTo>
                    <a:pt x="0" y="239493"/>
                  </a:lnTo>
                  <a:close/>
                </a:path>
              </a:pathLst>
            </a:custGeom>
            <a:solidFill>
              <a:srgbClr val="FFFFFF"/>
            </a:solidFill>
          </p:spPr>
          <p:txBody>
            <a:bodyPr/>
            <a:lstStyle/>
            <a:p>
              <a:endParaRPr lang="en-US" sz="1200"/>
            </a:p>
          </p:txBody>
        </p:sp>
        <p:sp>
          <p:nvSpPr>
            <p:cNvPr id="15" name="TextBox 15"/>
            <p:cNvSpPr txBox="1"/>
            <p:nvPr/>
          </p:nvSpPr>
          <p:spPr>
            <a:xfrm>
              <a:off x="0" y="-95250"/>
              <a:ext cx="470035" cy="334743"/>
            </a:xfrm>
            <a:prstGeom prst="rect">
              <a:avLst/>
            </a:prstGeom>
          </p:spPr>
          <p:txBody>
            <a:bodyPr lIns="33867" tIns="33867" rIns="33867" bIns="33867" rtlCol="0" anchor="ctr"/>
            <a:lstStyle/>
            <a:p>
              <a:pPr algn="ctr">
                <a:lnSpc>
                  <a:spcPts val="2333"/>
                </a:lnSpc>
              </a:pPr>
              <a:endParaRPr sz="1200"/>
            </a:p>
          </p:txBody>
        </p:sp>
      </p:grpSp>
      <p:sp>
        <p:nvSpPr>
          <p:cNvPr id="16" name="Freeform 16"/>
          <p:cNvSpPr/>
          <p:nvPr/>
        </p:nvSpPr>
        <p:spPr>
          <a:xfrm>
            <a:off x="3821439" y="1576033"/>
            <a:ext cx="4804155" cy="4517309"/>
          </a:xfrm>
          <a:custGeom>
            <a:avLst/>
            <a:gdLst/>
            <a:ahLst/>
            <a:cxnLst/>
            <a:rect l="l" t="t" r="r" b="b"/>
            <a:pathLst>
              <a:path w="7206233" h="6775963">
                <a:moveTo>
                  <a:pt x="0" y="0"/>
                </a:moveTo>
                <a:lnTo>
                  <a:pt x="7206233" y="0"/>
                </a:lnTo>
                <a:lnTo>
                  <a:pt x="7206233" y="6775963"/>
                </a:lnTo>
                <a:lnTo>
                  <a:pt x="0" y="6775963"/>
                </a:lnTo>
                <a:lnTo>
                  <a:pt x="0" y="0"/>
                </a:lnTo>
                <a:close/>
              </a:path>
            </a:pathLst>
          </a:custGeom>
          <a:blipFill>
            <a:blip r:embed="rId4"/>
            <a:stretch>
              <a:fillRect t="-3153" b="-3329"/>
            </a:stretch>
          </a:blipFill>
        </p:spPr>
        <p:txBody>
          <a:bodyPr/>
          <a:lstStyle/>
          <a:p>
            <a:endParaRPr lang="en-US" sz="1200"/>
          </a:p>
        </p:txBody>
      </p:sp>
      <p:sp>
        <p:nvSpPr>
          <p:cNvPr id="17" name="Freeform 17"/>
          <p:cNvSpPr/>
          <p:nvPr/>
        </p:nvSpPr>
        <p:spPr>
          <a:xfrm>
            <a:off x="3683912" y="2350887"/>
            <a:ext cx="1865674" cy="575925"/>
          </a:xfrm>
          <a:custGeom>
            <a:avLst/>
            <a:gdLst/>
            <a:ahLst/>
            <a:cxnLst/>
            <a:rect l="l" t="t" r="r" b="b"/>
            <a:pathLst>
              <a:path w="2798511" h="863888">
                <a:moveTo>
                  <a:pt x="0" y="0"/>
                </a:moveTo>
                <a:lnTo>
                  <a:pt x="2798511" y="0"/>
                </a:lnTo>
                <a:lnTo>
                  <a:pt x="2798511" y="863888"/>
                </a:lnTo>
                <a:lnTo>
                  <a:pt x="0" y="863888"/>
                </a:lnTo>
                <a:lnTo>
                  <a:pt x="0" y="0"/>
                </a:lnTo>
                <a:close/>
              </a:path>
            </a:pathLst>
          </a:custGeom>
          <a:blipFill>
            <a:blip r:embed="rId5"/>
            <a:stretch>
              <a:fillRect/>
            </a:stretch>
          </a:blipFill>
        </p:spPr>
        <p:txBody>
          <a:bodyPr/>
          <a:lstStyle/>
          <a:p>
            <a:endParaRPr lang="en-US" sz="1200"/>
          </a:p>
        </p:txBody>
      </p:sp>
      <p:sp>
        <p:nvSpPr>
          <p:cNvPr id="18" name="Freeform 18"/>
          <p:cNvSpPr/>
          <p:nvPr/>
        </p:nvSpPr>
        <p:spPr>
          <a:xfrm rot="699982">
            <a:off x="6586999" y="4024316"/>
            <a:ext cx="1972837" cy="952381"/>
          </a:xfrm>
          <a:custGeom>
            <a:avLst/>
            <a:gdLst/>
            <a:ahLst/>
            <a:cxnLst/>
            <a:rect l="l" t="t" r="r" b="b"/>
            <a:pathLst>
              <a:path w="2959256" h="1428571">
                <a:moveTo>
                  <a:pt x="0" y="0"/>
                </a:moveTo>
                <a:lnTo>
                  <a:pt x="2959257" y="0"/>
                </a:lnTo>
                <a:lnTo>
                  <a:pt x="2959257" y="1428570"/>
                </a:lnTo>
                <a:lnTo>
                  <a:pt x="0" y="1428570"/>
                </a:lnTo>
                <a:lnTo>
                  <a:pt x="0" y="0"/>
                </a:lnTo>
                <a:close/>
              </a:path>
            </a:pathLst>
          </a:custGeom>
          <a:blipFill>
            <a:blip r:embed="rId6"/>
            <a:stretch>
              <a:fillRect r="-2445"/>
            </a:stretch>
          </a:blipFill>
        </p:spPr>
        <p:txBody>
          <a:bodyPr/>
          <a:lstStyle/>
          <a:p>
            <a:endParaRPr lang="en-US" sz="1200"/>
          </a:p>
        </p:txBody>
      </p:sp>
      <p:sp>
        <p:nvSpPr>
          <p:cNvPr id="19" name="TextBox 19"/>
          <p:cNvSpPr txBox="1"/>
          <p:nvPr/>
        </p:nvSpPr>
        <p:spPr>
          <a:xfrm>
            <a:off x="795938" y="841479"/>
            <a:ext cx="10820400" cy="549381"/>
          </a:xfrm>
          <a:prstGeom prst="rect">
            <a:avLst/>
          </a:prstGeom>
        </p:spPr>
        <p:txBody>
          <a:bodyPr lIns="0" tIns="0" rIns="0" bIns="0" rtlCol="0" anchor="t">
            <a:spAutoFit/>
          </a:bodyPr>
          <a:lstStyle/>
          <a:p>
            <a:pPr>
              <a:lnSpc>
                <a:spcPts val="4666"/>
              </a:lnSpc>
              <a:spcBef>
                <a:spcPct val="0"/>
              </a:spcBef>
            </a:pPr>
            <a:r>
              <a:rPr lang="en-US" sz="3333">
                <a:solidFill>
                  <a:srgbClr val="000000"/>
                </a:solidFill>
                <a:latin typeface="Calibri (MS)"/>
                <a:ea typeface="Calibri (MS)"/>
                <a:cs typeface="Calibri (MS)"/>
                <a:sym typeface="Calibri (MS)"/>
              </a:rPr>
              <a:t>Your involvement in 2030! </a:t>
            </a:r>
          </a:p>
        </p:txBody>
      </p:sp>
      <p:sp>
        <p:nvSpPr>
          <p:cNvPr id="20" name="TextBox 20"/>
          <p:cNvSpPr txBox="1"/>
          <p:nvPr/>
        </p:nvSpPr>
        <p:spPr>
          <a:xfrm>
            <a:off x="685800" y="284092"/>
            <a:ext cx="4381586" cy="655372"/>
          </a:xfrm>
          <a:prstGeom prst="rect">
            <a:avLst/>
          </a:prstGeom>
        </p:spPr>
        <p:txBody>
          <a:bodyPr lIns="0" tIns="0" rIns="0" bIns="0" rtlCol="0" anchor="t">
            <a:spAutoFit/>
          </a:bodyPr>
          <a:lstStyle/>
          <a:p>
            <a:pPr>
              <a:lnSpc>
                <a:spcPts val="5600"/>
              </a:lnSpc>
              <a:spcBef>
                <a:spcPct val="0"/>
              </a:spcBef>
            </a:pPr>
            <a:r>
              <a:rPr lang="en-US" sz="4000" b="1">
                <a:solidFill>
                  <a:srgbClr val="000000"/>
                </a:solidFill>
                <a:latin typeface="Calibri (MS) Bold"/>
                <a:ea typeface="Calibri (MS) Bold"/>
                <a:cs typeface="Calibri (MS) Bold"/>
                <a:sym typeface="Calibri (MS) Bold"/>
              </a:rPr>
              <a:t>What’s next?</a:t>
            </a:r>
          </a:p>
        </p:txBody>
      </p:sp>
      <p:sp>
        <p:nvSpPr>
          <p:cNvPr id="21" name="TextBox 21"/>
          <p:cNvSpPr txBox="1"/>
          <p:nvPr/>
        </p:nvSpPr>
        <p:spPr>
          <a:xfrm>
            <a:off x="522356" y="2127884"/>
            <a:ext cx="3466201" cy="1007520"/>
          </a:xfrm>
          <a:prstGeom prst="rect">
            <a:avLst/>
          </a:prstGeom>
        </p:spPr>
        <p:txBody>
          <a:bodyPr lIns="0" tIns="0" rIns="0" bIns="0" rtlCol="0" anchor="t">
            <a:spAutoFit/>
          </a:bodyPr>
          <a:lstStyle/>
          <a:p>
            <a:pPr algn="ctr">
              <a:lnSpc>
                <a:spcPts val="2653"/>
              </a:lnSpc>
            </a:pPr>
            <a:r>
              <a:rPr lang="en-US" sz="1895">
                <a:solidFill>
                  <a:srgbClr val="000000"/>
                </a:solidFill>
                <a:latin typeface="Calibri (MS)"/>
                <a:ea typeface="Calibri (MS)"/>
                <a:cs typeface="Calibri (MS)"/>
                <a:sym typeface="Calibri (MS)"/>
              </a:rPr>
              <a:t>Write a proposal to</a:t>
            </a:r>
          </a:p>
          <a:p>
            <a:pPr algn="ctr">
              <a:lnSpc>
                <a:spcPts val="2653"/>
              </a:lnSpc>
            </a:pPr>
            <a:r>
              <a:rPr lang="en-US" sz="1895">
                <a:solidFill>
                  <a:srgbClr val="000000"/>
                </a:solidFill>
                <a:latin typeface="Calibri (MS)"/>
                <a:ea typeface="Calibri (MS)"/>
                <a:cs typeface="Calibri (MS)"/>
                <a:sym typeface="Calibri (MS)"/>
              </a:rPr>
              <a:t>help improve the code </a:t>
            </a:r>
          </a:p>
          <a:p>
            <a:pPr algn="ctr">
              <a:lnSpc>
                <a:spcPts val="2653"/>
              </a:lnSpc>
            </a:pPr>
            <a:r>
              <a:rPr lang="en-US" sz="1895">
                <a:solidFill>
                  <a:srgbClr val="000000"/>
                </a:solidFill>
                <a:latin typeface="Calibri (MS)"/>
                <a:ea typeface="Calibri (MS)"/>
                <a:cs typeface="Calibri (MS)"/>
                <a:sym typeface="Calibri (MS)"/>
              </a:rPr>
              <a:t>and health care environments! </a:t>
            </a:r>
          </a:p>
        </p:txBody>
      </p:sp>
      <p:sp>
        <p:nvSpPr>
          <p:cNvPr id="22" name="TextBox 22"/>
          <p:cNvSpPr txBox="1"/>
          <p:nvPr/>
        </p:nvSpPr>
        <p:spPr>
          <a:xfrm>
            <a:off x="8356435" y="4120201"/>
            <a:ext cx="2757751" cy="661271"/>
          </a:xfrm>
          <a:prstGeom prst="rect">
            <a:avLst/>
          </a:prstGeom>
        </p:spPr>
        <p:txBody>
          <a:bodyPr lIns="0" tIns="0" rIns="0" bIns="0" rtlCol="0" anchor="t">
            <a:spAutoFit/>
          </a:bodyPr>
          <a:lstStyle/>
          <a:p>
            <a:pPr algn="ctr">
              <a:lnSpc>
                <a:spcPts val="2653"/>
              </a:lnSpc>
            </a:pPr>
            <a:r>
              <a:rPr lang="en-US" sz="1895">
                <a:solidFill>
                  <a:srgbClr val="000000"/>
                </a:solidFill>
                <a:latin typeface="Calibri (MS)"/>
                <a:ea typeface="Calibri (MS)"/>
                <a:cs typeface="Calibri (MS)"/>
                <a:sym typeface="Calibri (MS)"/>
              </a:rPr>
              <a:t>Review the draft and provide comments.</a:t>
            </a:r>
          </a:p>
        </p:txBody>
      </p:sp>
      <p:sp>
        <p:nvSpPr>
          <p:cNvPr id="23" name="Freeform 23"/>
          <p:cNvSpPr/>
          <p:nvPr/>
        </p:nvSpPr>
        <p:spPr>
          <a:xfrm>
            <a:off x="10194821" y="442842"/>
            <a:ext cx="1311379" cy="617568"/>
          </a:xfrm>
          <a:custGeom>
            <a:avLst/>
            <a:gdLst/>
            <a:ahLst/>
            <a:cxnLst/>
            <a:rect l="l" t="t" r="r" b="b"/>
            <a:pathLst>
              <a:path w="1967069" h="926352">
                <a:moveTo>
                  <a:pt x="0" y="0"/>
                </a:moveTo>
                <a:lnTo>
                  <a:pt x="1967069" y="0"/>
                </a:lnTo>
                <a:lnTo>
                  <a:pt x="1967069" y="926352"/>
                </a:lnTo>
                <a:lnTo>
                  <a:pt x="0" y="926352"/>
                </a:lnTo>
                <a:lnTo>
                  <a:pt x="0" y="0"/>
                </a:lnTo>
                <a:close/>
              </a:path>
            </a:pathLst>
          </a:custGeom>
          <a:blipFill>
            <a:blip r:embed="rId7"/>
            <a:stretch>
              <a:fillRect/>
            </a:stretch>
          </a:blipFill>
        </p:spPr>
        <p:txBody>
          <a:bodyPr/>
          <a:lstStyle/>
          <a:p>
            <a:endParaRPr lang="en-US" sz="1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1" y="6269850"/>
            <a:ext cx="12189637" cy="588150"/>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txBody>
            <a:bodyPr/>
            <a:lstStyle/>
            <a:p>
              <a:endParaRPr lang="en-US" sz="1200"/>
            </a:p>
          </p:txBody>
        </p:sp>
      </p:grpSp>
      <p:sp>
        <p:nvSpPr>
          <p:cNvPr id="4" name="Freeform 4"/>
          <p:cNvSpPr/>
          <p:nvPr/>
        </p:nvSpPr>
        <p:spPr>
          <a:xfrm>
            <a:off x="9949025" y="442842"/>
            <a:ext cx="1557175" cy="555726"/>
          </a:xfrm>
          <a:custGeom>
            <a:avLst/>
            <a:gdLst/>
            <a:ahLst/>
            <a:cxnLst/>
            <a:rect l="l" t="t" r="r" b="b"/>
            <a:pathLst>
              <a:path w="2335763" h="833589">
                <a:moveTo>
                  <a:pt x="0" y="0"/>
                </a:moveTo>
                <a:lnTo>
                  <a:pt x="2335763" y="0"/>
                </a:lnTo>
                <a:lnTo>
                  <a:pt x="2335763" y="833589"/>
                </a:lnTo>
                <a:lnTo>
                  <a:pt x="0" y="833589"/>
                </a:lnTo>
                <a:lnTo>
                  <a:pt x="0" y="0"/>
                </a:lnTo>
                <a:close/>
              </a:path>
            </a:pathLst>
          </a:custGeom>
          <a:blipFill>
            <a:blip r:embed="rId4"/>
            <a:stretch>
              <a:fillRect/>
            </a:stretch>
          </a:blipFill>
        </p:spPr>
        <p:txBody>
          <a:bodyPr/>
          <a:lstStyle/>
          <a:p>
            <a:endParaRPr lang="en-US" sz="1200"/>
          </a:p>
        </p:txBody>
      </p:sp>
      <p:grpSp>
        <p:nvGrpSpPr>
          <p:cNvPr id="5" name="Group 5"/>
          <p:cNvGrpSpPr/>
          <p:nvPr/>
        </p:nvGrpSpPr>
        <p:grpSpPr>
          <a:xfrm>
            <a:off x="778670" y="1914830"/>
            <a:ext cx="1813665" cy="1813665"/>
            <a:chOff x="0" y="0"/>
            <a:chExt cx="812800" cy="812800"/>
          </a:xfrm>
        </p:grpSpPr>
        <p:sp>
          <p:nvSpPr>
            <p:cNvPr id="6" name="Freeform 6"/>
            <p:cNvSpPr/>
            <p:nvPr/>
          </p:nvSpPr>
          <p:spPr>
            <a:xfrm>
              <a:off x="0" y="0"/>
              <a:ext cx="812800" cy="812800"/>
            </a:xfrm>
            <a:custGeom>
              <a:avLst/>
              <a:gdLst/>
              <a:ahLst/>
              <a:cxnLst/>
              <a:rect l="l" t="t" r="r" b="b"/>
              <a:pathLst>
                <a:path w="812800" h="812800">
                  <a:moveTo>
                    <a:pt x="71144" y="0"/>
                  </a:moveTo>
                  <a:lnTo>
                    <a:pt x="741656" y="0"/>
                  </a:lnTo>
                  <a:cubicBezTo>
                    <a:pt x="780948" y="0"/>
                    <a:pt x="812800" y="31852"/>
                    <a:pt x="812800" y="71144"/>
                  </a:cubicBezTo>
                  <a:lnTo>
                    <a:pt x="812800" y="741656"/>
                  </a:lnTo>
                  <a:cubicBezTo>
                    <a:pt x="812800" y="780948"/>
                    <a:pt x="780948" y="812800"/>
                    <a:pt x="741656" y="812800"/>
                  </a:cubicBezTo>
                  <a:lnTo>
                    <a:pt x="71144" y="812800"/>
                  </a:lnTo>
                  <a:cubicBezTo>
                    <a:pt x="31852" y="812800"/>
                    <a:pt x="0" y="780948"/>
                    <a:pt x="0" y="741656"/>
                  </a:cubicBezTo>
                  <a:lnTo>
                    <a:pt x="0" y="71144"/>
                  </a:lnTo>
                  <a:cubicBezTo>
                    <a:pt x="0" y="31852"/>
                    <a:pt x="31852" y="0"/>
                    <a:pt x="71144" y="0"/>
                  </a:cubicBezTo>
                  <a:close/>
                </a:path>
              </a:pathLst>
            </a:custGeom>
            <a:blipFill>
              <a:blip r:embed="rId5"/>
              <a:stretch>
                <a:fillRect/>
              </a:stretch>
            </a:blipFill>
            <a:ln w="95250" cap="rnd">
              <a:solidFill>
                <a:srgbClr val="6EC1D9"/>
              </a:solidFill>
              <a:prstDash val="solid"/>
              <a:round/>
            </a:ln>
          </p:spPr>
          <p:txBody>
            <a:bodyPr/>
            <a:lstStyle/>
            <a:p>
              <a:endParaRPr lang="en-US" sz="1200"/>
            </a:p>
          </p:txBody>
        </p:sp>
      </p:grpSp>
      <p:grpSp>
        <p:nvGrpSpPr>
          <p:cNvPr id="7" name="Group 7"/>
          <p:cNvGrpSpPr/>
          <p:nvPr/>
        </p:nvGrpSpPr>
        <p:grpSpPr>
          <a:xfrm>
            <a:off x="2893809" y="1914830"/>
            <a:ext cx="1813665" cy="1813665"/>
            <a:chOff x="0" y="0"/>
            <a:chExt cx="812800" cy="812800"/>
          </a:xfrm>
        </p:grpSpPr>
        <p:sp>
          <p:nvSpPr>
            <p:cNvPr id="8" name="Freeform 8"/>
            <p:cNvSpPr/>
            <p:nvPr/>
          </p:nvSpPr>
          <p:spPr>
            <a:xfrm>
              <a:off x="0" y="0"/>
              <a:ext cx="812800" cy="812800"/>
            </a:xfrm>
            <a:custGeom>
              <a:avLst/>
              <a:gdLst/>
              <a:ahLst/>
              <a:cxnLst/>
              <a:rect l="l" t="t" r="r" b="b"/>
              <a:pathLst>
                <a:path w="812800" h="812800">
                  <a:moveTo>
                    <a:pt x="71144" y="0"/>
                  </a:moveTo>
                  <a:lnTo>
                    <a:pt x="741656" y="0"/>
                  </a:lnTo>
                  <a:cubicBezTo>
                    <a:pt x="780948" y="0"/>
                    <a:pt x="812800" y="31852"/>
                    <a:pt x="812800" y="71144"/>
                  </a:cubicBezTo>
                  <a:lnTo>
                    <a:pt x="812800" y="741656"/>
                  </a:lnTo>
                  <a:cubicBezTo>
                    <a:pt x="812800" y="780948"/>
                    <a:pt x="780948" y="812800"/>
                    <a:pt x="741656" y="812800"/>
                  </a:cubicBezTo>
                  <a:lnTo>
                    <a:pt x="71144" y="812800"/>
                  </a:lnTo>
                  <a:cubicBezTo>
                    <a:pt x="31852" y="812800"/>
                    <a:pt x="0" y="780948"/>
                    <a:pt x="0" y="741656"/>
                  </a:cubicBezTo>
                  <a:lnTo>
                    <a:pt x="0" y="71144"/>
                  </a:lnTo>
                  <a:cubicBezTo>
                    <a:pt x="0" y="31852"/>
                    <a:pt x="31852" y="0"/>
                    <a:pt x="71144" y="0"/>
                  </a:cubicBezTo>
                  <a:close/>
                </a:path>
              </a:pathLst>
            </a:custGeom>
            <a:blipFill>
              <a:blip r:embed="rId6"/>
              <a:stretch>
                <a:fillRect l="-11538" r="-11538"/>
              </a:stretch>
            </a:blipFill>
            <a:ln w="95250" cap="rnd">
              <a:solidFill>
                <a:srgbClr val="6EC1D9"/>
              </a:solidFill>
              <a:prstDash val="solid"/>
              <a:round/>
            </a:ln>
          </p:spPr>
          <p:txBody>
            <a:bodyPr/>
            <a:lstStyle/>
            <a:p>
              <a:endParaRPr lang="en-US" sz="1200"/>
            </a:p>
          </p:txBody>
        </p:sp>
      </p:grpSp>
      <p:grpSp>
        <p:nvGrpSpPr>
          <p:cNvPr id="9" name="Group 9"/>
          <p:cNvGrpSpPr/>
          <p:nvPr/>
        </p:nvGrpSpPr>
        <p:grpSpPr>
          <a:xfrm>
            <a:off x="5008949" y="1914830"/>
            <a:ext cx="1883182" cy="1883182"/>
            <a:chOff x="0" y="0"/>
            <a:chExt cx="812800" cy="812800"/>
          </a:xfrm>
        </p:grpSpPr>
        <p:sp>
          <p:nvSpPr>
            <p:cNvPr id="10" name="Freeform 10"/>
            <p:cNvSpPr/>
            <p:nvPr/>
          </p:nvSpPr>
          <p:spPr>
            <a:xfrm>
              <a:off x="0" y="0"/>
              <a:ext cx="812800" cy="812800"/>
            </a:xfrm>
            <a:custGeom>
              <a:avLst/>
              <a:gdLst/>
              <a:ahLst/>
              <a:cxnLst/>
              <a:rect l="l" t="t" r="r" b="b"/>
              <a:pathLst>
                <a:path w="812800" h="812800">
                  <a:moveTo>
                    <a:pt x="109629" y="0"/>
                  </a:moveTo>
                  <a:lnTo>
                    <a:pt x="703171" y="0"/>
                  </a:lnTo>
                  <a:cubicBezTo>
                    <a:pt x="763717" y="0"/>
                    <a:pt x="812800" y="49083"/>
                    <a:pt x="812800" y="109629"/>
                  </a:cubicBezTo>
                  <a:lnTo>
                    <a:pt x="812800" y="703171"/>
                  </a:lnTo>
                  <a:cubicBezTo>
                    <a:pt x="812800" y="763717"/>
                    <a:pt x="763717" y="812800"/>
                    <a:pt x="703171" y="812800"/>
                  </a:cubicBezTo>
                  <a:lnTo>
                    <a:pt x="109629" y="812800"/>
                  </a:lnTo>
                  <a:cubicBezTo>
                    <a:pt x="49083" y="812800"/>
                    <a:pt x="0" y="763717"/>
                    <a:pt x="0" y="703171"/>
                  </a:cubicBezTo>
                  <a:lnTo>
                    <a:pt x="0" y="109629"/>
                  </a:lnTo>
                  <a:cubicBezTo>
                    <a:pt x="0" y="49083"/>
                    <a:pt x="49083" y="0"/>
                    <a:pt x="109629" y="0"/>
                  </a:cubicBezTo>
                  <a:close/>
                </a:path>
              </a:pathLst>
            </a:custGeom>
            <a:blipFill>
              <a:blip r:embed="rId7"/>
              <a:stretch>
                <a:fillRect l="-5220" r="-5220"/>
              </a:stretch>
            </a:blipFill>
            <a:ln w="95250" cap="rnd">
              <a:solidFill>
                <a:srgbClr val="6EC1D9"/>
              </a:solidFill>
              <a:prstDash val="solid"/>
              <a:round/>
            </a:ln>
          </p:spPr>
          <p:txBody>
            <a:bodyPr/>
            <a:lstStyle/>
            <a:p>
              <a:endParaRPr lang="en-US" sz="1200"/>
            </a:p>
          </p:txBody>
        </p:sp>
      </p:grpSp>
      <p:grpSp>
        <p:nvGrpSpPr>
          <p:cNvPr id="11" name="Group 11"/>
          <p:cNvGrpSpPr/>
          <p:nvPr/>
        </p:nvGrpSpPr>
        <p:grpSpPr>
          <a:xfrm>
            <a:off x="7190580" y="1914830"/>
            <a:ext cx="1813665" cy="1813665"/>
            <a:chOff x="0" y="0"/>
            <a:chExt cx="812800" cy="812800"/>
          </a:xfrm>
        </p:grpSpPr>
        <p:sp>
          <p:nvSpPr>
            <p:cNvPr id="12" name="Freeform 12"/>
            <p:cNvSpPr/>
            <p:nvPr/>
          </p:nvSpPr>
          <p:spPr>
            <a:xfrm>
              <a:off x="0" y="0"/>
              <a:ext cx="812800" cy="812800"/>
            </a:xfrm>
            <a:custGeom>
              <a:avLst/>
              <a:gdLst/>
              <a:ahLst/>
              <a:cxnLst/>
              <a:rect l="l" t="t" r="r" b="b"/>
              <a:pathLst>
                <a:path w="812800" h="812800">
                  <a:moveTo>
                    <a:pt x="71144" y="0"/>
                  </a:moveTo>
                  <a:lnTo>
                    <a:pt x="741656" y="0"/>
                  </a:lnTo>
                  <a:cubicBezTo>
                    <a:pt x="780948" y="0"/>
                    <a:pt x="812800" y="31852"/>
                    <a:pt x="812800" y="71144"/>
                  </a:cubicBezTo>
                  <a:lnTo>
                    <a:pt x="812800" y="741656"/>
                  </a:lnTo>
                  <a:cubicBezTo>
                    <a:pt x="812800" y="780948"/>
                    <a:pt x="780948" y="812800"/>
                    <a:pt x="741656" y="812800"/>
                  </a:cubicBezTo>
                  <a:lnTo>
                    <a:pt x="71144" y="812800"/>
                  </a:lnTo>
                  <a:cubicBezTo>
                    <a:pt x="31852" y="812800"/>
                    <a:pt x="0" y="780948"/>
                    <a:pt x="0" y="741656"/>
                  </a:cubicBezTo>
                  <a:lnTo>
                    <a:pt x="0" y="71144"/>
                  </a:lnTo>
                  <a:cubicBezTo>
                    <a:pt x="0" y="31852"/>
                    <a:pt x="31852" y="0"/>
                    <a:pt x="71144" y="0"/>
                  </a:cubicBezTo>
                  <a:close/>
                </a:path>
              </a:pathLst>
            </a:custGeom>
            <a:blipFill>
              <a:blip r:embed="rId8"/>
              <a:stretch>
                <a:fillRect r="-2080" b="-36335"/>
              </a:stretch>
            </a:blipFill>
            <a:ln w="95250" cap="rnd">
              <a:solidFill>
                <a:srgbClr val="6EC1D9"/>
              </a:solidFill>
              <a:prstDash val="solid"/>
              <a:round/>
            </a:ln>
          </p:spPr>
          <p:txBody>
            <a:bodyPr/>
            <a:lstStyle/>
            <a:p>
              <a:endParaRPr lang="en-US" sz="1200"/>
            </a:p>
          </p:txBody>
        </p:sp>
      </p:grpSp>
      <p:grpSp>
        <p:nvGrpSpPr>
          <p:cNvPr id="13" name="Group 13"/>
          <p:cNvGrpSpPr/>
          <p:nvPr/>
        </p:nvGrpSpPr>
        <p:grpSpPr>
          <a:xfrm>
            <a:off x="9302696" y="1914830"/>
            <a:ext cx="1813665" cy="1813665"/>
            <a:chOff x="0" y="0"/>
            <a:chExt cx="812800" cy="812800"/>
          </a:xfrm>
        </p:grpSpPr>
        <p:sp>
          <p:nvSpPr>
            <p:cNvPr id="14" name="Freeform 14"/>
            <p:cNvSpPr/>
            <p:nvPr/>
          </p:nvSpPr>
          <p:spPr>
            <a:xfrm>
              <a:off x="0" y="0"/>
              <a:ext cx="812800" cy="812800"/>
            </a:xfrm>
            <a:custGeom>
              <a:avLst/>
              <a:gdLst/>
              <a:ahLst/>
              <a:cxnLst/>
              <a:rect l="l" t="t" r="r" b="b"/>
              <a:pathLst>
                <a:path w="812800" h="812800">
                  <a:moveTo>
                    <a:pt x="71144" y="0"/>
                  </a:moveTo>
                  <a:lnTo>
                    <a:pt x="741656" y="0"/>
                  </a:lnTo>
                  <a:cubicBezTo>
                    <a:pt x="780948" y="0"/>
                    <a:pt x="812800" y="31852"/>
                    <a:pt x="812800" y="71144"/>
                  </a:cubicBezTo>
                  <a:lnTo>
                    <a:pt x="812800" y="741656"/>
                  </a:lnTo>
                  <a:cubicBezTo>
                    <a:pt x="812800" y="780948"/>
                    <a:pt x="780948" y="812800"/>
                    <a:pt x="741656" y="812800"/>
                  </a:cubicBezTo>
                  <a:lnTo>
                    <a:pt x="71144" y="812800"/>
                  </a:lnTo>
                  <a:cubicBezTo>
                    <a:pt x="31852" y="812800"/>
                    <a:pt x="0" y="780948"/>
                    <a:pt x="0" y="741656"/>
                  </a:cubicBezTo>
                  <a:lnTo>
                    <a:pt x="0" y="71144"/>
                  </a:lnTo>
                  <a:cubicBezTo>
                    <a:pt x="0" y="31852"/>
                    <a:pt x="31852" y="0"/>
                    <a:pt x="71144" y="0"/>
                  </a:cubicBezTo>
                  <a:close/>
                </a:path>
              </a:pathLst>
            </a:custGeom>
            <a:blipFill>
              <a:blip r:embed="rId9"/>
              <a:stretch>
                <a:fillRect l="-13259" r="-13259"/>
              </a:stretch>
            </a:blipFill>
            <a:ln w="95250" cap="rnd">
              <a:solidFill>
                <a:srgbClr val="6EC1D9"/>
              </a:solidFill>
              <a:prstDash val="solid"/>
              <a:round/>
            </a:ln>
          </p:spPr>
          <p:txBody>
            <a:bodyPr/>
            <a:lstStyle/>
            <a:p>
              <a:endParaRPr lang="en-US" sz="1200"/>
            </a:p>
          </p:txBody>
        </p:sp>
      </p:grpSp>
      <p:sp>
        <p:nvSpPr>
          <p:cNvPr id="15" name="Freeform 15"/>
          <p:cNvSpPr/>
          <p:nvPr/>
        </p:nvSpPr>
        <p:spPr>
          <a:xfrm>
            <a:off x="3936844" y="1260080"/>
            <a:ext cx="1072105" cy="1072105"/>
          </a:xfrm>
          <a:custGeom>
            <a:avLst/>
            <a:gdLst/>
            <a:ahLst/>
            <a:cxnLst/>
            <a:rect l="l" t="t" r="r" b="b"/>
            <a:pathLst>
              <a:path w="1608158" h="1608158">
                <a:moveTo>
                  <a:pt x="0" y="0"/>
                </a:moveTo>
                <a:lnTo>
                  <a:pt x="1608158" y="0"/>
                </a:lnTo>
                <a:lnTo>
                  <a:pt x="1608158" y="1608157"/>
                </a:lnTo>
                <a:lnTo>
                  <a:pt x="0" y="16081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6" name="Freeform 16"/>
          <p:cNvSpPr/>
          <p:nvPr/>
        </p:nvSpPr>
        <p:spPr>
          <a:xfrm>
            <a:off x="8214264" y="1260080"/>
            <a:ext cx="1088432" cy="1072105"/>
          </a:xfrm>
          <a:custGeom>
            <a:avLst/>
            <a:gdLst/>
            <a:ahLst/>
            <a:cxnLst/>
            <a:rect l="l" t="t" r="r" b="b"/>
            <a:pathLst>
              <a:path w="1632648" h="1608158">
                <a:moveTo>
                  <a:pt x="0" y="0"/>
                </a:moveTo>
                <a:lnTo>
                  <a:pt x="1632648" y="0"/>
                </a:lnTo>
                <a:lnTo>
                  <a:pt x="1632648" y="1608157"/>
                </a:lnTo>
                <a:lnTo>
                  <a:pt x="0" y="16081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17" name="TextBox 17"/>
          <p:cNvSpPr txBox="1"/>
          <p:nvPr/>
        </p:nvSpPr>
        <p:spPr>
          <a:xfrm>
            <a:off x="685799" y="284092"/>
            <a:ext cx="10820400" cy="655372"/>
          </a:xfrm>
          <a:prstGeom prst="rect">
            <a:avLst/>
          </a:prstGeom>
        </p:spPr>
        <p:txBody>
          <a:bodyPr lIns="0" tIns="0" rIns="0" bIns="0" rtlCol="0" anchor="t">
            <a:spAutoFit/>
          </a:bodyPr>
          <a:lstStyle/>
          <a:p>
            <a:pPr>
              <a:lnSpc>
                <a:spcPts val="5600"/>
              </a:lnSpc>
              <a:spcBef>
                <a:spcPct val="0"/>
              </a:spcBef>
            </a:pPr>
            <a:r>
              <a:rPr lang="en-US" sz="4000" b="1">
                <a:solidFill>
                  <a:srgbClr val="000000"/>
                </a:solidFill>
                <a:latin typeface="Calibri (MS) Bold"/>
                <a:ea typeface="Calibri (MS) Bold"/>
                <a:cs typeface="Calibri (MS) Bold"/>
                <a:sym typeface="Calibri (MS) Bold"/>
              </a:rPr>
              <a:t>Continue learning with FGI  </a:t>
            </a:r>
          </a:p>
        </p:txBody>
      </p:sp>
      <p:sp>
        <p:nvSpPr>
          <p:cNvPr id="18" name="TextBox 18"/>
          <p:cNvSpPr txBox="1"/>
          <p:nvPr/>
        </p:nvSpPr>
        <p:spPr>
          <a:xfrm>
            <a:off x="685800" y="4143292"/>
            <a:ext cx="2045356" cy="1045799"/>
          </a:xfrm>
          <a:prstGeom prst="rect">
            <a:avLst/>
          </a:prstGeom>
        </p:spPr>
        <p:txBody>
          <a:bodyPr lIns="0" tIns="0" rIns="0" bIns="0" rtlCol="0" anchor="t">
            <a:spAutoFit/>
          </a:bodyPr>
          <a:lstStyle/>
          <a:p>
            <a:pPr algn="ctr">
              <a:lnSpc>
                <a:spcPts val="2799"/>
              </a:lnSpc>
            </a:pPr>
            <a:r>
              <a:rPr lang="en-US" sz="1999" b="1" i="1">
                <a:solidFill>
                  <a:srgbClr val="000000"/>
                </a:solidFill>
                <a:latin typeface="Calibri (MS) Bold Italics"/>
                <a:ea typeface="Calibri (MS) Bold Italics"/>
                <a:cs typeface="Calibri (MS) Bold Italics"/>
                <a:sym typeface="Calibri (MS) Bold Italics"/>
              </a:rPr>
              <a:t>Between </a:t>
            </a:r>
          </a:p>
          <a:p>
            <a:pPr algn="ctr">
              <a:lnSpc>
                <a:spcPts val="2799"/>
              </a:lnSpc>
              <a:spcBef>
                <a:spcPct val="0"/>
              </a:spcBef>
            </a:pPr>
            <a:r>
              <a:rPr lang="en-US" sz="1999" b="1" i="1">
                <a:solidFill>
                  <a:srgbClr val="000000"/>
                </a:solidFill>
                <a:latin typeface="Calibri (MS) Bold Italics"/>
                <a:ea typeface="Calibri (MS) Bold Italics"/>
                <a:cs typeface="Calibri (MS) Bold Italics"/>
                <a:sym typeface="Calibri (MS) Bold Italics"/>
              </a:rPr>
              <a:t>the Lines with FGI</a:t>
            </a:r>
            <a:r>
              <a:rPr lang="en-US" sz="1999" b="1">
                <a:solidFill>
                  <a:srgbClr val="000000"/>
                </a:solidFill>
                <a:latin typeface="Calibri (MS) Bold"/>
                <a:ea typeface="Calibri (MS) Bold"/>
                <a:cs typeface="Calibri (MS) Bold"/>
                <a:sym typeface="Calibri (MS) Bold"/>
              </a:rPr>
              <a:t> Podcast </a:t>
            </a:r>
          </a:p>
        </p:txBody>
      </p:sp>
      <p:sp>
        <p:nvSpPr>
          <p:cNvPr id="19" name="TextBox 19"/>
          <p:cNvSpPr txBox="1"/>
          <p:nvPr/>
        </p:nvSpPr>
        <p:spPr>
          <a:xfrm>
            <a:off x="2893809" y="4143292"/>
            <a:ext cx="2022187" cy="1045799"/>
          </a:xfrm>
          <a:prstGeom prst="rect">
            <a:avLst/>
          </a:prstGeom>
        </p:spPr>
        <p:txBody>
          <a:bodyPr lIns="0" tIns="0" rIns="0" bIns="0" rtlCol="0" anchor="t">
            <a:spAutoFit/>
          </a:bodyPr>
          <a:lstStyle/>
          <a:p>
            <a:pPr algn="ctr">
              <a:lnSpc>
                <a:spcPts val="2799"/>
              </a:lnSpc>
            </a:pPr>
            <a:r>
              <a:rPr lang="en-US" sz="1999" b="1">
                <a:solidFill>
                  <a:srgbClr val="000000"/>
                </a:solidFill>
                <a:latin typeface="Calibri (MS) Bold"/>
                <a:ea typeface="Calibri (MS) Bold"/>
                <a:cs typeface="Calibri (MS) Bold"/>
                <a:sym typeface="Calibri (MS) Bold"/>
              </a:rPr>
              <a:t>FGI’s</a:t>
            </a:r>
          </a:p>
          <a:p>
            <a:pPr algn="ctr">
              <a:lnSpc>
                <a:spcPts val="2799"/>
              </a:lnSpc>
              <a:spcBef>
                <a:spcPct val="0"/>
              </a:spcBef>
            </a:pPr>
            <a:r>
              <a:rPr lang="en-US" sz="1999" b="1">
                <a:solidFill>
                  <a:srgbClr val="000000"/>
                </a:solidFill>
                <a:latin typeface="Calibri (MS) Bold"/>
                <a:ea typeface="Calibri (MS) Bold"/>
                <a:cs typeface="Calibri (MS) Bold"/>
                <a:sym typeface="Calibri (MS) Bold"/>
              </a:rPr>
              <a:t>Education Platform </a:t>
            </a:r>
          </a:p>
        </p:txBody>
      </p:sp>
      <p:sp>
        <p:nvSpPr>
          <p:cNvPr id="20" name="TextBox 20"/>
          <p:cNvSpPr txBox="1"/>
          <p:nvPr/>
        </p:nvSpPr>
        <p:spPr>
          <a:xfrm>
            <a:off x="5043707" y="4143292"/>
            <a:ext cx="1813665" cy="1045799"/>
          </a:xfrm>
          <a:prstGeom prst="rect">
            <a:avLst/>
          </a:prstGeom>
        </p:spPr>
        <p:txBody>
          <a:bodyPr lIns="0" tIns="0" rIns="0" bIns="0" rtlCol="0" anchor="t">
            <a:spAutoFit/>
          </a:bodyPr>
          <a:lstStyle/>
          <a:p>
            <a:pPr algn="ctr">
              <a:lnSpc>
                <a:spcPts val="2799"/>
              </a:lnSpc>
            </a:pPr>
            <a:r>
              <a:rPr lang="en-US" sz="1999" b="1">
                <a:solidFill>
                  <a:srgbClr val="000000"/>
                </a:solidFill>
                <a:latin typeface="Calibri (MS) Bold"/>
                <a:ea typeface="Calibri (MS) Bold"/>
                <a:cs typeface="Calibri (MS) Bold"/>
                <a:sym typeface="Calibri (MS) Bold"/>
              </a:rPr>
              <a:t>FGI’s</a:t>
            </a:r>
          </a:p>
          <a:p>
            <a:pPr algn="ctr">
              <a:lnSpc>
                <a:spcPts val="2799"/>
              </a:lnSpc>
              <a:spcBef>
                <a:spcPct val="0"/>
              </a:spcBef>
            </a:pPr>
            <a:r>
              <a:rPr lang="en-US" sz="1999" b="1">
                <a:solidFill>
                  <a:srgbClr val="000000"/>
                </a:solidFill>
                <a:latin typeface="Calibri (MS) Bold"/>
                <a:ea typeface="Calibri (MS) Bold"/>
                <a:cs typeface="Calibri (MS) Bold"/>
                <a:sym typeface="Calibri (MS) Bold"/>
              </a:rPr>
              <a:t>Subscription Platform </a:t>
            </a:r>
          </a:p>
        </p:txBody>
      </p:sp>
      <p:sp>
        <p:nvSpPr>
          <p:cNvPr id="21" name="TextBox 21"/>
          <p:cNvSpPr txBox="1"/>
          <p:nvPr/>
        </p:nvSpPr>
        <p:spPr>
          <a:xfrm>
            <a:off x="7193922" y="4143292"/>
            <a:ext cx="1813665" cy="1763944"/>
          </a:xfrm>
          <a:prstGeom prst="rect">
            <a:avLst/>
          </a:prstGeom>
        </p:spPr>
        <p:txBody>
          <a:bodyPr lIns="0" tIns="0" rIns="0" bIns="0" rtlCol="0" anchor="t">
            <a:spAutoFit/>
          </a:bodyPr>
          <a:lstStyle/>
          <a:p>
            <a:pPr algn="ctr">
              <a:lnSpc>
                <a:spcPts val="2799"/>
              </a:lnSpc>
              <a:spcBef>
                <a:spcPct val="0"/>
              </a:spcBef>
            </a:pPr>
            <a:r>
              <a:rPr lang="en-US" sz="1999" b="1">
                <a:solidFill>
                  <a:srgbClr val="000000"/>
                </a:solidFill>
                <a:latin typeface="Calibri (MS) Bold"/>
                <a:ea typeface="Calibri (MS) Bold"/>
                <a:cs typeface="Calibri (MS) Bold"/>
                <a:sym typeface="Calibri (MS) Bold"/>
              </a:rPr>
              <a:t>2026 </a:t>
            </a:r>
            <a:r>
              <a:rPr lang="en-US" sz="1999" b="1" i="1">
                <a:solidFill>
                  <a:srgbClr val="000000"/>
                </a:solidFill>
                <a:latin typeface="Calibri (MS) Bold Italics"/>
                <a:ea typeface="Calibri (MS) Bold Italics"/>
                <a:cs typeface="Calibri (MS) Bold Italics"/>
                <a:sym typeface="Calibri (MS) Bold Italics"/>
              </a:rPr>
              <a:t>FGI Codes</a:t>
            </a:r>
            <a:r>
              <a:rPr lang="en-US" sz="1999" b="1">
                <a:solidFill>
                  <a:srgbClr val="000000"/>
                </a:solidFill>
                <a:latin typeface="Calibri (MS) Bold"/>
                <a:ea typeface="Calibri (MS) Bold"/>
                <a:cs typeface="Calibri (MS) Bold"/>
                <a:sym typeface="Calibri (MS) Bold"/>
              </a:rPr>
              <a:t> and </a:t>
            </a:r>
            <a:r>
              <a:rPr lang="en-US" sz="1999" b="1" i="1">
                <a:solidFill>
                  <a:srgbClr val="000000"/>
                </a:solidFill>
                <a:latin typeface="Calibri (MS) Bold Italics"/>
                <a:ea typeface="Calibri (MS) Bold Italics"/>
                <a:cs typeface="Calibri (MS) Bold Italics"/>
                <a:sym typeface="Calibri (MS) Bold Italics"/>
              </a:rPr>
              <a:t>Handbooks</a:t>
            </a:r>
            <a:r>
              <a:rPr lang="en-US" sz="1999" b="1">
                <a:solidFill>
                  <a:srgbClr val="000000"/>
                </a:solidFill>
                <a:latin typeface="Calibri (MS) Bold"/>
                <a:ea typeface="Calibri (MS) Bold"/>
                <a:cs typeface="Calibri (MS) Bold"/>
                <a:sym typeface="Calibri (MS) Bold"/>
              </a:rPr>
              <a:t> to be released in Spring 2026 </a:t>
            </a:r>
          </a:p>
        </p:txBody>
      </p:sp>
      <p:sp>
        <p:nvSpPr>
          <p:cNvPr id="22" name="TextBox 22"/>
          <p:cNvSpPr txBox="1"/>
          <p:nvPr/>
        </p:nvSpPr>
        <p:spPr>
          <a:xfrm>
            <a:off x="9344138" y="4143292"/>
            <a:ext cx="1813665" cy="1045799"/>
          </a:xfrm>
          <a:prstGeom prst="rect">
            <a:avLst/>
          </a:prstGeom>
        </p:spPr>
        <p:txBody>
          <a:bodyPr lIns="0" tIns="0" rIns="0" bIns="0" rtlCol="0" anchor="t">
            <a:spAutoFit/>
          </a:bodyPr>
          <a:lstStyle/>
          <a:p>
            <a:pPr algn="ctr">
              <a:lnSpc>
                <a:spcPts val="2799"/>
              </a:lnSpc>
            </a:pPr>
            <a:r>
              <a:rPr lang="en-US" sz="1999" b="1">
                <a:solidFill>
                  <a:srgbClr val="000000"/>
                </a:solidFill>
                <a:latin typeface="Calibri (MS) Bold"/>
                <a:ea typeface="Calibri (MS) Bold"/>
                <a:cs typeface="Calibri (MS) Bold"/>
                <a:sym typeface="Calibri (MS) Bold"/>
              </a:rPr>
              <a:t>FGI’s </a:t>
            </a:r>
          </a:p>
          <a:p>
            <a:pPr algn="ctr">
              <a:lnSpc>
                <a:spcPts val="2799"/>
              </a:lnSpc>
              <a:spcBef>
                <a:spcPct val="0"/>
              </a:spcBef>
            </a:pPr>
            <a:r>
              <a:rPr lang="en-US" sz="1999" b="1">
                <a:solidFill>
                  <a:srgbClr val="000000"/>
                </a:solidFill>
                <a:latin typeface="Calibri (MS) Bold"/>
                <a:ea typeface="Calibri (MS) Bold"/>
                <a:cs typeface="Calibri (MS) Bold"/>
                <a:sym typeface="Calibri (MS) Bold"/>
              </a:rPr>
              <a:t>Interactive Adoption Map</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1" y="6269850"/>
            <a:ext cx="12189637" cy="588150"/>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txBody>
            <a:bodyPr/>
            <a:lstStyle/>
            <a:p>
              <a:endParaRPr lang="en-US" sz="1200"/>
            </a:p>
          </p:txBody>
        </p:sp>
      </p:grpSp>
      <p:sp>
        <p:nvSpPr>
          <p:cNvPr id="4" name="Freeform 4"/>
          <p:cNvSpPr/>
          <p:nvPr/>
        </p:nvSpPr>
        <p:spPr>
          <a:xfrm>
            <a:off x="9949025" y="442842"/>
            <a:ext cx="1557175" cy="555726"/>
          </a:xfrm>
          <a:custGeom>
            <a:avLst/>
            <a:gdLst/>
            <a:ahLst/>
            <a:cxnLst/>
            <a:rect l="l" t="t" r="r" b="b"/>
            <a:pathLst>
              <a:path w="2335763" h="833589">
                <a:moveTo>
                  <a:pt x="0" y="0"/>
                </a:moveTo>
                <a:lnTo>
                  <a:pt x="2335763" y="0"/>
                </a:lnTo>
                <a:lnTo>
                  <a:pt x="2335763" y="833589"/>
                </a:lnTo>
                <a:lnTo>
                  <a:pt x="0" y="833589"/>
                </a:lnTo>
                <a:lnTo>
                  <a:pt x="0" y="0"/>
                </a:lnTo>
                <a:close/>
              </a:path>
            </a:pathLst>
          </a:custGeom>
          <a:blipFill>
            <a:blip r:embed="rId4"/>
            <a:stretch>
              <a:fillRect/>
            </a:stretch>
          </a:blipFill>
        </p:spPr>
        <p:txBody>
          <a:bodyPr/>
          <a:lstStyle/>
          <a:p>
            <a:endParaRPr lang="en-US" sz="1200"/>
          </a:p>
        </p:txBody>
      </p:sp>
      <p:sp>
        <p:nvSpPr>
          <p:cNvPr id="5" name="Freeform 5"/>
          <p:cNvSpPr/>
          <p:nvPr/>
        </p:nvSpPr>
        <p:spPr>
          <a:xfrm>
            <a:off x="4737844" y="2773905"/>
            <a:ext cx="632248" cy="632248"/>
          </a:xfrm>
          <a:custGeom>
            <a:avLst/>
            <a:gdLst/>
            <a:ahLst/>
            <a:cxnLst/>
            <a:rect l="l" t="t" r="r" b="b"/>
            <a:pathLst>
              <a:path w="948372" h="948372">
                <a:moveTo>
                  <a:pt x="0" y="0"/>
                </a:moveTo>
                <a:lnTo>
                  <a:pt x="948372" y="0"/>
                </a:lnTo>
                <a:lnTo>
                  <a:pt x="948372" y="948373"/>
                </a:lnTo>
                <a:lnTo>
                  <a:pt x="0" y="9483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6" name="Freeform 6"/>
          <p:cNvSpPr/>
          <p:nvPr/>
        </p:nvSpPr>
        <p:spPr>
          <a:xfrm>
            <a:off x="4737845" y="1455857"/>
            <a:ext cx="632248" cy="632248"/>
          </a:xfrm>
          <a:custGeom>
            <a:avLst/>
            <a:gdLst/>
            <a:ahLst/>
            <a:cxnLst/>
            <a:rect l="l" t="t" r="r" b="b"/>
            <a:pathLst>
              <a:path w="948372" h="948372">
                <a:moveTo>
                  <a:pt x="0" y="0"/>
                </a:moveTo>
                <a:lnTo>
                  <a:pt x="948372" y="0"/>
                </a:lnTo>
                <a:lnTo>
                  <a:pt x="948372" y="948372"/>
                </a:lnTo>
                <a:lnTo>
                  <a:pt x="0" y="9483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7" name="Freeform 7"/>
          <p:cNvSpPr/>
          <p:nvPr/>
        </p:nvSpPr>
        <p:spPr>
          <a:xfrm>
            <a:off x="4737844" y="4091954"/>
            <a:ext cx="553942" cy="744795"/>
          </a:xfrm>
          <a:custGeom>
            <a:avLst/>
            <a:gdLst/>
            <a:ahLst/>
            <a:cxnLst/>
            <a:rect l="l" t="t" r="r" b="b"/>
            <a:pathLst>
              <a:path w="830913" h="1117193">
                <a:moveTo>
                  <a:pt x="0" y="0"/>
                </a:moveTo>
                <a:lnTo>
                  <a:pt x="830913" y="0"/>
                </a:lnTo>
                <a:lnTo>
                  <a:pt x="830913" y="1117193"/>
                </a:lnTo>
                <a:lnTo>
                  <a:pt x="0" y="1117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8" name="Freeform 8"/>
          <p:cNvSpPr/>
          <p:nvPr/>
        </p:nvSpPr>
        <p:spPr>
          <a:xfrm>
            <a:off x="685800" y="1455857"/>
            <a:ext cx="3492275" cy="3492275"/>
          </a:xfrm>
          <a:custGeom>
            <a:avLst/>
            <a:gdLst/>
            <a:ahLst/>
            <a:cxnLst/>
            <a:rect l="l" t="t" r="r" b="b"/>
            <a:pathLst>
              <a:path w="5238412" h="5238412">
                <a:moveTo>
                  <a:pt x="0" y="0"/>
                </a:moveTo>
                <a:lnTo>
                  <a:pt x="5238412" y="0"/>
                </a:lnTo>
                <a:lnTo>
                  <a:pt x="5238412" y="5238412"/>
                </a:lnTo>
                <a:lnTo>
                  <a:pt x="0" y="5238412"/>
                </a:lnTo>
                <a:lnTo>
                  <a:pt x="0" y="0"/>
                </a:lnTo>
                <a:close/>
              </a:path>
            </a:pathLst>
          </a:custGeom>
          <a:blipFill>
            <a:blip r:embed="rId11"/>
            <a:stretch>
              <a:fillRect/>
            </a:stretch>
          </a:blipFill>
          <a:ln w="114300" cap="sq">
            <a:solidFill>
              <a:srgbClr val="6EC1D9"/>
            </a:solidFill>
            <a:prstDash val="solid"/>
            <a:miter/>
          </a:ln>
        </p:spPr>
        <p:txBody>
          <a:bodyPr/>
          <a:lstStyle/>
          <a:p>
            <a:endParaRPr lang="en-US" sz="1200"/>
          </a:p>
        </p:txBody>
      </p:sp>
      <p:sp>
        <p:nvSpPr>
          <p:cNvPr id="9" name="TextBox 9"/>
          <p:cNvSpPr txBox="1"/>
          <p:nvPr/>
        </p:nvSpPr>
        <p:spPr>
          <a:xfrm>
            <a:off x="6030238" y="1462947"/>
            <a:ext cx="2863039" cy="433708"/>
          </a:xfrm>
          <a:prstGeom prst="rect">
            <a:avLst/>
          </a:prstGeom>
        </p:spPr>
        <p:txBody>
          <a:bodyPr wrap="square" lIns="0" tIns="0" rIns="0" bIns="0" rtlCol="0" anchor="t">
            <a:spAutoFit/>
          </a:bodyPr>
          <a:lstStyle/>
          <a:p>
            <a:pPr>
              <a:lnSpc>
                <a:spcPts val="3733"/>
              </a:lnSpc>
              <a:spcBef>
                <a:spcPct val="0"/>
              </a:spcBef>
            </a:pPr>
            <a:r>
              <a:rPr lang="en-US" sz="2666" dirty="0">
                <a:solidFill>
                  <a:srgbClr val="000000"/>
                </a:solidFill>
                <a:latin typeface="Calibri (MS)"/>
                <a:ea typeface="Calibri (MS)"/>
                <a:cs typeface="Calibri (MS)"/>
                <a:sym typeface="Calibri (MS)"/>
              </a:rPr>
              <a:t>FGIGuidelines.org</a:t>
            </a:r>
          </a:p>
        </p:txBody>
      </p:sp>
      <p:sp>
        <p:nvSpPr>
          <p:cNvPr id="10" name="TextBox 10"/>
          <p:cNvSpPr txBox="1"/>
          <p:nvPr/>
        </p:nvSpPr>
        <p:spPr>
          <a:xfrm>
            <a:off x="685799" y="222250"/>
            <a:ext cx="10820400" cy="655372"/>
          </a:xfrm>
          <a:prstGeom prst="rect">
            <a:avLst/>
          </a:prstGeom>
        </p:spPr>
        <p:txBody>
          <a:bodyPr lIns="0" tIns="0" rIns="0" bIns="0" rtlCol="0" anchor="t">
            <a:spAutoFit/>
          </a:bodyPr>
          <a:lstStyle/>
          <a:p>
            <a:pPr>
              <a:lnSpc>
                <a:spcPts val="5600"/>
              </a:lnSpc>
              <a:spcBef>
                <a:spcPct val="0"/>
              </a:spcBef>
            </a:pPr>
            <a:r>
              <a:rPr lang="en-US" sz="4000" b="1">
                <a:solidFill>
                  <a:srgbClr val="000000"/>
                </a:solidFill>
                <a:latin typeface="Calibri (MS) Bold"/>
                <a:ea typeface="Calibri (MS) Bold"/>
                <a:cs typeface="Calibri (MS) Bold"/>
                <a:sym typeface="Calibri (MS) Bold"/>
              </a:rPr>
              <a:t>Connect with us </a:t>
            </a:r>
          </a:p>
        </p:txBody>
      </p:sp>
      <p:sp>
        <p:nvSpPr>
          <p:cNvPr id="11" name="TextBox 11"/>
          <p:cNvSpPr txBox="1"/>
          <p:nvPr/>
        </p:nvSpPr>
        <p:spPr>
          <a:xfrm>
            <a:off x="6030238" y="2780996"/>
            <a:ext cx="2626291" cy="433708"/>
          </a:xfrm>
          <a:prstGeom prst="rect">
            <a:avLst/>
          </a:prstGeom>
        </p:spPr>
        <p:txBody>
          <a:bodyPr lIns="0" tIns="0" rIns="0" bIns="0" rtlCol="0" anchor="t">
            <a:spAutoFit/>
          </a:bodyPr>
          <a:lstStyle/>
          <a:p>
            <a:pPr>
              <a:lnSpc>
                <a:spcPts val="3733"/>
              </a:lnSpc>
              <a:spcBef>
                <a:spcPct val="0"/>
              </a:spcBef>
            </a:pPr>
            <a:r>
              <a:rPr lang="en-US" sz="2666">
                <a:solidFill>
                  <a:srgbClr val="000000"/>
                </a:solidFill>
                <a:latin typeface="Calibri (MS)"/>
                <a:ea typeface="Calibri (MS)"/>
                <a:cs typeface="Calibri (MS)"/>
                <a:sym typeface="Calibri (MS)"/>
              </a:rPr>
              <a:t>FGI </a:t>
            </a:r>
            <a:r>
              <a:rPr lang="en-US" sz="2666" i="1">
                <a:solidFill>
                  <a:srgbClr val="000000"/>
                </a:solidFill>
                <a:latin typeface="Calibri (MS) Italics"/>
                <a:ea typeface="Calibri (MS) Italics"/>
                <a:cs typeface="Calibri (MS) Italics"/>
                <a:sym typeface="Calibri (MS) Italics"/>
              </a:rPr>
              <a:t>Guidelines</a:t>
            </a:r>
          </a:p>
        </p:txBody>
      </p:sp>
      <p:sp>
        <p:nvSpPr>
          <p:cNvPr id="12" name="TextBox 12"/>
          <p:cNvSpPr txBox="1"/>
          <p:nvPr/>
        </p:nvSpPr>
        <p:spPr>
          <a:xfrm>
            <a:off x="6030238" y="4155317"/>
            <a:ext cx="5841304" cy="433708"/>
          </a:xfrm>
          <a:prstGeom prst="rect">
            <a:avLst/>
          </a:prstGeom>
        </p:spPr>
        <p:txBody>
          <a:bodyPr lIns="0" tIns="0" rIns="0" bIns="0" rtlCol="0" anchor="t">
            <a:spAutoFit/>
          </a:bodyPr>
          <a:lstStyle/>
          <a:p>
            <a:pPr>
              <a:lnSpc>
                <a:spcPts val="3733"/>
              </a:lnSpc>
              <a:spcBef>
                <a:spcPct val="0"/>
              </a:spcBef>
            </a:pPr>
            <a:r>
              <a:rPr lang="en-US" sz="2666" i="1">
                <a:solidFill>
                  <a:srgbClr val="000000"/>
                </a:solidFill>
                <a:latin typeface="Calibri (MS) Italics"/>
                <a:ea typeface="Calibri (MS) Italics"/>
                <a:cs typeface="Calibri (MS) Italics"/>
                <a:sym typeface="Calibri (MS) Italics"/>
              </a:rPr>
              <a:t>Between the Lines with FGI </a:t>
            </a:r>
            <a:r>
              <a:rPr lang="en-US" sz="2666">
                <a:solidFill>
                  <a:srgbClr val="000000"/>
                </a:solidFill>
                <a:latin typeface="Calibri (MS)"/>
                <a:ea typeface="Calibri (MS)"/>
                <a:cs typeface="Calibri (MS)"/>
                <a:sym typeface="Calibri (MS)"/>
              </a:rPr>
              <a:t>Podcast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C33A-D0CD-4756-611B-D2D3277BA59D}"/>
              </a:ext>
            </a:extLst>
          </p:cNvPr>
          <p:cNvSpPr>
            <a:spLocks noGrp="1"/>
          </p:cNvSpPr>
          <p:nvPr>
            <p:ph type="title"/>
          </p:nvPr>
        </p:nvSpPr>
        <p:spPr>
          <a:xfrm>
            <a:off x="834942" y="2103644"/>
            <a:ext cx="10515600" cy="703279"/>
          </a:xfrm>
        </p:spPr>
        <p:txBody>
          <a:bodyPr/>
          <a:lstStyle/>
          <a:p>
            <a:pPr algn="ctr"/>
            <a:r>
              <a:rPr lang="en-US" dirty="0">
                <a:solidFill>
                  <a:srgbClr val="307FE2"/>
                </a:solidFill>
              </a:rPr>
              <a:t>Questions?</a:t>
            </a:r>
          </a:p>
        </p:txBody>
      </p:sp>
      <p:pic>
        <p:nvPicPr>
          <p:cNvPr id="5" name="Content Placeholder 4" descr="Questions outline">
            <a:extLst>
              <a:ext uri="{FF2B5EF4-FFF2-40B4-BE49-F238E27FC236}">
                <a16:creationId xmlns:a16="http://schemas.microsoft.com/office/drawing/2014/main" id="{7FB713BA-96F6-5ECF-C251-C92EB03DBFD1}"/>
              </a:ext>
            </a:extLst>
          </p:cNvPr>
          <p:cNvPicPr>
            <a:picLocks noGrp="1" noChangeAspect="1"/>
          </p:cNvPicPr>
          <p:nvPr>
            <p:ph idx="4294967295"/>
          </p:nvPr>
        </p:nvPicPr>
        <p:blipFill>
          <a:blip r:embed="rId2">
            <a:extLst>
              <a:ext uri="{96DAC541-7B7A-43D3-8B79-37D633B846F1}">
                <asvg:svgBlip xmlns:asvg="http://schemas.microsoft.com/office/drawing/2016/SVG/main" r:embed="rId3"/>
              </a:ext>
            </a:extLst>
          </a:blip>
          <a:stretch>
            <a:fillRect/>
          </a:stretch>
        </p:blipFill>
        <p:spPr>
          <a:xfrm>
            <a:off x="5436356" y="4407833"/>
            <a:ext cx="1319288" cy="1307407"/>
          </a:xfrm>
        </p:spPr>
      </p:pic>
      <p:sp>
        <p:nvSpPr>
          <p:cNvPr id="6" name="TextBox 5">
            <a:extLst>
              <a:ext uri="{FF2B5EF4-FFF2-40B4-BE49-F238E27FC236}">
                <a16:creationId xmlns:a16="http://schemas.microsoft.com/office/drawing/2014/main" id="{40D0CF1E-0182-B534-A11A-0BDC585A8895}"/>
              </a:ext>
            </a:extLst>
          </p:cNvPr>
          <p:cNvSpPr txBox="1"/>
          <p:nvPr/>
        </p:nvSpPr>
        <p:spPr>
          <a:xfrm>
            <a:off x="1552575" y="3387398"/>
            <a:ext cx="9086850" cy="738664"/>
          </a:xfrm>
          <a:prstGeom prst="rect">
            <a:avLst/>
          </a:prstGeom>
          <a:noFill/>
        </p:spPr>
        <p:txBody>
          <a:bodyPr wrap="square" rtlCol="0">
            <a:spAutoFit/>
          </a:bodyPr>
          <a:lstStyle/>
          <a:p>
            <a:pPr algn="ctr"/>
            <a:r>
              <a:rPr lang="en-US" sz="2400" b="1" dirty="0"/>
              <a:t>Thank you for attending! </a:t>
            </a:r>
          </a:p>
          <a:p>
            <a:pPr algn="ctr"/>
            <a:r>
              <a:rPr lang="en-US" dirty="0"/>
              <a:t>Please remember to check in to the session and complete the evaluation to receive your CEC.</a:t>
            </a:r>
          </a:p>
        </p:txBody>
      </p:sp>
    </p:spTree>
    <p:extLst>
      <p:ext uri="{BB962C8B-B14F-4D97-AF65-F5344CB8AC3E}">
        <p14:creationId xmlns:p14="http://schemas.microsoft.com/office/powerpoint/2010/main" val="1563087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5204AA-F7D8-91FE-23FB-25B5B3741892}"/>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Our Speakers</a:t>
            </a:r>
          </a:p>
        </p:txBody>
      </p:sp>
      <p:grpSp>
        <p:nvGrpSpPr>
          <p:cNvPr id="3" name="Group 2">
            <a:extLst>
              <a:ext uri="{FF2B5EF4-FFF2-40B4-BE49-F238E27FC236}">
                <a16:creationId xmlns:a16="http://schemas.microsoft.com/office/drawing/2014/main" id="{2F263896-4997-46F9-6776-1BA8544B8FB9}"/>
              </a:ext>
            </a:extLst>
          </p:cNvPr>
          <p:cNvGrpSpPr/>
          <p:nvPr/>
        </p:nvGrpSpPr>
        <p:grpSpPr>
          <a:xfrm>
            <a:off x="4423210" y="1294839"/>
            <a:ext cx="3443458" cy="4123399"/>
            <a:chOff x="4505760" y="1372659"/>
            <a:chExt cx="3443458" cy="4123399"/>
          </a:xfrm>
        </p:grpSpPr>
        <p:sp>
          <p:nvSpPr>
            <p:cNvPr id="18" name="Oval 17">
              <a:extLst>
                <a:ext uri="{FF2B5EF4-FFF2-40B4-BE49-F238E27FC236}">
                  <a16:creationId xmlns:a16="http://schemas.microsoft.com/office/drawing/2014/main" id="{30964FB6-7079-9811-45CC-2D77D9E0CC6A}"/>
                </a:ext>
              </a:extLst>
            </p:cNvPr>
            <p:cNvSpPr/>
            <p:nvPr/>
          </p:nvSpPr>
          <p:spPr>
            <a:xfrm>
              <a:off x="5125558" y="1372659"/>
              <a:ext cx="2112264" cy="2112264"/>
            </a:xfrm>
            <a:prstGeom prst="ellipse">
              <a:avLst/>
            </a:prstGeom>
            <a:blipFill dpi="0" rotWithShape="1">
              <a:blip r:embed="rId3">
                <a:extLst>
                  <a:ext uri="{28A0092B-C50C-407E-A947-70E740481C1C}">
                    <a14:useLocalDpi xmlns:a14="http://schemas.microsoft.com/office/drawing/2010/main" val="0"/>
                  </a:ext>
                </a:extLst>
              </a:blip>
              <a:srcRect/>
              <a:stretch>
                <a:fillRect l="-12755" r="-1244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5B028A7-F8F2-15E1-16AB-FA3CB347BFDE}"/>
                </a:ext>
              </a:extLst>
            </p:cNvPr>
            <p:cNvSpPr txBox="1"/>
            <p:nvPr/>
          </p:nvSpPr>
          <p:spPr>
            <a:xfrm>
              <a:off x="4711160" y="3674655"/>
              <a:ext cx="2939246" cy="430887"/>
            </a:xfrm>
            <a:prstGeom prst="rect">
              <a:avLst/>
            </a:prstGeom>
            <a:noFill/>
          </p:spPr>
          <p:txBody>
            <a:bodyPr wrap="square" rtlCol="0">
              <a:spAutoFit/>
            </a:bodyPr>
            <a:lstStyle/>
            <a:p>
              <a:pPr algn="ctr" defTabSz="255118"/>
              <a:r>
                <a:rPr lang="en-US" sz="2200" b="1" dirty="0">
                  <a:solidFill>
                    <a:schemeClr val="tx1">
                      <a:lumMod val="75000"/>
                      <a:lumOff val="25000"/>
                    </a:schemeClr>
                  </a:solidFill>
                  <a:latin typeface="Segoe UI"/>
                </a:rPr>
                <a:t>John Williams</a:t>
              </a:r>
            </a:p>
          </p:txBody>
        </p:sp>
        <p:sp>
          <p:nvSpPr>
            <p:cNvPr id="7" name="TextBox 6">
              <a:extLst>
                <a:ext uri="{FF2B5EF4-FFF2-40B4-BE49-F238E27FC236}">
                  <a16:creationId xmlns:a16="http://schemas.microsoft.com/office/drawing/2014/main" id="{85FC95B8-C89C-6D0A-2202-89DFAB7B1030}"/>
                </a:ext>
              </a:extLst>
            </p:cNvPr>
            <p:cNvSpPr txBox="1"/>
            <p:nvPr/>
          </p:nvSpPr>
          <p:spPr>
            <a:xfrm>
              <a:off x="4505760" y="4418840"/>
              <a:ext cx="3443458" cy="1077218"/>
            </a:xfrm>
            <a:prstGeom prst="rect">
              <a:avLst/>
            </a:prstGeom>
            <a:noFill/>
          </p:spPr>
          <p:txBody>
            <a:bodyPr wrap="square" rtlCol="0">
              <a:spAutoFit/>
            </a:bodyPr>
            <a:lstStyle/>
            <a:p>
              <a:pPr algn="ctr" defTabSz="255118"/>
              <a:r>
                <a:rPr lang="en-US" sz="1600" i="1" dirty="0">
                  <a:solidFill>
                    <a:schemeClr val="tx1">
                      <a:lumMod val="75000"/>
                      <a:lumOff val="25000"/>
                    </a:schemeClr>
                  </a:solidFill>
                  <a:latin typeface="Segoe UI"/>
                </a:rPr>
                <a:t>Executive Director Construction and Facilities Licensing,</a:t>
              </a:r>
              <a:br>
                <a:rPr lang="en-US" sz="1600" i="1" dirty="0">
                  <a:solidFill>
                    <a:schemeClr val="tx1">
                      <a:lumMod val="75000"/>
                      <a:lumOff val="25000"/>
                    </a:schemeClr>
                  </a:solidFill>
                  <a:latin typeface="Segoe UI"/>
                </a:rPr>
              </a:br>
              <a:r>
                <a:rPr lang="en-US" sz="1600" i="1" dirty="0">
                  <a:solidFill>
                    <a:schemeClr val="tx1">
                      <a:lumMod val="75000"/>
                      <a:lumOff val="25000"/>
                    </a:schemeClr>
                  </a:solidFill>
                  <a:latin typeface="Segoe UI"/>
                </a:rPr>
                <a:t>Washington Department of Health</a:t>
              </a:r>
              <a:endParaRPr lang="en-US" sz="1600" b="1" i="1" dirty="0">
                <a:solidFill>
                  <a:schemeClr val="tx1">
                    <a:lumMod val="75000"/>
                    <a:lumOff val="25000"/>
                  </a:schemeClr>
                </a:solidFill>
                <a:latin typeface="Segoe UI"/>
              </a:endParaRPr>
            </a:p>
            <a:p>
              <a:pPr algn="ctr" defTabSz="255118"/>
              <a:r>
                <a:rPr lang="en-US" sz="1600" b="1" dirty="0">
                  <a:solidFill>
                    <a:schemeClr val="tx1">
                      <a:lumMod val="75000"/>
                      <a:lumOff val="25000"/>
                    </a:schemeClr>
                  </a:solidFill>
                  <a:latin typeface="Segoe UI"/>
                </a:rPr>
                <a:t>Chair, HGRC</a:t>
              </a:r>
              <a:endParaRPr lang="en-US" sz="1600" b="1" dirty="0">
                <a:solidFill>
                  <a:srgbClr val="FF0000"/>
                </a:solidFill>
                <a:latin typeface="Segoe UI"/>
              </a:endParaRPr>
            </a:p>
          </p:txBody>
        </p:sp>
      </p:grpSp>
      <p:grpSp>
        <p:nvGrpSpPr>
          <p:cNvPr id="4" name="Group 3">
            <a:extLst>
              <a:ext uri="{FF2B5EF4-FFF2-40B4-BE49-F238E27FC236}">
                <a16:creationId xmlns:a16="http://schemas.microsoft.com/office/drawing/2014/main" id="{620EC4A6-491B-604F-962D-F2CB2F14BCF5}"/>
              </a:ext>
            </a:extLst>
          </p:cNvPr>
          <p:cNvGrpSpPr/>
          <p:nvPr/>
        </p:nvGrpSpPr>
        <p:grpSpPr>
          <a:xfrm>
            <a:off x="7792150" y="1294839"/>
            <a:ext cx="4748403" cy="3877178"/>
            <a:chOff x="7005142" y="1372659"/>
            <a:chExt cx="4748403" cy="3877178"/>
          </a:xfrm>
        </p:grpSpPr>
        <p:sp>
          <p:nvSpPr>
            <p:cNvPr id="20" name="Oval 19">
              <a:extLst>
                <a:ext uri="{FF2B5EF4-FFF2-40B4-BE49-F238E27FC236}">
                  <a16:creationId xmlns:a16="http://schemas.microsoft.com/office/drawing/2014/main" id="{651FF587-0B09-01E9-6A60-C7CD3AB5F804}"/>
                </a:ext>
              </a:extLst>
            </p:cNvPr>
            <p:cNvSpPr/>
            <p:nvPr/>
          </p:nvSpPr>
          <p:spPr>
            <a:xfrm>
              <a:off x="8215492" y="1372659"/>
              <a:ext cx="2112264" cy="2112264"/>
            </a:xfrm>
            <a:prstGeom prst="ellipse">
              <a:avLst/>
            </a:prstGeom>
            <a:blipFill dpi="0" rotWithShape="1">
              <a:blip r:embed="rId4">
                <a:extLst>
                  <a:ext uri="{28A0092B-C50C-407E-A947-70E740481C1C}">
                    <a14:useLocalDpi xmlns:a14="http://schemas.microsoft.com/office/drawing/2010/main" val="0"/>
                  </a:ext>
                </a:extLst>
              </a:blip>
              <a:srcRect/>
              <a:stretch>
                <a:fillRect l="-4660" t="-8350" r="-14859" b="-1116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DAF5ADA-693C-82C8-8AE3-C61870614FE7}"/>
                </a:ext>
              </a:extLst>
            </p:cNvPr>
            <p:cNvSpPr txBox="1"/>
            <p:nvPr/>
          </p:nvSpPr>
          <p:spPr>
            <a:xfrm>
              <a:off x="7803206" y="3674655"/>
              <a:ext cx="2939246" cy="677108"/>
            </a:xfrm>
            <a:prstGeom prst="rect">
              <a:avLst/>
            </a:prstGeom>
            <a:noFill/>
          </p:spPr>
          <p:txBody>
            <a:bodyPr wrap="square" rtlCol="0">
              <a:spAutoFit/>
            </a:bodyPr>
            <a:lstStyle/>
            <a:p>
              <a:pPr algn="ctr" defTabSz="255118"/>
              <a:r>
                <a:rPr lang="en-US" sz="2200" b="1" dirty="0">
                  <a:solidFill>
                    <a:schemeClr val="tx1">
                      <a:lumMod val="75000"/>
                      <a:lumOff val="25000"/>
                    </a:schemeClr>
                  </a:solidFill>
                  <a:latin typeface="Segoe UI"/>
                </a:rPr>
                <a:t>Kevin Matuszewski</a:t>
              </a:r>
            </a:p>
            <a:p>
              <a:pPr algn="ctr" defTabSz="255118"/>
              <a:r>
                <a:rPr lang="en-US" sz="1600" b="1" dirty="0">
                  <a:solidFill>
                    <a:schemeClr val="tx1">
                      <a:lumMod val="75000"/>
                      <a:lumOff val="25000"/>
                    </a:schemeClr>
                  </a:solidFill>
                  <a:latin typeface="Segoe UI"/>
                </a:rPr>
                <a:t>AIA</a:t>
              </a:r>
              <a:endParaRPr lang="en-US" sz="2200" b="1" dirty="0">
                <a:solidFill>
                  <a:schemeClr val="tx1">
                    <a:lumMod val="75000"/>
                    <a:lumOff val="25000"/>
                  </a:schemeClr>
                </a:solidFill>
                <a:latin typeface="Segoe UI"/>
              </a:endParaRPr>
            </a:p>
          </p:txBody>
        </p:sp>
        <p:sp>
          <p:nvSpPr>
            <p:cNvPr id="11" name="TextBox 10">
              <a:extLst>
                <a:ext uri="{FF2B5EF4-FFF2-40B4-BE49-F238E27FC236}">
                  <a16:creationId xmlns:a16="http://schemas.microsoft.com/office/drawing/2014/main" id="{EBEA773D-C04F-8716-2C95-90CDE618F660}"/>
                </a:ext>
              </a:extLst>
            </p:cNvPr>
            <p:cNvSpPr txBox="1"/>
            <p:nvPr/>
          </p:nvSpPr>
          <p:spPr>
            <a:xfrm>
              <a:off x="7005142" y="4418840"/>
              <a:ext cx="4748403" cy="830997"/>
            </a:xfrm>
            <a:prstGeom prst="rect">
              <a:avLst/>
            </a:prstGeom>
            <a:noFill/>
          </p:spPr>
          <p:txBody>
            <a:bodyPr wrap="square" rtlCol="0">
              <a:spAutoFit/>
            </a:bodyPr>
            <a:lstStyle/>
            <a:p>
              <a:pPr algn="ctr" defTabSz="255118"/>
              <a:r>
                <a:rPr lang="en-US" sz="1600" i="1" dirty="0">
                  <a:solidFill>
                    <a:schemeClr val="tx1">
                      <a:lumMod val="75000"/>
                      <a:lumOff val="25000"/>
                    </a:schemeClr>
                  </a:solidFill>
                  <a:latin typeface="Segoe UI"/>
                </a:rPr>
                <a:t>Director of Architecture and Planning, </a:t>
              </a:r>
              <a:br>
                <a:rPr lang="en-US" sz="1600" i="1" dirty="0">
                  <a:solidFill>
                    <a:schemeClr val="tx1">
                      <a:lumMod val="75000"/>
                      <a:lumOff val="25000"/>
                    </a:schemeClr>
                  </a:solidFill>
                  <a:latin typeface="Segoe UI"/>
                </a:rPr>
              </a:br>
              <a:r>
                <a:rPr lang="en-US" sz="1600" i="1" dirty="0">
                  <a:solidFill>
                    <a:schemeClr val="tx1">
                      <a:lumMod val="75000"/>
                      <a:lumOff val="25000"/>
                    </a:schemeClr>
                  </a:solidFill>
                  <a:latin typeface="Segoe UI"/>
                </a:rPr>
                <a:t>Johns Hopkins Health System</a:t>
              </a:r>
            </a:p>
            <a:p>
              <a:pPr algn="ctr" defTabSz="255118"/>
              <a:r>
                <a:rPr lang="en-US" sz="1600" b="1" dirty="0">
                  <a:solidFill>
                    <a:schemeClr val="tx1">
                      <a:lumMod val="75000"/>
                      <a:lumOff val="25000"/>
                    </a:schemeClr>
                  </a:solidFill>
                  <a:latin typeface="Segoe UI"/>
                </a:rPr>
                <a:t>Chair, Outpatient Document HGRC</a:t>
              </a:r>
              <a:endParaRPr lang="en-US" sz="1600" dirty="0">
                <a:solidFill>
                  <a:schemeClr val="tx1">
                    <a:lumMod val="75000"/>
                    <a:lumOff val="25000"/>
                  </a:schemeClr>
                </a:solidFill>
                <a:latin typeface="Segoe UI"/>
              </a:endParaRPr>
            </a:p>
          </p:txBody>
        </p:sp>
      </p:grpSp>
      <p:grpSp>
        <p:nvGrpSpPr>
          <p:cNvPr id="12" name="Group 11">
            <a:extLst>
              <a:ext uri="{FF2B5EF4-FFF2-40B4-BE49-F238E27FC236}">
                <a16:creationId xmlns:a16="http://schemas.microsoft.com/office/drawing/2014/main" id="{29090DF0-2CC0-A757-0B50-2FB6F1902908}"/>
              </a:ext>
            </a:extLst>
          </p:cNvPr>
          <p:cNvGrpSpPr/>
          <p:nvPr/>
        </p:nvGrpSpPr>
        <p:grpSpPr>
          <a:xfrm>
            <a:off x="662542" y="1294837"/>
            <a:ext cx="2939246" cy="3877180"/>
            <a:chOff x="662542" y="1294837"/>
            <a:chExt cx="2939246" cy="3877180"/>
          </a:xfrm>
        </p:grpSpPr>
        <p:pic>
          <p:nvPicPr>
            <p:cNvPr id="9" name="Picture 8" descr="A person in a black shirt&#10;&#10;AI-generated content may be incorrect.">
              <a:extLst>
                <a:ext uri="{FF2B5EF4-FFF2-40B4-BE49-F238E27FC236}">
                  <a16:creationId xmlns:a16="http://schemas.microsoft.com/office/drawing/2014/main" id="{832A072F-080F-B651-A9C4-E1C02B0B7262}"/>
                </a:ext>
              </a:extLst>
            </p:cNvPr>
            <p:cNvPicPr>
              <a:picLocks noChangeAspect="1"/>
            </p:cNvPicPr>
            <p:nvPr/>
          </p:nvPicPr>
          <p:blipFill>
            <a:blip r:embed="rId5"/>
            <a:srcRect l="41597" t="11727" r="40657" b="43054"/>
            <a:stretch/>
          </p:blipFill>
          <p:spPr>
            <a:xfrm>
              <a:off x="1081238" y="1294837"/>
              <a:ext cx="2114542" cy="2112265"/>
            </a:xfrm>
            <a:prstGeom prst="ellipse">
              <a:avLst/>
            </a:prstGeom>
          </p:spPr>
        </p:pic>
        <p:grpSp>
          <p:nvGrpSpPr>
            <p:cNvPr id="2" name="Group 1">
              <a:extLst>
                <a:ext uri="{FF2B5EF4-FFF2-40B4-BE49-F238E27FC236}">
                  <a16:creationId xmlns:a16="http://schemas.microsoft.com/office/drawing/2014/main" id="{124C199D-6E66-8EF3-53E0-FD33D69F3DD0}"/>
                </a:ext>
              </a:extLst>
            </p:cNvPr>
            <p:cNvGrpSpPr/>
            <p:nvPr/>
          </p:nvGrpSpPr>
          <p:grpSpPr>
            <a:xfrm>
              <a:off x="662542" y="3596835"/>
              <a:ext cx="2939246" cy="1575182"/>
              <a:chOff x="1623040" y="3674655"/>
              <a:chExt cx="2939246" cy="1575182"/>
            </a:xfrm>
          </p:grpSpPr>
          <p:sp>
            <p:nvSpPr>
              <p:cNvPr id="15" name="TextBox 14">
                <a:extLst>
                  <a:ext uri="{FF2B5EF4-FFF2-40B4-BE49-F238E27FC236}">
                    <a16:creationId xmlns:a16="http://schemas.microsoft.com/office/drawing/2014/main" id="{3DF8DC85-3E92-A83B-C032-58B5B318B37D}"/>
                  </a:ext>
                </a:extLst>
              </p:cNvPr>
              <p:cNvSpPr txBox="1"/>
              <p:nvPr/>
            </p:nvSpPr>
            <p:spPr>
              <a:xfrm>
                <a:off x="1623040" y="3674655"/>
                <a:ext cx="2939246" cy="677108"/>
              </a:xfrm>
              <a:prstGeom prst="rect">
                <a:avLst/>
              </a:prstGeom>
              <a:noFill/>
            </p:spPr>
            <p:txBody>
              <a:bodyPr wrap="square" rtlCol="0">
                <a:spAutoFit/>
              </a:bodyPr>
              <a:lstStyle/>
              <a:p>
                <a:pPr algn="ctr" defTabSz="255118"/>
                <a:r>
                  <a:rPr lang="en-US" sz="2200" b="1" dirty="0">
                    <a:solidFill>
                      <a:schemeClr val="tx1">
                        <a:lumMod val="75000"/>
                        <a:lumOff val="25000"/>
                      </a:schemeClr>
                    </a:solidFill>
                    <a:latin typeface="Segoe UI"/>
                  </a:rPr>
                  <a:t>Patricia Shpilberg</a:t>
                </a:r>
              </a:p>
              <a:p>
                <a:pPr algn="ctr" defTabSz="255118"/>
                <a:r>
                  <a:rPr lang="en-US" sz="1600" b="1" dirty="0">
                    <a:solidFill>
                      <a:schemeClr val="tx1">
                        <a:lumMod val="75000"/>
                        <a:lumOff val="25000"/>
                      </a:schemeClr>
                    </a:solidFill>
                    <a:latin typeface="Segoe UI"/>
                  </a:rPr>
                  <a:t>MBA, EDAC</a:t>
                </a:r>
                <a:endParaRPr lang="en-US" sz="2400" b="1" dirty="0">
                  <a:solidFill>
                    <a:schemeClr val="tx1">
                      <a:lumMod val="75000"/>
                      <a:lumOff val="25000"/>
                    </a:schemeClr>
                  </a:solidFill>
                  <a:latin typeface="Segoe UI"/>
                </a:endParaRPr>
              </a:p>
            </p:txBody>
          </p:sp>
          <p:sp>
            <p:nvSpPr>
              <p:cNvPr id="16" name="TextBox 15">
                <a:extLst>
                  <a:ext uri="{FF2B5EF4-FFF2-40B4-BE49-F238E27FC236}">
                    <a16:creationId xmlns:a16="http://schemas.microsoft.com/office/drawing/2014/main" id="{AACB24A8-9416-55A2-5EAA-305C872CA51F}"/>
                  </a:ext>
                </a:extLst>
              </p:cNvPr>
              <p:cNvSpPr txBox="1"/>
              <p:nvPr/>
            </p:nvSpPr>
            <p:spPr>
              <a:xfrm>
                <a:off x="1706040" y="4418840"/>
                <a:ext cx="2773246" cy="830997"/>
              </a:xfrm>
              <a:prstGeom prst="rect">
                <a:avLst/>
              </a:prstGeom>
              <a:noFill/>
            </p:spPr>
            <p:txBody>
              <a:bodyPr wrap="square" rtlCol="0">
                <a:spAutoFit/>
              </a:bodyPr>
              <a:lstStyle/>
              <a:p>
                <a:pPr algn="ctr" defTabSz="255118"/>
                <a:r>
                  <a:rPr lang="en-US" sz="1600" i="1" dirty="0">
                    <a:solidFill>
                      <a:schemeClr val="tx1">
                        <a:lumMod val="75000"/>
                        <a:lumOff val="25000"/>
                      </a:schemeClr>
                    </a:solidFill>
                    <a:latin typeface="Segoe UI"/>
                  </a:rPr>
                  <a:t>Regional VP, Florida,</a:t>
                </a:r>
              </a:p>
              <a:p>
                <a:pPr algn="ctr" defTabSz="255118"/>
                <a:r>
                  <a:rPr lang="en-US" sz="1600" i="1" dirty="0">
                    <a:solidFill>
                      <a:schemeClr val="tx1">
                        <a:lumMod val="75000"/>
                        <a:lumOff val="25000"/>
                      </a:schemeClr>
                    </a:solidFill>
                    <a:latin typeface="Segoe UI"/>
                  </a:rPr>
                  <a:t>Array Architects</a:t>
                </a:r>
              </a:p>
              <a:p>
                <a:pPr algn="ctr" defTabSz="255118"/>
                <a:r>
                  <a:rPr lang="en-US" sz="1600" b="1" dirty="0">
                    <a:solidFill>
                      <a:schemeClr val="tx1">
                        <a:lumMod val="75000"/>
                        <a:lumOff val="25000"/>
                      </a:schemeClr>
                    </a:solidFill>
                    <a:latin typeface="Segoe UI"/>
                  </a:rPr>
                  <a:t>Member, HGRC</a:t>
                </a:r>
              </a:p>
            </p:txBody>
          </p:sp>
        </p:grpSp>
      </p:grpSp>
    </p:spTree>
    <p:extLst>
      <p:ext uri="{BB962C8B-B14F-4D97-AF65-F5344CB8AC3E}">
        <p14:creationId xmlns:p14="http://schemas.microsoft.com/office/powerpoint/2010/main" val="1421124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C92921-BE33-7CF1-A66B-72196032E6BA}"/>
              </a:ext>
            </a:extLst>
          </p:cNvPr>
          <p:cNvSpPr>
            <a:spLocks noGrp="1"/>
          </p:cNvSpPr>
          <p:nvPr>
            <p:ph type="title"/>
          </p:nvPr>
        </p:nvSpPr>
        <p:spPr>
          <a:xfrm>
            <a:off x="395438" y="288123"/>
            <a:ext cx="7193227" cy="597401"/>
          </a:xfrm>
        </p:spPr>
        <p:txBody>
          <a:bodyPr/>
          <a:lstStyle/>
          <a:p>
            <a:r>
              <a:rPr lang="en-US" dirty="0">
                <a:latin typeface="Segoe UI"/>
                <a:cs typeface="Segoe UI"/>
              </a:rPr>
              <a:t>Learning Objectives</a:t>
            </a:r>
            <a:endParaRPr lang="en-US" dirty="0"/>
          </a:p>
        </p:txBody>
      </p:sp>
      <p:sp>
        <p:nvSpPr>
          <p:cNvPr id="2" name="Text Placeholder 1">
            <a:extLst>
              <a:ext uri="{FF2B5EF4-FFF2-40B4-BE49-F238E27FC236}">
                <a16:creationId xmlns:a16="http://schemas.microsoft.com/office/drawing/2014/main" id="{FFE274B2-BB7D-B719-E67A-AA1180C42472}"/>
              </a:ext>
            </a:extLst>
          </p:cNvPr>
          <p:cNvSpPr>
            <a:spLocks noGrp="1"/>
          </p:cNvSpPr>
          <p:nvPr>
            <p:ph idx="1"/>
          </p:nvPr>
        </p:nvSpPr>
        <p:spPr>
          <a:xfrm>
            <a:off x="395439" y="1312023"/>
            <a:ext cx="7340090" cy="4831354"/>
          </a:xfrm>
        </p:spPr>
        <p:txBody>
          <a:bodyPr vert="horz" lIns="91440" tIns="45720" rIns="91440" bIns="45720" rtlCol="0" anchor="t">
            <a:noAutofit/>
          </a:bodyPr>
          <a:lstStyle/>
          <a:p>
            <a:pPr>
              <a:lnSpc>
                <a:spcPts val="3000"/>
              </a:lnSpc>
              <a:spcAft>
                <a:spcPts val="600"/>
              </a:spcAft>
            </a:pPr>
            <a:r>
              <a:rPr lang="en-US" sz="2400" b="1" dirty="0"/>
              <a:t>WHAT</a:t>
            </a:r>
            <a:r>
              <a:rPr lang="en-US" sz="2400" dirty="0"/>
              <a:t> Short Stay Care is, and what it is not.</a:t>
            </a:r>
          </a:p>
          <a:p>
            <a:pPr>
              <a:lnSpc>
                <a:spcPts val="3000"/>
              </a:lnSpc>
              <a:spcAft>
                <a:spcPts val="600"/>
              </a:spcAft>
            </a:pPr>
            <a:r>
              <a:rPr lang="en-US" sz="2400" b="1" dirty="0"/>
              <a:t>WHO</a:t>
            </a:r>
            <a:r>
              <a:rPr lang="en-US" sz="2400" dirty="0"/>
              <a:t> is best served by Short Stay Care.</a:t>
            </a:r>
          </a:p>
          <a:p>
            <a:pPr>
              <a:lnSpc>
                <a:spcPts val="3000"/>
              </a:lnSpc>
              <a:spcAft>
                <a:spcPts val="600"/>
              </a:spcAft>
            </a:pPr>
            <a:r>
              <a:rPr lang="en-US" sz="2400" b="1" dirty="0"/>
              <a:t>WHY</a:t>
            </a:r>
            <a:r>
              <a:rPr lang="en-US" sz="2400" dirty="0"/>
              <a:t> adopt Short Stay Care and how to navigate the process.</a:t>
            </a:r>
          </a:p>
          <a:p>
            <a:pPr>
              <a:lnSpc>
                <a:spcPts val="3000"/>
              </a:lnSpc>
              <a:spcAft>
                <a:spcPts val="600"/>
              </a:spcAft>
            </a:pPr>
            <a:r>
              <a:rPr lang="en-US" sz="2400" b="1" dirty="0"/>
              <a:t>WHEN</a:t>
            </a:r>
            <a:r>
              <a:rPr lang="en-US" sz="2400" dirty="0"/>
              <a:t> should adopting Short Stay Care be considered.</a:t>
            </a:r>
          </a:p>
          <a:p>
            <a:pPr>
              <a:lnSpc>
                <a:spcPts val="3000"/>
              </a:lnSpc>
              <a:spcAft>
                <a:spcPts val="600"/>
              </a:spcAft>
            </a:pPr>
            <a:r>
              <a:rPr lang="en-US" sz="2400" b="1" dirty="0"/>
              <a:t>WHERE</a:t>
            </a:r>
            <a:r>
              <a:rPr lang="en-US" sz="2400" dirty="0"/>
              <a:t> Short Stay Care is being done across geographic regions and Florida.</a:t>
            </a:r>
          </a:p>
          <a:p>
            <a:pPr>
              <a:lnSpc>
                <a:spcPts val="3000"/>
              </a:lnSpc>
              <a:spcAft>
                <a:spcPts val="600"/>
              </a:spcAft>
            </a:pPr>
            <a:r>
              <a:rPr lang="en-US" sz="2400" dirty="0"/>
              <a:t>And the </a:t>
            </a:r>
            <a:r>
              <a:rPr lang="en-US" sz="2400" b="1" dirty="0"/>
              <a:t>HOW</a:t>
            </a:r>
            <a:r>
              <a:rPr lang="en-US" sz="2400" dirty="0"/>
              <a:t>…2026 FGI guidelines and spatial requirements.</a:t>
            </a:r>
            <a:endParaRPr lang="en-US" sz="2000" dirty="0"/>
          </a:p>
        </p:txBody>
      </p:sp>
      <p:sp>
        <p:nvSpPr>
          <p:cNvPr id="7" name="Rectangle 6" descr="Doctor holding patients hand">
            <a:extLst>
              <a:ext uri="{FF2B5EF4-FFF2-40B4-BE49-F238E27FC236}">
                <a16:creationId xmlns:a16="http://schemas.microsoft.com/office/drawing/2014/main" id="{0BC819A9-2452-0704-4449-5B213E4F1826}"/>
              </a:ext>
            </a:extLst>
          </p:cNvPr>
          <p:cNvSpPr/>
          <p:nvPr/>
        </p:nvSpPr>
        <p:spPr>
          <a:xfrm>
            <a:off x="7810856" y="1"/>
            <a:ext cx="4381143" cy="6268452"/>
          </a:xfrm>
          <a:prstGeom prst="rect">
            <a:avLst/>
          </a:prstGeom>
          <a:blipFill dpi="0" rotWithShape="1">
            <a:blip r:embed="rId3" cstate="email">
              <a:extLst>
                <a:ext uri="{28A0092B-C50C-407E-A947-70E740481C1C}">
                  <a14:useLocalDpi xmlns:a14="http://schemas.microsoft.com/office/drawing/2010/main"/>
                </a:ext>
              </a:extLst>
            </a:blip>
            <a:srcRect/>
            <a:stretch>
              <a:fillRect b="-48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2570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C92921-BE33-7CF1-A66B-72196032E6BA}"/>
              </a:ext>
            </a:extLst>
          </p:cNvPr>
          <p:cNvSpPr>
            <a:spLocks noGrp="1"/>
          </p:cNvSpPr>
          <p:nvPr>
            <p:ph type="title"/>
          </p:nvPr>
        </p:nvSpPr>
        <p:spPr/>
        <p:txBody>
          <a:bodyPr/>
          <a:lstStyle/>
          <a:p>
            <a:r>
              <a:rPr lang="en-US" dirty="0">
                <a:latin typeface="Segoe UI"/>
                <a:cs typeface="Segoe UI"/>
              </a:rPr>
              <a:t>Agenda</a:t>
            </a:r>
            <a:endParaRPr lang="en-US" dirty="0"/>
          </a:p>
        </p:txBody>
      </p:sp>
      <p:grpSp>
        <p:nvGrpSpPr>
          <p:cNvPr id="5" name="Group 4">
            <a:extLst>
              <a:ext uri="{FF2B5EF4-FFF2-40B4-BE49-F238E27FC236}">
                <a16:creationId xmlns:a16="http://schemas.microsoft.com/office/drawing/2014/main" id="{7F14E950-68C6-3536-89ED-95E6742B50CC}"/>
              </a:ext>
            </a:extLst>
          </p:cNvPr>
          <p:cNvGrpSpPr/>
          <p:nvPr/>
        </p:nvGrpSpPr>
        <p:grpSpPr>
          <a:xfrm>
            <a:off x="478601" y="2667703"/>
            <a:ext cx="10944025" cy="1078846"/>
            <a:chOff x="478601" y="3213393"/>
            <a:chExt cx="9592813" cy="1078846"/>
          </a:xfrm>
        </p:grpSpPr>
        <p:cxnSp>
          <p:nvCxnSpPr>
            <p:cNvPr id="14" name="Straight Connector 13">
              <a:extLst>
                <a:ext uri="{FF2B5EF4-FFF2-40B4-BE49-F238E27FC236}">
                  <a16:creationId xmlns:a16="http://schemas.microsoft.com/office/drawing/2014/main" id="{0A76AB50-38A6-6AC2-55EE-5557B7B8442A}"/>
                </a:ext>
              </a:extLst>
            </p:cNvPr>
            <p:cNvCxnSpPr>
              <a:cxnSpLocks/>
            </p:cNvCxnSpPr>
            <p:nvPr/>
          </p:nvCxnSpPr>
          <p:spPr>
            <a:xfrm>
              <a:off x="478601" y="3213393"/>
              <a:ext cx="95928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E391DF-71DC-72BE-EEFA-2E5C3A9F89BC}"/>
                </a:ext>
              </a:extLst>
            </p:cNvPr>
            <p:cNvCxnSpPr>
              <a:cxnSpLocks/>
            </p:cNvCxnSpPr>
            <p:nvPr/>
          </p:nvCxnSpPr>
          <p:spPr>
            <a:xfrm>
              <a:off x="478601" y="4292239"/>
              <a:ext cx="959281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55A10858-7F4D-09C6-CD1E-90483329F08A}"/>
              </a:ext>
            </a:extLst>
          </p:cNvPr>
          <p:cNvGrpSpPr/>
          <p:nvPr/>
        </p:nvGrpSpPr>
        <p:grpSpPr>
          <a:xfrm>
            <a:off x="102586" y="1755859"/>
            <a:ext cx="1230593" cy="2910016"/>
            <a:chOff x="102586" y="2301549"/>
            <a:chExt cx="1230593" cy="2910016"/>
          </a:xfrm>
        </p:grpSpPr>
        <p:sp>
          <p:nvSpPr>
            <p:cNvPr id="12" name="TextBox 11">
              <a:extLst>
                <a:ext uri="{FF2B5EF4-FFF2-40B4-BE49-F238E27FC236}">
                  <a16:creationId xmlns:a16="http://schemas.microsoft.com/office/drawing/2014/main" id="{9C49BD2C-2AF9-DE6F-2604-F29B2400267F}"/>
                </a:ext>
              </a:extLst>
            </p:cNvPr>
            <p:cNvSpPr txBox="1"/>
            <p:nvPr/>
          </p:nvSpPr>
          <p:spPr>
            <a:xfrm>
              <a:off x="102586" y="2301549"/>
              <a:ext cx="1230593" cy="830997"/>
            </a:xfrm>
            <a:prstGeom prst="rect">
              <a:avLst/>
            </a:prstGeom>
            <a:noFill/>
          </p:spPr>
          <p:txBody>
            <a:bodyPr wrap="square" rtlCol="0">
              <a:noAutofit/>
            </a:bodyPr>
            <a:lstStyle/>
            <a:p>
              <a:pPr algn="r"/>
              <a:r>
                <a:rPr lang="en-US" sz="4400" dirty="0">
                  <a:solidFill>
                    <a:schemeClr val="tx1">
                      <a:lumMod val="65000"/>
                      <a:lumOff val="35000"/>
                    </a:schemeClr>
                  </a:solidFill>
                  <a:latin typeface="Segoe UI" panose="020B0502040204020203" pitchFamily="34" charset="0"/>
                  <a:cs typeface="Segoe UI" panose="020B0502040204020203" pitchFamily="34" charset="0"/>
                </a:rPr>
                <a:t>01</a:t>
              </a:r>
            </a:p>
          </p:txBody>
        </p:sp>
        <p:sp>
          <p:nvSpPr>
            <p:cNvPr id="15" name="TextBox 14">
              <a:extLst>
                <a:ext uri="{FF2B5EF4-FFF2-40B4-BE49-F238E27FC236}">
                  <a16:creationId xmlns:a16="http://schemas.microsoft.com/office/drawing/2014/main" id="{184ED1FB-BDDD-2C1E-8A76-1C27936C8948}"/>
                </a:ext>
              </a:extLst>
            </p:cNvPr>
            <p:cNvSpPr txBox="1"/>
            <p:nvPr/>
          </p:nvSpPr>
          <p:spPr>
            <a:xfrm>
              <a:off x="102586" y="3354730"/>
              <a:ext cx="1230593" cy="830997"/>
            </a:xfrm>
            <a:prstGeom prst="rect">
              <a:avLst/>
            </a:prstGeom>
            <a:noFill/>
          </p:spPr>
          <p:txBody>
            <a:bodyPr wrap="square" rtlCol="0">
              <a:noAutofit/>
            </a:bodyPr>
            <a:lstStyle/>
            <a:p>
              <a:pPr algn="r"/>
              <a:r>
                <a:rPr lang="en-US" sz="4400" dirty="0">
                  <a:solidFill>
                    <a:schemeClr val="tx1">
                      <a:lumMod val="65000"/>
                      <a:lumOff val="35000"/>
                    </a:schemeClr>
                  </a:solidFill>
                  <a:latin typeface="Segoe UI" panose="020B0502040204020203" pitchFamily="34" charset="0"/>
                  <a:cs typeface="Segoe UI" panose="020B0502040204020203" pitchFamily="34" charset="0"/>
                </a:rPr>
                <a:t>02</a:t>
              </a:r>
            </a:p>
          </p:txBody>
        </p:sp>
        <p:sp>
          <p:nvSpPr>
            <p:cNvPr id="18" name="TextBox 17">
              <a:extLst>
                <a:ext uri="{FF2B5EF4-FFF2-40B4-BE49-F238E27FC236}">
                  <a16:creationId xmlns:a16="http://schemas.microsoft.com/office/drawing/2014/main" id="{F8442078-5115-4342-4485-588B53DE90A5}"/>
                </a:ext>
              </a:extLst>
            </p:cNvPr>
            <p:cNvSpPr txBox="1"/>
            <p:nvPr/>
          </p:nvSpPr>
          <p:spPr>
            <a:xfrm>
              <a:off x="102586" y="4380568"/>
              <a:ext cx="1230593" cy="830997"/>
            </a:xfrm>
            <a:prstGeom prst="rect">
              <a:avLst/>
            </a:prstGeom>
            <a:noFill/>
          </p:spPr>
          <p:txBody>
            <a:bodyPr wrap="square" rtlCol="0">
              <a:noAutofit/>
            </a:bodyPr>
            <a:lstStyle/>
            <a:p>
              <a:pPr algn="r"/>
              <a:r>
                <a:rPr lang="en-US" sz="4400" dirty="0">
                  <a:solidFill>
                    <a:schemeClr val="tx1">
                      <a:lumMod val="65000"/>
                      <a:lumOff val="35000"/>
                    </a:schemeClr>
                  </a:solidFill>
                  <a:latin typeface="Segoe UI" panose="020B0502040204020203" pitchFamily="34" charset="0"/>
                  <a:cs typeface="Segoe UI" panose="020B0502040204020203" pitchFamily="34" charset="0"/>
                </a:rPr>
                <a:t>03</a:t>
              </a:r>
            </a:p>
          </p:txBody>
        </p:sp>
      </p:grpSp>
      <p:sp>
        <p:nvSpPr>
          <p:cNvPr id="13" name="TextBox 12">
            <a:extLst>
              <a:ext uri="{FF2B5EF4-FFF2-40B4-BE49-F238E27FC236}">
                <a16:creationId xmlns:a16="http://schemas.microsoft.com/office/drawing/2014/main" id="{333A44C7-4045-74E5-EF5E-774FED48EA82}"/>
              </a:ext>
            </a:extLst>
          </p:cNvPr>
          <p:cNvSpPr txBox="1"/>
          <p:nvPr/>
        </p:nvSpPr>
        <p:spPr>
          <a:xfrm>
            <a:off x="1709194" y="2000256"/>
            <a:ext cx="9713432" cy="400110"/>
          </a:xfrm>
          <a:prstGeom prst="rect">
            <a:avLst/>
          </a:prstGeom>
          <a:noFill/>
        </p:spPr>
        <p:txBody>
          <a:bodyPr wrap="square">
            <a:noAutofit/>
          </a:bodyPr>
          <a:lstStyle/>
          <a:p>
            <a:pPr marL="0" indent="0">
              <a:lnSpc>
                <a:spcPts val="2400"/>
              </a:lnSpc>
              <a:spcBef>
                <a:spcPts val="0"/>
              </a:spcBef>
              <a:spcAft>
                <a:spcPts val="600"/>
              </a:spcAft>
              <a:buNone/>
            </a:pPr>
            <a:r>
              <a:rPr lang="en-US" sz="2400" b="1" spc="200" dirty="0">
                <a:solidFill>
                  <a:schemeClr val="tx1">
                    <a:lumMod val="65000"/>
                    <a:lumOff val="35000"/>
                  </a:schemeClr>
                </a:solidFill>
                <a:latin typeface="Segoe UI"/>
                <a:cs typeface="Segoe UI"/>
              </a:rPr>
              <a:t>THE BASICS: WHAT, WHO, AND WHY OF SHORT STAY?</a:t>
            </a:r>
          </a:p>
        </p:txBody>
      </p:sp>
      <p:sp>
        <p:nvSpPr>
          <p:cNvPr id="19" name="TextBox 18">
            <a:extLst>
              <a:ext uri="{FF2B5EF4-FFF2-40B4-BE49-F238E27FC236}">
                <a16:creationId xmlns:a16="http://schemas.microsoft.com/office/drawing/2014/main" id="{4DA3A236-0E44-F618-6E6A-4E28217D5438}"/>
              </a:ext>
            </a:extLst>
          </p:cNvPr>
          <p:cNvSpPr txBox="1"/>
          <p:nvPr/>
        </p:nvSpPr>
        <p:spPr>
          <a:xfrm>
            <a:off x="1709193" y="3029634"/>
            <a:ext cx="10141135" cy="400110"/>
          </a:xfrm>
          <a:prstGeom prst="rect">
            <a:avLst/>
          </a:prstGeom>
          <a:noFill/>
        </p:spPr>
        <p:txBody>
          <a:bodyPr wrap="square">
            <a:noAutofit/>
          </a:bodyPr>
          <a:lstStyle/>
          <a:p>
            <a:pPr marL="0" indent="0">
              <a:lnSpc>
                <a:spcPts val="2400"/>
              </a:lnSpc>
              <a:spcBef>
                <a:spcPts val="0"/>
              </a:spcBef>
              <a:spcAft>
                <a:spcPts val="600"/>
              </a:spcAft>
              <a:buNone/>
            </a:pPr>
            <a:r>
              <a:rPr lang="en-US" sz="2400" b="1" spc="200" dirty="0">
                <a:solidFill>
                  <a:schemeClr val="tx1">
                    <a:lumMod val="65000"/>
                    <a:lumOff val="35000"/>
                  </a:schemeClr>
                </a:solidFill>
                <a:latin typeface="Segoe UI"/>
                <a:cs typeface="Segoe UI"/>
              </a:rPr>
              <a:t>IMPLEMENTATION: WHEN AND WHERE IS IT BEING DONE?</a:t>
            </a:r>
          </a:p>
        </p:txBody>
      </p:sp>
      <p:sp>
        <p:nvSpPr>
          <p:cNvPr id="22" name="TextBox 21">
            <a:extLst>
              <a:ext uri="{FF2B5EF4-FFF2-40B4-BE49-F238E27FC236}">
                <a16:creationId xmlns:a16="http://schemas.microsoft.com/office/drawing/2014/main" id="{46B9D5E3-B802-7E1E-F486-6B54CC9893EC}"/>
              </a:ext>
            </a:extLst>
          </p:cNvPr>
          <p:cNvSpPr txBox="1"/>
          <p:nvPr/>
        </p:nvSpPr>
        <p:spPr>
          <a:xfrm>
            <a:off x="1709194" y="4059013"/>
            <a:ext cx="9610193" cy="400110"/>
          </a:xfrm>
          <a:prstGeom prst="rect">
            <a:avLst/>
          </a:prstGeom>
          <a:noFill/>
        </p:spPr>
        <p:txBody>
          <a:bodyPr wrap="square">
            <a:noAutofit/>
          </a:bodyPr>
          <a:lstStyle/>
          <a:p>
            <a:pPr marL="0" indent="0">
              <a:lnSpc>
                <a:spcPts val="2400"/>
              </a:lnSpc>
              <a:spcBef>
                <a:spcPts val="0"/>
              </a:spcBef>
              <a:spcAft>
                <a:spcPts val="600"/>
              </a:spcAft>
              <a:buNone/>
            </a:pPr>
            <a:r>
              <a:rPr lang="en-US" sz="2400" b="1" spc="200" dirty="0">
                <a:solidFill>
                  <a:schemeClr val="tx1">
                    <a:lumMod val="65000"/>
                    <a:lumOff val="35000"/>
                  </a:schemeClr>
                </a:solidFill>
                <a:latin typeface="Segoe UI"/>
                <a:cs typeface="Segoe UI"/>
              </a:rPr>
              <a:t>THE NEXT CHAPTER: DESIGN AND THE FGI</a:t>
            </a:r>
          </a:p>
        </p:txBody>
      </p:sp>
    </p:spTree>
    <p:extLst>
      <p:ext uri="{BB962C8B-B14F-4D97-AF65-F5344CB8AC3E}">
        <p14:creationId xmlns:p14="http://schemas.microsoft.com/office/powerpoint/2010/main" val="1266014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nurse touching a person's shoulder&#10;&#10;AI-generated content may be incorrect.">
            <a:extLst>
              <a:ext uri="{FF2B5EF4-FFF2-40B4-BE49-F238E27FC236}">
                <a16:creationId xmlns:a16="http://schemas.microsoft.com/office/drawing/2014/main" id="{718E59A9-B883-0858-8E70-0F28F3C1665E}"/>
              </a:ext>
            </a:extLst>
          </p:cNvPr>
          <p:cNvPicPr>
            <a:picLocks noChangeAspect="1"/>
          </p:cNvPicPr>
          <p:nvPr/>
        </p:nvPicPr>
        <p:blipFill>
          <a:blip r:embed="rId3"/>
          <a:srcRect t="2640" b="6307"/>
          <a:stretch>
            <a:fillRect/>
          </a:stretch>
        </p:blipFill>
        <p:spPr>
          <a:xfrm flipH="1">
            <a:off x="0" y="0"/>
            <a:ext cx="12192000" cy="6244388"/>
          </a:xfrm>
          <a:prstGeom prst="rect">
            <a:avLst/>
          </a:prstGeom>
        </p:spPr>
      </p:pic>
      <p:sp>
        <p:nvSpPr>
          <p:cNvPr id="5" name="Rectangle 4">
            <a:extLst>
              <a:ext uri="{FF2B5EF4-FFF2-40B4-BE49-F238E27FC236}">
                <a16:creationId xmlns:a16="http://schemas.microsoft.com/office/drawing/2014/main" id="{E4E68F87-6287-B6CC-895B-0068B0CDF522}"/>
              </a:ext>
            </a:extLst>
          </p:cNvPr>
          <p:cNvSpPr/>
          <p:nvPr/>
        </p:nvSpPr>
        <p:spPr>
          <a:xfrm>
            <a:off x="0" y="1"/>
            <a:ext cx="12192000" cy="6244387"/>
          </a:xfrm>
          <a:prstGeom prst="rect">
            <a:avLst/>
          </a:prstGeom>
          <a:solidFill>
            <a:srgbClr val="002855">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D2CDACB-E721-E7B3-562F-9202020B38F0}"/>
              </a:ext>
            </a:extLst>
          </p:cNvPr>
          <p:cNvSpPr txBox="1"/>
          <p:nvPr/>
        </p:nvSpPr>
        <p:spPr>
          <a:xfrm>
            <a:off x="740347" y="1687704"/>
            <a:ext cx="9698182" cy="3139321"/>
          </a:xfrm>
          <a:prstGeom prst="rect">
            <a:avLst/>
          </a:prstGeom>
          <a:noFill/>
        </p:spPr>
        <p:txBody>
          <a:bodyPr wrap="square" rtlCol="0">
            <a:noAutofit/>
          </a:bodyPr>
          <a:lstStyle/>
          <a:p>
            <a:r>
              <a:rPr lang="en-US" sz="6600" b="1" dirty="0">
                <a:solidFill>
                  <a:schemeClr val="bg1"/>
                </a:solidFill>
                <a:latin typeface="Segoe UI" panose="020B0502040204020203" pitchFamily="34" charset="0"/>
                <a:cs typeface="Segoe UI" panose="020B0502040204020203" pitchFamily="34" charset="0"/>
              </a:rPr>
              <a:t>POLL: How many of you have experience with Short Stay care?</a:t>
            </a:r>
          </a:p>
        </p:txBody>
      </p:sp>
      <p:sp>
        <p:nvSpPr>
          <p:cNvPr id="2" name="Text Placeholder 5">
            <a:extLst>
              <a:ext uri="{FF2B5EF4-FFF2-40B4-BE49-F238E27FC236}">
                <a16:creationId xmlns:a16="http://schemas.microsoft.com/office/drawing/2014/main" id="{F60D2398-E79C-CF12-6BD1-A32580A3C687}"/>
              </a:ext>
            </a:extLst>
          </p:cNvPr>
          <p:cNvSpPr txBox="1">
            <a:spLocks/>
          </p:cNvSpPr>
          <p:nvPr/>
        </p:nvSpPr>
        <p:spPr>
          <a:xfrm>
            <a:off x="0" y="141252"/>
            <a:ext cx="977768" cy="757130"/>
          </a:xfrm>
          <a:prstGeom prst="rect">
            <a:avLst/>
          </a:prstGeom>
        </p:spPr>
        <p:txBody>
          <a:bodyPr wrap="square">
            <a:spAutoFit/>
          </a:bodyPr>
          <a:lst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96"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sz="4800" kern="0" dirty="0">
                <a:solidFill>
                  <a:prstClr val="white"/>
                </a:solidFill>
                <a:latin typeface="Segoe UI" panose="020B0502040204020203" pitchFamily="34" charset="0"/>
                <a:ea typeface="Segoe UI Black" panose="020B0A02040204020203" pitchFamily="34" charset="0"/>
                <a:cs typeface="Segoe UI" panose="020B0502040204020203" pitchFamily="34" charset="0"/>
              </a:rPr>
              <a:t>01</a:t>
            </a:r>
            <a:endParaRPr kumimoji="0" lang="en-US" sz="4800" i="0" u="none" strike="noStrike" kern="100" cap="none" spc="0" normalizeH="0" baseline="0" noProof="0" dirty="0">
              <a:ln>
                <a:noFill/>
              </a:ln>
              <a:solidFill>
                <a:prstClr val="white"/>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7" name="Text Placeholder 5">
            <a:extLst>
              <a:ext uri="{FF2B5EF4-FFF2-40B4-BE49-F238E27FC236}">
                <a16:creationId xmlns:a16="http://schemas.microsoft.com/office/drawing/2014/main" id="{1AEF29A9-FC07-FC69-6B4F-D2DB198CF2FB}"/>
              </a:ext>
            </a:extLst>
          </p:cNvPr>
          <p:cNvSpPr txBox="1">
            <a:spLocks/>
          </p:cNvSpPr>
          <p:nvPr/>
        </p:nvSpPr>
        <p:spPr>
          <a:xfrm>
            <a:off x="1345031" y="181048"/>
            <a:ext cx="7848282" cy="584775"/>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5511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30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THE BASICS</a:t>
            </a:r>
            <a:endParaRPr kumimoji="0" lang="en-US" sz="2000" b="0" i="0" u="none" strike="noStrike" kern="1200" cap="none" spc="1000" normalizeH="0" baseline="0" noProof="0" dirty="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85817731-47B4-EE74-D8F8-8038F0F1FCBC}"/>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030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A72791-3865-3252-AD6B-B188B38CE768}"/>
              </a:ext>
            </a:extLst>
          </p:cNvPr>
          <p:cNvSpPr txBox="1"/>
          <p:nvPr/>
        </p:nvSpPr>
        <p:spPr>
          <a:xfrm>
            <a:off x="1987348" y="1887348"/>
            <a:ext cx="4518690" cy="646331"/>
          </a:xfrm>
          <a:prstGeom prst="rect">
            <a:avLst/>
          </a:prstGeom>
          <a:noFill/>
        </p:spPr>
        <p:txBody>
          <a:bodyPr wrap="square" rtlCol="0">
            <a:spAutoFit/>
          </a:bodyPr>
          <a:lstStyle/>
          <a:p>
            <a:r>
              <a:rPr lang="en-US" sz="3600" b="1" spc="600" dirty="0">
                <a:solidFill>
                  <a:srgbClr val="7F7F7F"/>
                </a:solidFill>
                <a:latin typeface="Aptos" panose="020B0004020202020204" pitchFamily="34" charset="0"/>
                <a:cs typeface="Segoe UI" panose="020B0502040204020203" pitchFamily="34" charset="0"/>
              </a:rPr>
              <a:t>Extended Stay</a:t>
            </a:r>
          </a:p>
        </p:txBody>
      </p:sp>
      <p:sp>
        <p:nvSpPr>
          <p:cNvPr id="6" name="TextBox 5">
            <a:extLst>
              <a:ext uri="{FF2B5EF4-FFF2-40B4-BE49-F238E27FC236}">
                <a16:creationId xmlns:a16="http://schemas.microsoft.com/office/drawing/2014/main" id="{B3250DC4-5235-506A-87EA-AA69B332EF36}"/>
              </a:ext>
            </a:extLst>
          </p:cNvPr>
          <p:cNvSpPr txBox="1"/>
          <p:nvPr/>
        </p:nvSpPr>
        <p:spPr>
          <a:xfrm>
            <a:off x="1631231" y="1007586"/>
            <a:ext cx="5606041" cy="707886"/>
          </a:xfrm>
          <a:prstGeom prst="rect">
            <a:avLst/>
          </a:prstGeom>
          <a:noFill/>
        </p:spPr>
        <p:txBody>
          <a:bodyPr wrap="square" rtlCol="0">
            <a:spAutoFit/>
          </a:bodyPr>
          <a:lstStyle/>
          <a:p>
            <a:r>
              <a:rPr lang="en-US" sz="4000" b="1" spc="-150" dirty="0">
                <a:solidFill>
                  <a:srgbClr val="EAAA00"/>
                </a:solidFill>
                <a:latin typeface="Rockwell Condensed" panose="02060603050405020104" pitchFamily="18" charset="0"/>
                <a:cs typeface="Segoe UI" panose="020B0502040204020203" pitchFamily="34" charset="0"/>
              </a:rPr>
              <a:t>Short-Term Recovery</a:t>
            </a:r>
          </a:p>
        </p:txBody>
      </p:sp>
      <p:sp>
        <p:nvSpPr>
          <p:cNvPr id="7" name="TextBox 6">
            <a:extLst>
              <a:ext uri="{FF2B5EF4-FFF2-40B4-BE49-F238E27FC236}">
                <a16:creationId xmlns:a16="http://schemas.microsoft.com/office/drawing/2014/main" id="{998612C5-96E7-1BCD-90C0-0908185B1862}"/>
              </a:ext>
            </a:extLst>
          </p:cNvPr>
          <p:cNvSpPr txBox="1"/>
          <p:nvPr/>
        </p:nvSpPr>
        <p:spPr>
          <a:xfrm rot="16200000">
            <a:off x="316276" y="3483977"/>
            <a:ext cx="2761278" cy="523220"/>
          </a:xfrm>
          <a:prstGeom prst="rect">
            <a:avLst/>
          </a:prstGeom>
          <a:noFill/>
        </p:spPr>
        <p:txBody>
          <a:bodyPr wrap="square" rtlCol="0">
            <a:spAutoFit/>
          </a:bodyPr>
          <a:lstStyle/>
          <a:p>
            <a:r>
              <a:rPr lang="en-US" sz="2800" b="1" spc="-150" dirty="0">
                <a:solidFill>
                  <a:schemeClr val="accent5">
                    <a:lumMod val="60000"/>
                    <a:lumOff val="40000"/>
                  </a:schemeClr>
                </a:solidFill>
                <a:latin typeface="Segoe UI" panose="020B0502040204020203" pitchFamily="34" charset="0"/>
                <a:cs typeface="Segoe UI" panose="020B0502040204020203" pitchFamily="34" charset="0"/>
              </a:rPr>
              <a:t>Short-Term Care</a:t>
            </a:r>
          </a:p>
        </p:txBody>
      </p:sp>
      <p:sp>
        <p:nvSpPr>
          <p:cNvPr id="8" name="TextBox 7">
            <a:extLst>
              <a:ext uri="{FF2B5EF4-FFF2-40B4-BE49-F238E27FC236}">
                <a16:creationId xmlns:a16="http://schemas.microsoft.com/office/drawing/2014/main" id="{A27A94C5-C330-F898-8D7F-F93E3FAE99B2}"/>
              </a:ext>
            </a:extLst>
          </p:cNvPr>
          <p:cNvSpPr txBox="1"/>
          <p:nvPr/>
        </p:nvSpPr>
        <p:spPr>
          <a:xfrm rot="16200000">
            <a:off x="-1095790" y="2971307"/>
            <a:ext cx="3927441" cy="707886"/>
          </a:xfrm>
          <a:prstGeom prst="rect">
            <a:avLst/>
          </a:prstGeom>
          <a:noFill/>
        </p:spPr>
        <p:txBody>
          <a:bodyPr wrap="square" rtlCol="0">
            <a:spAutoFit/>
          </a:bodyPr>
          <a:lstStyle/>
          <a:p>
            <a:pPr algn="ctr"/>
            <a:r>
              <a:rPr lang="en-US" sz="4000" b="1" dirty="0">
                <a:solidFill>
                  <a:srgbClr val="99276D"/>
                </a:solidFill>
                <a:latin typeface="Segoe UI" panose="020B0502040204020203" pitchFamily="34" charset="0"/>
                <a:cs typeface="Segoe UI" panose="020B0502040204020203" pitchFamily="34" charset="0"/>
              </a:rPr>
              <a:t>Discharge Unit</a:t>
            </a:r>
          </a:p>
        </p:txBody>
      </p:sp>
      <p:sp>
        <p:nvSpPr>
          <p:cNvPr id="9" name="TextBox 8">
            <a:extLst>
              <a:ext uri="{FF2B5EF4-FFF2-40B4-BE49-F238E27FC236}">
                <a16:creationId xmlns:a16="http://schemas.microsoft.com/office/drawing/2014/main" id="{94C28482-B9B6-8625-AADC-FC025A78AE83}"/>
              </a:ext>
            </a:extLst>
          </p:cNvPr>
          <p:cNvSpPr txBox="1"/>
          <p:nvPr/>
        </p:nvSpPr>
        <p:spPr>
          <a:xfrm>
            <a:off x="6297420" y="1234347"/>
            <a:ext cx="5551817" cy="707886"/>
          </a:xfrm>
          <a:prstGeom prst="rect">
            <a:avLst/>
          </a:prstGeom>
          <a:noFill/>
        </p:spPr>
        <p:txBody>
          <a:bodyPr wrap="square" rtlCol="0">
            <a:spAutoFit/>
          </a:bodyPr>
          <a:lstStyle/>
          <a:p>
            <a:r>
              <a:rPr lang="en-US" sz="4000" b="1" spc="-150" dirty="0">
                <a:solidFill>
                  <a:schemeClr val="accent6"/>
                </a:solidFill>
                <a:latin typeface="Rockwell" panose="02060603020205020403" pitchFamily="18" charset="0"/>
                <a:cs typeface="Segoe UI" panose="020B0502040204020203" pitchFamily="34" charset="0"/>
              </a:rPr>
              <a:t>Short Stay Observation</a:t>
            </a:r>
          </a:p>
        </p:txBody>
      </p:sp>
      <p:sp>
        <p:nvSpPr>
          <p:cNvPr id="10" name="TextBox 9">
            <a:extLst>
              <a:ext uri="{FF2B5EF4-FFF2-40B4-BE49-F238E27FC236}">
                <a16:creationId xmlns:a16="http://schemas.microsoft.com/office/drawing/2014/main" id="{C3B6D5A9-320C-DE28-9004-C022205526BC}"/>
              </a:ext>
            </a:extLst>
          </p:cNvPr>
          <p:cNvSpPr txBox="1"/>
          <p:nvPr/>
        </p:nvSpPr>
        <p:spPr>
          <a:xfrm flipH="1">
            <a:off x="7090809" y="4731897"/>
            <a:ext cx="4245250" cy="646331"/>
          </a:xfrm>
          <a:prstGeom prst="rect">
            <a:avLst/>
          </a:prstGeom>
          <a:noFill/>
        </p:spPr>
        <p:txBody>
          <a:bodyPr wrap="square" rtlCol="0">
            <a:spAutoFit/>
          </a:bodyPr>
          <a:lstStyle/>
          <a:p>
            <a:r>
              <a:rPr lang="en-US" sz="3600" b="1" spc="300" dirty="0">
                <a:solidFill>
                  <a:srgbClr val="9DC3E6"/>
                </a:solidFill>
                <a:latin typeface="Segoe Print" panose="02000600000000000000" pitchFamily="2" charset="0"/>
                <a:cs typeface="Segoe UI" panose="020B0502040204020203" pitchFamily="34" charset="0"/>
              </a:rPr>
              <a:t>Extended Stay</a:t>
            </a:r>
          </a:p>
        </p:txBody>
      </p:sp>
      <p:sp>
        <p:nvSpPr>
          <p:cNvPr id="12" name="TextBox 11">
            <a:extLst>
              <a:ext uri="{FF2B5EF4-FFF2-40B4-BE49-F238E27FC236}">
                <a16:creationId xmlns:a16="http://schemas.microsoft.com/office/drawing/2014/main" id="{B67E98FF-C55E-4704-78C0-ABF81A4B2914}"/>
              </a:ext>
            </a:extLst>
          </p:cNvPr>
          <p:cNvSpPr txBox="1"/>
          <p:nvPr/>
        </p:nvSpPr>
        <p:spPr>
          <a:xfrm>
            <a:off x="537234" y="5185052"/>
            <a:ext cx="6128917" cy="830997"/>
          </a:xfrm>
          <a:prstGeom prst="rect">
            <a:avLst/>
          </a:prstGeom>
          <a:noFill/>
        </p:spPr>
        <p:txBody>
          <a:bodyPr wrap="square" rtlCol="0">
            <a:spAutoFit/>
          </a:bodyPr>
          <a:lstStyle/>
          <a:p>
            <a:r>
              <a:rPr lang="en-US" sz="4800" b="1" dirty="0">
                <a:solidFill>
                  <a:srgbClr val="002855"/>
                </a:solidFill>
                <a:latin typeface="Sitka Banner Semibold" pitchFamily="2" charset="0"/>
                <a:cs typeface="Segoe UI" panose="020B0502040204020203" pitchFamily="34" charset="0"/>
              </a:rPr>
              <a:t>Outpatient Observation</a:t>
            </a:r>
          </a:p>
        </p:txBody>
      </p:sp>
      <p:sp>
        <p:nvSpPr>
          <p:cNvPr id="13" name="TextBox 12">
            <a:extLst>
              <a:ext uri="{FF2B5EF4-FFF2-40B4-BE49-F238E27FC236}">
                <a16:creationId xmlns:a16="http://schemas.microsoft.com/office/drawing/2014/main" id="{DF3F7E02-EAEE-8A40-0BDF-BAD68FEDA1DE}"/>
              </a:ext>
            </a:extLst>
          </p:cNvPr>
          <p:cNvSpPr txBox="1"/>
          <p:nvPr/>
        </p:nvSpPr>
        <p:spPr>
          <a:xfrm>
            <a:off x="7292416" y="3865022"/>
            <a:ext cx="4320185" cy="707886"/>
          </a:xfrm>
          <a:prstGeom prst="rect">
            <a:avLst/>
          </a:prstGeom>
          <a:noFill/>
        </p:spPr>
        <p:txBody>
          <a:bodyPr wrap="square" rtlCol="0">
            <a:spAutoFit/>
          </a:bodyPr>
          <a:lstStyle/>
          <a:p>
            <a:r>
              <a:rPr lang="en-US" sz="4000" b="1" dirty="0">
                <a:solidFill>
                  <a:srgbClr val="EAAA00"/>
                </a:solidFill>
                <a:latin typeface="Segoe UI" panose="020B0502040204020203" pitchFamily="34" charset="0"/>
                <a:cs typeface="Segoe UI" panose="020B0502040204020203" pitchFamily="34" charset="0"/>
              </a:rPr>
              <a:t>Ambulatory Care</a:t>
            </a:r>
          </a:p>
        </p:txBody>
      </p:sp>
      <p:sp>
        <p:nvSpPr>
          <p:cNvPr id="15" name="TextBox 14">
            <a:extLst>
              <a:ext uri="{FF2B5EF4-FFF2-40B4-BE49-F238E27FC236}">
                <a16:creationId xmlns:a16="http://schemas.microsoft.com/office/drawing/2014/main" id="{C900C6B7-B36F-9428-2EEE-04D55CBDF67C}"/>
              </a:ext>
            </a:extLst>
          </p:cNvPr>
          <p:cNvSpPr txBox="1"/>
          <p:nvPr/>
        </p:nvSpPr>
        <p:spPr>
          <a:xfrm>
            <a:off x="2113865" y="3701256"/>
            <a:ext cx="4463798" cy="523220"/>
          </a:xfrm>
          <a:prstGeom prst="rect">
            <a:avLst/>
          </a:prstGeom>
          <a:noFill/>
        </p:spPr>
        <p:txBody>
          <a:bodyPr wrap="square" rtlCol="0">
            <a:spAutoFit/>
          </a:bodyPr>
          <a:lstStyle/>
          <a:p>
            <a:pPr algn="ctr"/>
            <a:r>
              <a:rPr lang="en-US" sz="2800" b="1" dirty="0">
                <a:solidFill>
                  <a:srgbClr val="002855"/>
                </a:solidFill>
                <a:latin typeface="Segoe UI" panose="020B0502040204020203" pitchFamily="34" charset="0"/>
                <a:cs typeface="Segoe UI" panose="020B0502040204020203" pitchFamily="34" charset="0"/>
              </a:rPr>
              <a:t>Short Stay Medical Care</a:t>
            </a:r>
          </a:p>
        </p:txBody>
      </p:sp>
      <p:sp>
        <p:nvSpPr>
          <p:cNvPr id="16" name="TextBox 15">
            <a:extLst>
              <a:ext uri="{FF2B5EF4-FFF2-40B4-BE49-F238E27FC236}">
                <a16:creationId xmlns:a16="http://schemas.microsoft.com/office/drawing/2014/main" id="{D30078AB-547A-A5D8-185F-171836F665C4}"/>
              </a:ext>
            </a:extLst>
          </p:cNvPr>
          <p:cNvSpPr txBox="1"/>
          <p:nvPr/>
        </p:nvSpPr>
        <p:spPr>
          <a:xfrm>
            <a:off x="2058973" y="2857257"/>
            <a:ext cx="4518690" cy="584775"/>
          </a:xfrm>
          <a:prstGeom prst="rect">
            <a:avLst/>
          </a:prstGeom>
          <a:noFill/>
        </p:spPr>
        <p:txBody>
          <a:bodyPr wrap="square" rtlCol="0">
            <a:spAutoFit/>
          </a:bodyPr>
          <a:lstStyle/>
          <a:p>
            <a:pPr algn="ctr"/>
            <a:r>
              <a:rPr lang="en-US" sz="3200" b="1" dirty="0">
                <a:solidFill>
                  <a:schemeClr val="accent6"/>
                </a:solidFill>
                <a:latin typeface="Segoe Print" panose="02000600000000000000" pitchFamily="2" charset="0"/>
                <a:cs typeface="Segoe UI" panose="020B0502040204020203" pitchFamily="34" charset="0"/>
              </a:rPr>
              <a:t>Post Discharge Care</a:t>
            </a:r>
          </a:p>
        </p:txBody>
      </p:sp>
      <p:sp>
        <p:nvSpPr>
          <p:cNvPr id="3" name="TextBox 2">
            <a:extLst>
              <a:ext uri="{FF2B5EF4-FFF2-40B4-BE49-F238E27FC236}">
                <a16:creationId xmlns:a16="http://schemas.microsoft.com/office/drawing/2014/main" id="{226088C8-EAFF-1E6C-BC0D-93D60E9A9B9F}"/>
              </a:ext>
            </a:extLst>
          </p:cNvPr>
          <p:cNvSpPr txBox="1"/>
          <p:nvPr/>
        </p:nvSpPr>
        <p:spPr>
          <a:xfrm>
            <a:off x="7603594" y="3028354"/>
            <a:ext cx="4320185" cy="523220"/>
          </a:xfrm>
          <a:prstGeom prst="rect">
            <a:avLst/>
          </a:prstGeom>
          <a:noFill/>
        </p:spPr>
        <p:txBody>
          <a:bodyPr wrap="square" rtlCol="0">
            <a:spAutoFit/>
          </a:bodyPr>
          <a:lstStyle/>
          <a:p>
            <a:pPr algn="ctr"/>
            <a:r>
              <a:rPr lang="en-US" sz="2800" b="1" dirty="0">
                <a:solidFill>
                  <a:srgbClr val="7F7F7F"/>
                </a:solidFill>
                <a:latin typeface="Segoe UI" panose="020B0502040204020203" pitchFamily="34" charset="0"/>
                <a:cs typeface="Segoe UI" panose="020B0502040204020203" pitchFamily="34" charset="0"/>
              </a:rPr>
              <a:t>Surgical Recovery</a:t>
            </a:r>
          </a:p>
        </p:txBody>
      </p:sp>
      <p:sp>
        <p:nvSpPr>
          <p:cNvPr id="4" name="TextBox 3">
            <a:extLst>
              <a:ext uri="{FF2B5EF4-FFF2-40B4-BE49-F238E27FC236}">
                <a16:creationId xmlns:a16="http://schemas.microsoft.com/office/drawing/2014/main" id="{35380CB3-A100-B2AB-4B09-B8F3053B4B92}"/>
              </a:ext>
            </a:extLst>
          </p:cNvPr>
          <p:cNvSpPr txBox="1"/>
          <p:nvPr/>
        </p:nvSpPr>
        <p:spPr>
          <a:xfrm>
            <a:off x="2586462" y="4479895"/>
            <a:ext cx="3463712" cy="646331"/>
          </a:xfrm>
          <a:prstGeom prst="rect">
            <a:avLst/>
          </a:prstGeom>
          <a:noFill/>
        </p:spPr>
        <p:txBody>
          <a:bodyPr wrap="square" rtlCol="0">
            <a:spAutoFit/>
          </a:bodyPr>
          <a:lstStyle/>
          <a:p>
            <a:r>
              <a:rPr lang="en-US" sz="3600" b="1" dirty="0">
                <a:solidFill>
                  <a:srgbClr val="C33F93"/>
                </a:solidFill>
                <a:latin typeface="Agency FB" panose="020B0503020202020204" pitchFamily="34" charset="0"/>
                <a:cs typeface="Segoe UI" panose="020B0502040204020203" pitchFamily="34" charset="0"/>
              </a:rPr>
              <a:t>Post Surgical Care</a:t>
            </a:r>
          </a:p>
        </p:txBody>
      </p:sp>
      <p:sp>
        <p:nvSpPr>
          <p:cNvPr id="2" name="TextBox 1">
            <a:extLst>
              <a:ext uri="{FF2B5EF4-FFF2-40B4-BE49-F238E27FC236}">
                <a16:creationId xmlns:a16="http://schemas.microsoft.com/office/drawing/2014/main" id="{74C0F6E4-3BFE-B747-AD6F-0A22702A4286}"/>
              </a:ext>
            </a:extLst>
          </p:cNvPr>
          <p:cNvSpPr txBox="1"/>
          <p:nvPr/>
        </p:nvSpPr>
        <p:spPr>
          <a:xfrm rot="5400000">
            <a:off x="4953094" y="3587576"/>
            <a:ext cx="3836068" cy="646331"/>
          </a:xfrm>
          <a:prstGeom prst="rect">
            <a:avLst/>
          </a:prstGeom>
          <a:noFill/>
        </p:spPr>
        <p:txBody>
          <a:bodyPr wrap="square" rtlCol="0">
            <a:spAutoFit/>
          </a:bodyPr>
          <a:lstStyle/>
          <a:p>
            <a:r>
              <a:rPr lang="en-US" sz="3600" b="1" dirty="0">
                <a:solidFill>
                  <a:srgbClr val="99276D"/>
                </a:solidFill>
                <a:latin typeface="Sagona Book" panose="02020503050505020204" pitchFamily="18" charset="0"/>
                <a:cs typeface="Segoe UI" panose="020B0502040204020203" pitchFamily="34" charset="0"/>
              </a:rPr>
              <a:t>Post Acute Care</a:t>
            </a:r>
          </a:p>
        </p:txBody>
      </p:sp>
      <p:sp>
        <p:nvSpPr>
          <p:cNvPr id="17" name="Text Placeholder 7">
            <a:extLst>
              <a:ext uri="{FF2B5EF4-FFF2-40B4-BE49-F238E27FC236}">
                <a16:creationId xmlns:a16="http://schemas.microsoft.com/office/drawing/2014/main" id="{FF34C0DC-6688-75A4-B30D-BBA92E47EA2C}"/>
              </a:ext>
            </a:extLst>
          </p:cNvPr>
          <p:cNvSpPr txBox="1">
            <a:spLocks/>
          </p:cNvSpPr>
          <p:nvPr/>
        </p:nvSpPr>
        <p:spPr>
          <a:xfrm>
            <a:off x="-388376" y="141252"/>
            <a:ext cx="1327150" cy="69844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4800" kern="1200">
                <a:solidFill>
                  <a:schemeClr val="tx1">
                    <a:lumMod val="50000"/>
                    <a:lumOff val="50000"/>
                  </a:schemeClr>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cxnSp>
        <p:nvCxnSpPr>
          <p:cNvPr id="18" name="Straight Connector 17">
            <a:extLst>
              <a:ext uri="{FF2B5EF4-FFF2-40B4-BE49-F238E27FC236}">
                <a16:creationId xmlns:a16="http://schemas.microsoft.com/office/drawing/2014/main" id="{CC4EDCEE-C639-AB3D-F7B4-3CB3D8D33A0E}"/>
              </a:ext>
            </a:extLst>
          </p:cNvPr>
          <p:cNvCxnSpPr>
            <a:cxnSpLocks/>
          </p:cNvCxnSpPr>
          <p:nvPr/>
        </p:nvCxnSpPr>
        <p:spPr>
          <a:xfrm>
            <a:off x="1045275" y="-18504"/>
            <a:ext cx="0" cy="851211"/>
          </a:xfrm>
          <a:prstGeom prst="line">
            <a:avLst/>
          </a:prstGeom>
          <a:ln w="28575">
            <a:solidFill>
              <a:srgbClr val="F8C035"/>
            </a:solidFill>
          </a:ln>
        </p:spPr>
        <p:style>
          <a:lnRef idx="1">
            <a:schemeClr val="accent1"/>
          </a:lnRef>
          <a:fillRef idx="0">
            <a:schemeClr val="accent1"/>
          </a:fillRef>
          <a:effectRef idx="0">
            <a:schemeClr val="accent1"/>
          </a:effectRef>
          <a:fontRef idx="minor">
            <a:schemeClr val="tx1"/>
          </a:fontRef>
        </p:style>
      </p:cxnSp>
      <p:sp>
        <p:nvSpPr>
          <p:cNvPr id="19" name="Text Placeholder 9">
            <a:extLst>
              <a:ext uri="{FF2B5EF4-FFF2-40B4-BE49-F238E27FC236}">
                <a16:creationId xmlns:a16="http://schemas.microsoft.com/office/drawing/2014/main" id="{55887AA0-2DFF-EEAE-7FA9-B4A1FDEA0F1C}"/>
              </a:ext>
            </a:extLst>
          </p:cNvPr>
          <p:cNvSpPr txBox="1">
            <a:spLocks/>
          </p:cNvSpPr>
          <p:nvPr/>
        </p:nvSpPr>
        <p:spPr>
          <a:xfrm>
            <a:off x="1345032" y="262081"/>
            <a:ext cx="9142858" cy="45679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BASICS: WHAT IS SHORT STAY?</a:t>
            </a:r>
          </a:p>
        </p:txBody>
      </p:sp>
      <p:sp>
        <p:nvSpPr>
          <p:cNvPr id="14" name="TextBox 13">
            <a:extLst>
              <a:ext uri="{FF2B5EF4-FFF2-40B4-BE49-F238E27FC236}">
                <a16:creationId xmlns:a16="http://schemas.microsoft.com/office/drawing/2014/main" id="{7D9424D4-D024-9081-D94E-A1569B1B3114}"/>
              </a:ext>
            </a:extLst>
          </p:cNvPr>
          <p:cNvSpPr txBox="1"/>
          <p:nvPr/>
        </p:nvSpPr>
        <p:spPr>
          <a:xfrm>
            <a:off x="8083305" y="2258907"/>
            <a:ext cx="4320185" cy="523220"/>
          </a:xfrm>
          <a:prstGeom prst="rect">
            <a:avLst/>
          </a:prstGeom>
          <a:noFill/>
        </p:spPr>
        <p:txBody>
          <a:bodyPr wrap="square" rtlCol="0">
            <a:spAutoFit/>
          </a:bodyPr>
          <a:lstStyle/>
          <a:p>
            <a:r>
              <a:rPr lang="en-US" sz="2800" b="1" dirty="0">
                <a:solidFill>
                  <a:srgbClr val="C33F93"/>
                </a:solidFill>
                <a:latin typeface="Segoe UI" panose="020B0502040204020203" pitchFamily="34" charset="0"/>
                <a:cs typeface="Segoe UI" panose="020B0502040204020203" pitchFamily="34" charset="0"/>
              </a:rPr>
              <a:t>Convalescent Care</a:t>
            </a:r>
          </a:p>
        </p:txBody>
      </p:sp>
      <p:sp>
        <p:nvSpPr>
          <p:cNvPr id="20" name="TextBox 19">
            <a:extLst>
              <a:ext uri="{FF2B5EF4-FFF2-40B4-BE49-F238E27FC236}">
                <a16:creationId xmlns:a16="http://schemas.microsoft.com/office/drawing/2014/main" id="{D1195C68-21BB-DAF2-6268-DAF10DAF8E7D}"/>
              </a:ext>
            </a:extLst>
          </p:cNvPr>
          <p:cNvSpPr txBox="1"/>
          <p:nvPr/>
        </p:nvSpPr>
        <p:spPr>
          <a:xfrm rot="5400000">
            <a:off x="6722959" y="2611401"/>
            <a:ext cx="1535984" cy="830997"/>
          </a:xfrm>
          <a:prstGeom prst="rect">
            <a:avLst/>
          </a:prstGeom>
          <a:noFill/>
        </p:spPr>
        <p:txBody>
          <a:bodyPr wrap="square" rtlCol="0">
            <a:spAutoFit/>
          </a:bodyPr>
          <a:lstStyle/>
          <a:p>
            <a:r>
              <a:rPr lang="en-US" sz="4800" b="1" dirty="0">
                <a:solidFill>
                  <a:srgbClr val="002855"/>
                </a:solidFill>
                <a:latin typeface="Sitka Banner Semibold" pitchFamily="2" charset="0"/>
                <a:cs typeface="Segoe UI" panose="020B0502040204020203" pitchFamily="34" charset="0"/>
              </a:rPr>
              <a:t>OPIB</a:t>
            </a:r>
          </a:p>
        </p:txBody>
      </p:sp>
    </p:spTree>
    <p:extLst>
      <p:ext uri="{BB962C8B-B14F-4D97-AF65-F5344CB8AC3E}">
        <p14:creationId xmlns:p14="http://schemas.microsoft.com/office/powerpoint/2010/main" val="747405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nurse and an old person in a wheelchair&#10;&#10;Description automatically generated">
            <a:extLst>
              <a:ext uri="{FF2B5EF4-FFF2-40B4-BE49-F238E27FC236}">
                <a16:creationId xmlns:a16="http://schemas.microsoft.com/office/drawing/2014/main" id="{238809D3-D765-C4B2-8313-AEE6F80ABEF8}"/>
              </a:ext>
            </a:extLst>
          </p:cNvPr>
          <p:cNvPicPr>
            <a:picLocks noChangeAspect="1"/>
          </p:cNvPicPr>
          <p:nvPr/>
        </p:nvPicPr>
        <p:blipFill rotWithShape="1">
          <a:blip r:embed="rId4"/>
          <a:srcRect l="14317" t="1639" r="8235" b="6366"/>
          <a:stretch>
            <a:fillRect/>
          </a:stretch>
        </p:blipFill>
        <p:spPr>
          <a:xfrm>
            <a:off x="0" y="1163997"/>
            <a:ext cx="5691808" cy="5080392"/>
          </a:xfrm>
          <a:prstGeom prst="rect">
            <a:avLst/>
          </a:prstGeom>
        </p:spPr>
      </p:pic>
      <p:sp>
        <p:nvSpPr>
          <p:cNvPr id="28" name="Content Placeholder 3">
            <a:extLst>
              <a:ext uri="{FF2B5EF4-FFF2-40B4-BE49-F238E27FC236}">
                <a16:creationId xmlns:a16="http://schemas.microsoft.com/office/drawing/2014/main" id="{0A5A08A3-846B-4AF6-1BDC-B4942258EB78}"/>
              </a:ext>
            </a:extLst>
          </p:cNvPr>
          <p:cNvSpPr txBox="1">
            <a:spLocks/>
          </p:cNvSpPr>
          <p:nvPr/>
        </p:nvSpPr>
        <p:spPr>
          <a:xfrm>
            <a:off x="6146602" y="1806022"/>
            <a:ext cx="5028036" cy="2973501"/>
          </a:xfrm>
          <a:prstGeom prst="rect">
            <a:avLst/>
          </a:prstGeom>
        </p:spPr>
        <p:txBody>
          <a:bodyPr vert="horz" lIns="91440" tIns="45720" rIns="91440" bIns="45720" rtlCol="0">
            <a:normAutofit fontScale="85000" lnSpcReduction="20000"/>
          </a:bodyPr>
          <a:lstStyle>
            <a:lvl1pPr marL="228600" indent="-228600">
              <a:lnSpc>
                <a:spcPct val="110000"/>
              </a:lnSpc>
              <a:spcBef>
                <a:spcPts val="1000"/>
              </a:spcBef>
              <a:spcAft>
                <a:spcPts val="600"/>
              </a:spcAft>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1pPr>
            <a:lvl2pPr marL="685800" indent="-228600">
              <a:lnSpc>
                <a:spcPct val="90000"/>
              </a:lnSpc>
              <a:spcBef>
                <a:spcPts val="500"/>
              </a:spcBef>
              <a:buClr>
                <a:srgbClr val="9A286D"/>
              </a:buClr>
              <a:buFont typeface="Wingdings" pitchFamily="2" charset="2"/>
              <a:buChar char="§"/>
              <a:defRPr sz="2400">
                <a:solidFill>
                  <a:schemeClr val="tx1">
                    <a:lumMod val="65000"/>
                    <a:lumOff val="35000"/>
                  </a:schemeClr>
                </a:solidFill>
                <a:latin typeface="Segoe UI" panose="020B0502040204020203" pitchFamily="34" charset="0"/>
                <a:cs typeface="Segoe UI" panose="020B0502040204020203" pitchFamily="34" charset="0"/>
              </a:defRPr>
            </a:lvl2pPr>
            <a:lvl3pPr marL="1143000" indent="-228600">
              <a:lnSpc>
                <a:spcPct val="90000"/>
              </a:lnSpc>
              <a:spcBef>
                <a:spcPts val="500"/>
              </a:spcBef>
              <a:buClr>
                <a:srgbClr val="9A286D"/>
              </a:buClr>
              <a:buFont typeface="Wingdings" pitchFamily="2" charset="2"/>
              <a:buChar char="§"/>
              <a:defRPr sz="2000">
                <a:solidFill>
                  <a:schemeClr val="tx1">
                    <a:lumMod val="65000"/>
                    <a:lumOff val="35000"/>
                  </a:schemeClr>
                </a:solidFill>
                <a:latin typeface="Segoe UI" panose="020B0502040204020203" pitchFamily="34" charset="0"/>
                <a:cs typeface="Segoe UI" panose="020B0502040204020203" pitchFamily="34" charset="0"/>
              </a:defRPr>
            </a:lvl3pPr>
            <a:lvl4pPr marL="16002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4pPr>
            <a:lvl5pPr marL="2057400" indent="-228600">
              <a:lnSpc>
                <a:spcPct val="90000"/>
              </a:lnSpc>
              <a:spcBef>
                <a:spcPts val="500"/>
              </a:spcBef>
              <a:buClr>
                <a:srgbClr val="9A286D"/>
              </a:buClr>
              <a:buFont typeface="Wingdings" pitchFamily="2" charset="2"/>
              <a:buChar char="§"/>
              <a:defRPr>
                <a:solidFill>
                  <a:schemeClr val="tx1">
                    <a:lumMod val="65000"/>
                    <a:lumOff val="35000"/>
                  </a:schemeClr>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3800" i="1" dirty="0"/>
              <a:t>Short Stay is …</a:t>
            </a:r>
          </a:p>
          <a:p>
            <a:pPr marL="0" indent="0">
              <a:buNone/>
            </a:pPr>
            <a:r>
              <a:rPr lang="en-US" sz="3800" dirty="0"/>
              <a:t>An extended period of supportive </a:t>
            </a:r>
            <a:r>
              <a:rPr lang="en-US" sz="3800" b="1" dirty="0"/>
              <a:t>NON-ACUTE</a:t>
            </a:r>
            <a:r>
              <a:rPr lang="en-US" sz="3800" dirty="0"/>
              <a:t> care for an outpatient following an ambulatory procedure.</a:t>
            </a:r>
          </a:p>
        </p:txBody>
      </p:sp>
      <p:sp>
        <p:nvSpPr>
          <p:cNvPr id="29" name="Text Placeholder 28">
            <a:extLst>
              <a:ext uri="{FF2B5EF4-FFF2-40B4-BE49-F238E27FC236}">
                <a16:creationId xmlns:a16="http://schemas.microsoft.com/office/drawing/2014/main" id="{699FD7CD-4CD2-B4FB-60A9-96B96A8753F3}"/>
              </a:ext>
            </a:extLst>
          </p:cNvPr>
          <p:cNvSpPr>
            <a:spLocks noGrp="1"/>
          </p:cNvSpPr>
          <p:nvPr>
            <p:ph type="body" sz="quarter" idx="10"/>
          </p:nvPr>
        </p:nvSpPr>
        <p:spPr>
          <a:xfrm>
            <a:off x="-388376" y="207513"/>
            <a:ext cx="1327150" cy="698448"/>
          </a:xfrm>
        </p:spPr>
        <p:txBody>
          <a:bodyPr>
            <a:normAutofit lnSpcReduction="10000"/>
          </a:bodyPr>
          <a:lstStyle/>
          <a:p>
            <a:r>
              <a:rPr lang="en-US" dirty="0"/>
              <a:t>01</a:t>
            </a:r>
          </a:p>
        </p:txBody>
      </p:sp>
      <p:sp>
        <p:nvSpPr>
          <p:cNvPr id="4" name="Text Placeholder 9">
            <a:extLst>
              <a:ext uri="{FF2B5EF4-FFF2-40B4-BE49-F238E27FC236}">
                <a16:creationId xmlns:a16="http://schemas.microsoft.com/office/drawing/2014/main" id="{38F77EF9-EA6B-6EE2-E93F-C1E43DF8BA7F}"/>
              </a:ext>
            </a:extLst>
          </p:cNvPr>
          <p:cNvSpPr txBox="1">
            <a:spLocks noGrp="1"/>
          </p:cNvSpPr>
          <p:nvPr>
            <p:ph type="body" sz="quarter" idx="11"/>
          </p:nvPr>
        </p:nvSpPr>
        <p:spPr>
          <a:xfrm>
            <a:off x="1344613" y="261938"/>
            <a:ext cx="10741690" cy="4572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0">
                <a:solidFill>
                  <a:schemeClr val="tx1">
                    <a:lumMod val="50000"/>
                    <a:lumOff val="50000"/>
                  </a:schemeClr>
                </a:solidFill>
                <a:latin typeface="Segoe UI Black" panose="020B0A02040204020203" pitchFamily="34" charset="0"/>
                <a:ea typeface="Segoe UI Black" panose="020B0A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Black" panose="020B0A02040204020203" pitchFamily="34" charset="0"/>
                <a:ea typeface="Segoe UI Black" panose="020B0A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BASICS: WHAT IS SHORT STAY?</a:t>
            </a:r>
          </a:p>
        </p:txBody>
      </p:sp>
    </p:spTree>
    <p:extLst>
      <p:ext uri="{BB962C8B-B14F-4D97-AF65-F5344CB8AC3E}">
        <p14:creationId xmlns:p14="http://schemas.microsoft.com/office/powerpoint/2010/main" val="2961021481"/>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570dcfb-e5fa-42ac-b7de-cd159db7d3d6">
      <Terms xmlns="http://schemas.microsoft.com/office/infopath/2007/PartnerControls"/>
    </lcf76f155ced4ddcb4097134ff3c332f>
    <TaxCatchAll xmlns="7b40b0ff-108f-481d-ba9a-2ee0039fa0a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02856E3EF53940ADCDD446589E568E" ma:contentTypeVersion="18" ma:contentTypeDescription="Create a new document." ma:contentTypeScope="" ma:versionID="b079c12d0c24fd248acea67c4d2c50c1">
  <xsd:schema xmlns:xsd="http://www.w3.org/2001/XMLSchema" xmlns:xs="http://www.w3.org/2001/XMLSchema" xmlns:p="http://schemas.microsoft.com/office/2006/metadata/properties" xmlns:ns2="7b40b0ff-108f-481d-ba9a-2ee0039fa0ab" xmlns:ns3="8570dcfb-e5fa-42ac-b7de-cd159db7d3d6" targetNamespace="http://schemas.microsoft.com/office/2006/metadata/properties" ma:root="true" ma:fieldsID="ab1e0710016581c4edd1a4af9176c91d" ns2:_="" ns3:_="">
    <xsd:import namespace="7b40b0ff-108f-481d-ba9a-2ee0039fa0ab"/>
    <xsd:import namespace="8570dcfb-e5fa-42ac-b7de-cd159db7d3d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lcf76f155ced4ddcb4097134ff3c332f" minOccurs="0"/>
                <xsd:element ref="ns2:TaxCatchAll" minOccurs="0"/>
                <xsd:element ref="ns3:MediaServiceObjectDetectorVersions" minOccurs="0"/>
                <xsd:element ref="ns3:MediaServiceSearchPropertie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40b0ff-108f-481d-ba9a-2ee0039fa0a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cb716ab-ef4e-43d2-a275-2dfae7364faa}" ma:internalName="TaxCatchAll" ma:showField="CatchAllData" ma:web="7b40b0ff-108f-481d-ba9a-2ee0039fa0a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570dcfb-e5fa-42ac-b7de-cd159db7d3d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d9657c5-9b49-4b9a-8795-8e375ac223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2B182D-6A82-45EE-8522-07CD05CA3754}">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8570dcfb-e5fa-42ac-b7de-cd159db7d3d6"/>
    <ds:schemaRef ds:uri="7b40b0ff-108f-481d-ba9a-2ee0039fa0ab"/>
    <ds:schemaRef ds:uri="http://www.w3.org/XML/1998/namespace"/>
  </ds:schemaRefs>
</ds:datastoreItem>
</file>

<file path=customXml/itemProps2.xml><?xml version="1.0" encoding="utf-8"?>
<ds:datastoreItem xmlns:ds="http://schemas.openxmlformats.org/officeDocument/2006/customXml" ds:itemID="{C1AAB4C3-1527-4EC9-99E7-78CDEEBEEA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40b0ff-108f-481d-ba9a-2ee0039fa0ab"/>
    <ds:schemaRef ds:uri="8570dcfb-e5fa-42ac-b7de-cd159db7d3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A680DA-FF7C-40BF-B3A0-2DFCD69A01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3517</TotalTime>
  <Words>3347</Words>
  <Application>Microsoft Office PowerPoint</Application>
  <PresentationFormat>Widescreen</PresentationFormat>
  <Paragraphs>412</Paragraphs>
  <Slides>38</Slides>
  <Notes>32</Notes>
  <HiddenSlides>0</HiddenSlides>
  <MMClips>0</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38</vt:i4>
      </vt:variant>
    </vt:vector>
  </HeadingPairs>
  <TitlesOfParts>
    <vt:vector size="62" baseType="lpstr">
      <vt:lpstr>Agency FB</vt:lpstr>
      <vt:lpstr>Aptos</vt:lpstr>
      <vt:lpstr>Aptos Display</vt:lpstr>
      <vt:lpstr>Arial</vt:lpstr>
      <vt:lpstr>Arial Black</vt:lpstr>
      <vt:lpstr>Calibri</vt:lpstr>
      <vt:lpstr>Calibri (MS)</vt:lpstr>
      <vt:lpstr>Calibri (MS) Bold</vt:lpstr>
      <vt:lpstr>Calibri (MS) Bold Italics</vt:lpstr>
      <vt:lpstr>Calibri (MS) Italics</vt:lpstr>
      <vt:lpstr>Courier New</vt:lpstr>
      <vt:lpstr>Helvetica</vt:lpstr>
      <vt:lpstr>Rockwell</vt:lpstr>
      <vt:lpstr>Rockwell Condensed</vt:lpstr>
      <vt:lpstr>Sagona Book</vt:lpstr>
      <vt:lpstr>Segoe Print</vt:lpstr>
      <vt:lpstr>Segoe UI</vt:lpstr>
      <vt:lpstr>Segoe UI Black</vt:lpstr>
      <vt:lpstr>Sitka Banner Semibold</vt:lpstr>
      <vt:lpstr>Times</vt:lpstr>
      <vt:lpstr>Times New Roman</vt:lpstr>
      <vt:lpstr>Wingdings</vt:lpstr>
      <vt:lpstr>Office Theme</vt:lpstr>
      <vt:lpstr>Custom Design</vt:lpstr>
      <vt:lpstr>  The 5 W's of Short Stay </vt:lpstr>
      <vt:lpstr>PowerPoint Presentation</vt:lpstr>
      <vt:lpstr>PowerPoint Presentation</vt:lpstr>
      <vt:lpstr>Our Speakers</vt:lpstr>
      <vt:lpstr>Learning Objectives</vt:lpstr>
      <vt:lpstr>Agenda</vt:lpstr>
      <vt:lpstr>PowerPoint Presentation</vt:lpstr>
      <vt:lpstr>PowerPoint Presentation</vt:lpstr>
      <vt:lpstr>PowerPoint Presentation</vt:lpstr>
      <vt:lpstr>PowerPoint Presentation</vt:lpstr>
      <vt:lpstr>PowerPoint Presentation</vt:lpstr>
      <vt:lpstr>Benefit to Patients</vt:lpstr>
      <vt:lpstr>Benefit to Owners</vt:lpstr>
      <vt:lpstr>Challenges for Owners</vt:lpstr>
      <vt:lpstr>PowerPoint Presentation</vt:lpstr>
      <vt:lpstr>PowerPoint Presentation</vt:lpstr>
      <vt:lpstr>PowerPoint Presentation</vt:lpstr>
      <vt:lpstr>PowerPoint Presentation</vt:lpstr>
      <vt:lpstr>TRIA Orthopedic Surgery Center Hotel Recovery Program | Minneapolis, MN</vt:lpstr>
      <vt:lpstr>Orthopedic Surgery Integrated Surgical Services | Phoenix, AZ</vt:lpstr>
      <vt:lpstr>Plastic / Orthopedic Surgery Zen Recovery Surgical Aftercare | Houston, TX</vt:lpstr>
      <vt:lpstr>PowerPoint Presentation</vt:lpstr>
      <vt:lpstr>PowerPoint Presentation</vt:lpstr>
      <vt:lpstr>New Outpatient Chapter: Short Stay Centers</vt:lpstr>
      <vt:lpstr>Decision Points</vt:lpstr>
      <vt:lpstr>PowerPoint Presentation</vt:lpstr>
      <vt:lpstr>Application</vt:lpstr>
      <vt:lpstr>Short Stay Room (2.15-3.1)</vt:lpstr>
      <vt:lpstr>Support Areas (2.15-3.8)</vt:lpstr>
      <vt:lpstr>Staff Support Areas (2.15-3.9)</vt:lpstr>
      <vt:lpstr>Patient Support Facilities (2.15-4)</vt:lpstr>
      <vt:lpstr>The gateway to the next  evolution of outpatient care</vt:lpstr>
      <vt:lpstr>PowerPoint Presentation</vt:lpstr>
      <vt:lpstr>PowerPoint Presentation</vt:lpstr>
      <vt:lpstr>PowerPoint Presentation</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Katzki, Jordana</dc:creator>
  <cp:lastModifiedBy>Patricia Shpilberg</cp:lastModifiedBy>
  <cp:revision>194</cp:revision>
  <dcterms:created xsi:type="dcterms:W3CDTF">2018-04-27T14:25:24Z</dcterms:created>
  <dcterms:modified xsi:type="dcterms:W3CDTF">2025-09-13T21:01:15Z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0x0101004E02856E3EF53940ADCDD446589E568E</vt:lpwstr>
  </property>
  <property fmtid="{D5CDD505-2E9C-101B-9397-08002B2CF9AE}" pid="3" name="MediaServiceImageTags">
    <vt:lpwstr/>
  </property>
</Properties>
</file>