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2"/>
  </p:notesMasterIdLst>
  <p:sldIdLst>
    <p:sldId id="256" r:id="rId5"/>
    <p:sldId id="422" r:id="rId6"/>
    <p:sldId id="269" r:id="rId7"/>
    <p:sldId id="258" r:id="rId8"/>
    <p:sldId id="276" r:id="rId9"/>
    <p:sldId id="259" r:id="rId10"/>
    <p:sldId id="257" r:id="rId11"/>
    <p:sldId id="260" r:id="rId12"/>
    <p:sldId id="263" r:id="rId13"/>
    <p:sldId id="261" r:id="rId14"/>
    <p:sldId id="273" r:id="rId15"/>
    <p:sldId id="264" r:id="rId16"/>
    <p:sldId id="274" r:id="rId17"/>
    <p:sldId id="265" r:id="rId18"/>
    <p:sldId id="272" r:id="rId19"/>
    <p:sldId id="266" r:id="rId20"/>
    <p:sldId id="267" r:id="rId21"/>
    <p:sldId id="275" r:id="rId22"/>
    <p:sldId id="270" r:id="rId23"/>
    <p:sldId id="436" r:id="rId24"/>
    <p:sldId id="277" r:id="rId25"/>
    <p:sldId id="424" r:id="rId26"/>
    <p:sldId id="427" r:id="rId27"/>
    <p:sldId id="434" r:id="rId28"/>
    <p:sldId id="425" r:id="rId29"/>
    <p:sldId id="426" r:id="rId30"/>
    <p:sldId id="43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E175E3-2F2E-8CD4-DB02-1475B034DEC9}" v="39" dt="2025-09-14T20:03:40.4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27C55-3C19-4BCE-8136-CF0CCBCC841D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C3B82-E401-4699-90F9-E7D28C39B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9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1B1F7-0203-3787-61E0-D9F689717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0B6DF-1838-B462-506B-DC69223EED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66965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C8E-815D-6856-93A4-5D31537A6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511643-C3AF-D2FD-F86D-EFBA779AD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940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0E9BA7-0057-8136-E55C-BE153F55DE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4E15E-0DBA-50F3-B94E-3210CB23C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9250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7336CD0-E75B-4C16-B519-494EACE641A7}"/>
              </a:ext>
            </a:extLst>
          </p:cNvPr>
          <p:cNvSpPr txBox="1">
            <a:spLocks/>
          </p:cNvSpPr>
          <p:nvPr userDrawn="1"/>
        </p:nvSpPr>
        <p:spPr>
          <a:xfrm>
            <a:off x="8067675" y="6426200"/>
            <a:ext cx="4016375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4DA876F2-0EE4-4EFB-9F50-21089449CFAA}" type="slidenum">
              <a:rPr lang="en-US" altLang="en-US" sz="1200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pPr algn="r" eaLnBrk="1" hangingPunct="1">
                <a:defRPr/>
              </a:pPr>
              <a:t>‹#›</a:t>
            </a:fld>
            <a:endParaRPr lang="en-US" altLang="en-US" sz="1200">
              <a:solidFill>
                <a:schemeClr val="bg1"/>
              </a:solidFill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896E597-D015-4AC7-A2FE-58CDB62AD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408" y="248167"/>
            <a:ext cx="11938591" cy="66623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356A34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971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7133C-2B06-7404-FB4C-6EDFE0170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AB4B8-F643-C40D-CB0B-8DB264BB7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849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F0900-D9A2-1F8A-9EAD-2FF9A8C98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EEA65B-A032-4FCF-44B3-F2C74F548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132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22B4A-25D1-844D-2C0B-49254ED95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B4EAA-D5A9-4804-B7CF-E2BE0F74FC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A82E7-6A56-0473-4525-232DD17BA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6750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7256-E821-AA0D-2413-0DD4AFB02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F41CD-5BDA-BC97-2500-2454BCE27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72BF9C-54B7-DF73-C2B5-29DA6C9A8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C47F5C-3FE2-E0FA-AD15-6D8A4081D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13F853-B8C4-11C4-B272-B3E9F1EA96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486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6E5C1-51F8-1F6F-BE8A-B7B0F16E2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893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899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1B25B-06D5-0866-2A6B-D604EAB09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9854C-26DA-9741-9E80-8315D1DEF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01B024-E302-A576-7251-0277F1D1D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025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3CDC-BEFA-9DD2-3AD8-6967CC601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BEB957-0BEB-1219-D1BB-F36F771BA7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A6AC2-8915-70D5-D9D7-4D7B8909F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346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461A00-3C27-F57E-E3B2-18C533CD4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782BD-7AE3-9541-4FA0-233E155E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F4908-3B28-4B4E-661D-DCE63C52A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DE587-6271-994A-A3E9-DE6069B60012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2EA8C-455D-E1AE-5FBF-A433CEC20B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4763B-C4D8-A268-8453-8B95CB346E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DCD3-86C3-0C49-AA6F-4D53288DA20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5EA973-74A8-CE98-E422-15D538778F80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1181" y="6269850"/>
            <a:ext cx="12189637" cy="58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98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syskahg.sharepoint.com/:p:/r/sites/TheKnowledgeDen/_layouts/15/Doc.aspx?sourcedoc=%7B2363D535-A661-4045-98AC-3B947C34C4F7%7D&amp;file=Resiliency%20VSHE.pptx&amp;action=edit&amp;mobileredirect=tru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A181A-9332-A4F9-AD9E-B51654C892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Syska Welcome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2F46C0-870E-8CF9-49D1-1E3C8244D2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Presented by Brandon Henson and Samuel Payne 2025</a:t>
            </a:r>
          </a:p>
        </p:txBody>
      </p:sp>
    </p:spTree>
    <p:extLst>
      <p:ext uri="{BB962C8B-B14F-4D97-AF65-F5344CB8AC3E}">
        <p14:creationId xmlns:p14="http://schemas.microsoft.com/office/powerpoint/2010/main" val="3666627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4674B-03FF-A0E0-522B-991389D4C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90EB8-3D52-626E-BE29-7CD79A991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6" y="365125"/>
            <a:ext cx="11153774" cy="1325563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FGI 2026 Code Updates: Water Heater Sizing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6BE88-A8AA-1BC0-B779-3AF46A2D9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General guidance for sizing in patient areas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7186C38-9AA4-D643-F9D1-FC61BCA85B98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381CA13-00B6-E29E-3E67-9BAA62B9741C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B3A2DEC-7D0D-B7B9-3892-B388DFE1FFAD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Emphasizes recovery rates and redundancy in critical areas.</a:t>
            </a:r>
          </a:p>
          <a:p>
            <a:r>
              <a:rPr lang="en-US">
                <a:solidFill>
                  <a:srgbClr val="FF0000"/>
                </a:solidFill>
              </a:rPr>
              <a:t>Show in a table/matrix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430D02B-BB07-0B10-713F-31AFB690A6E7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D9F5BC7-DA00-67B2-C393-E9813B94A9E7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More prescriptive language for critical care and surgical areas</a:t>
            </a:r>
          </a:p>
        </p:txBody>
      </p:sp>
    </p:spTree>
    <p:extLst>
      <p:ext uri="{BB962C8B-B14F-4D97-AF65-F5344CB8AC3E}">
        <p14:creationId xmlns:p14="http://schemas.microsoft.com/office/powerpoint/2010/main" val="3348041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B25DD-B8D4-C232-F176-20CCE7474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1D17A-72F3-FF26-BB18-272B9F037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Legionella Mitigation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7EE64-BBFD-1604-6E98-77C7FBE61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Risk Management required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19FB747-BA91-72EB-6F8B-0C974459CEDD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22A1E-8131-6400-6B87-F0C63C656D6F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52925B3-A589-961E-B064-676C3297CA0D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Adds system recirculation and no dead-ends</a:t>
            </a:r>
          </a:p>
          <a:p>
            <a:r>
              <a:rPr lang="en-US">
                <a:solidFill>
                  <a:srgbClr val="FF0000"/>
                </a:solidFill>
              </a:rPr>
              <a:t>diagram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3097233-E507-D306-A85E-17716F7D573A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88AD42E-6F8B-57D6-33C5-2C5FF14E1F35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Expanded infection prevention controls</a:t>
            </a:r>
          </a:p>
        </p:txBody>
      </p:sp>
    </p:spTree>
    <p:extLst>
      <p:ext uri="{BB962C8B-B14F-4D97-AF65-F5344CB8AC3E}">
        <p14:creationId xmlns:p14="http://schemas.microsoft.com/office/powerpoint/2010/main" val="2565954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B9B16-1704-7F33-24E1-CDA0D36F1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45E2B-2F2E-0390-3737-E03EFD201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Hot Water Temp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48083-C7FF-3CD1-ED4D-F999A581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Mentions anti-scale protection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DE7BDF-4404-215C-DC88-255A5C783472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ACEECC6-222D-6B3F-7E70-757B961F77CB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BC70675-6DC7-E695-9CDB-FE28E1D3F1CF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Expands on scale prevention with specific max outlet temperatures</a:t>
            </a:r>
          </a:p>
          <a:p>
            <a:r>
              <a:rPr lang="en-US">
                <a:solidFill>
                  <a:srgbClr val="FF0000"/>
                </a:solidFill>
              </a:rPr>
              <a:t>Give examples</a:t>
            </a:r>
          </a:p>
          <a:p>
            <a:r>
              <a:rPr lang="en-US">
                <a:solidFill>
                  <a:srgbClr val="FF0000"/>
                </a:solidFill>
              </a:rPr>
              <a:t>Add a table for this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10FF7AD-24D1-5DFA-65F0-DA63CE82F57D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F32467A-F89C-2BD1-5798-3BCF0A28AA33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Tighter limits on outlet temp in patient-accessible areas (max 120degF)</a:t>
            </a:r>
          </a:p>
        </p:txBody>
      </p:sp>
    </p:spTree>
    <p:extLst>
      <p:ext uri="{BB962C8B-B14F-4D97-AF65-F5344CB8AC3E}">
        <p14:creationId xmlns:p14="http://schemas.microsoft.com/office/powerpoint/2010/main" val="800303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1BC9A-F1DC-9981-6F84-0324DFED1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148E-2070-8E64-3340-E309A5DFE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Water Supply Capacity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D7324-7EF5-6949-0E43-86FFD73B8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General fixture approach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AEEBF9C-DBB1-7248-1892-A9882DDB6B93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64CB54-83B0-9F7D-661C-635CE4CD1E41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E1D1130-9073-4748-ED47-2E659CC3335D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Diversity factor for &gt;1000 units</a:t>
            </a:r>
          </a:p>
          <a:p>
            <a:r>
              <a:rPr lang="en-US">
                <a:solidFill>
                  <a:srgbClr val="FF0000"/>
                </a:solidFill>
              </a:rPr>
              <a:t>Example? Use flush valve Hunter curve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FCDA845-2A67-FF9F-EAB5-8E244AF83F01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AB26325-821B-0CB6-DDB0-E9CA6DC3D81D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Recognizes high-volume fixture area</a:t>
            </a:r>
          </a:p>
        </p:txBody>
      </p:sp>
    </p:spTree>
    <p:extLst>
      <p:ext uri="{BB962C8B-B14F-4D97-AF65-F5344CB8AC3E}">
        <p14:creationId xmlns:p14="http://schemas.microsoft.com/office/powerpoint/2010/main" val="16762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A3B80-3BCE-487F-6BB2-9DD348287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8AB9E-0775-C37D-38C3-CBCF2268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Emergency Water Supply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81D8C-7669-26CC-0943-37DB208C9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Not addressed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CAC063-F83C-AE2F-6832-FE3399314A66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F88479F-CDC9-E1CC-4ED7-987377AE8CE1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8941B17-6214-25C9-83D7-C5FDE7E73BC2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Requires plan, backup system and emergency power</a:t>
            </a:r>
          </a:p>
          <a:p>
            <a:r>
              <a:rPr lang="en-US">
                <a:solidFill>
                  <a:srgbClr val="FF0000"/>
                </a:solidFill>
              </a:rPr>
              <a:t>Example?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71C2177-165C-9B44-C571-2BFC857E9237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013AB08-9CAD-91E7-0E3D-ECBF6B224983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Enhances hospital disaster resilience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Talk more about resilience? </a:t>
            </a:r>
            <a:r>
              <a:rPr lang="en-US">
                <a:hlinkClick r:id="rId2"/>
              </a:rPr>
              <a:t>Resiliency VSHE.pptx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733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03656-E77D-57CF-ADC5-EEF271D19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B421D-B9F9-5CEF-6393-DB471D2FA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Emergency Plumbing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26F87-239D-38D0-F204-0168E5238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Covers basic redundancy 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D3ACC1-5B5C-5DD2-850E-1BE05C1DC18D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8B78A90-68DD-6302-DA5E-BBCE21645578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06FDB67-C992-2BCE-45BD-AD42BF029635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Emphasizes on continuity planning for water/sewer failures</a:t>
            </a:r>
          </a:p>
          <a:p>
            <a:r>
              <a:rPr lang="en-US">
                <a:solidFill>
                  <a:srgbClr val="FF0000"/>
                </a:solidFill>
              </a:rPr>
              <a:t>Walk through process, mention Hurricane Helene, and how not a lot of facilities had provisions to emergency water.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6B0D02F-6FDA-3428-52EC-8CAB6B79F2CA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054E81A-B84A-A18C-BCA2-1459E6FD85DD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New requirements for emergency potable water sources in critical care</a:t>
            </a:r>
          </a:p>
          <a:p>
            <a:pPr lvl="1"/>
            <a:r>
              <a:rPr lang="en-US"/>
              <a:t>Next slide - example</a:t>
            </a:r>
          </a:p>
        </p:txBody>
      </p:sp>
    </p:spTree>
    <p:extLst>
      <p:ext uri="{BB962C8B-B14F-4D97-AF65-F5344CB8AC3E}">
        <p14:creationId xmlns:p14="http://schemas.microsoft.com/office/powerpoint/2010/main" val="1075042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F9212-9EF3-CFB8-CAAD-BEA5E8C70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420FE-0D8E-65F4-A198-DDB016F67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Infection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21440-5DCD-5569-9A3F-8E40D8BD0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IPC vaguely addresses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7D95312-A989-7078-643F-5BE129A0A50D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E4F16B2-944F-1C1A-5E09-F5720A60467F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189483E-F34E-4A53-A206-80E805797D68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Direct guidance on drainage layouts to avoid cross-contamination</a:t>
            </a:r>
          </a:p>
          <a:p>
            <a:r>
              <a:rPr lang="en-US">
                <a:solidFill>
                  <a:srgbClr val="FF0000"/>
                </a:solidFill>
              </a:rPr>
              <a:t>Give examples – provide further information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6DED248-51C6-D802-7964-4F9E142FC309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ECEBD5E-ECFE-9716-3A83-C62036E2B4B9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Stronger </a:t>
            </a:r>
            <a:r>
              <a:rPr lang="en-US" err="1"/>
              <a:t>exmphasis</a:t>
            </a:r>
            <a:r>
              <a:rPr lang="en-US"/>
              <a:t> on plumbing design as part of infection control strategy which should be coordinated with facility manager and dedicated team</a:t>
            </a:r>
          </a:p>
        </p:txBody>
      </p:sp>
    </p:spTree>
    <p:extLst>
      <p:ext uri="{BB962C8B-B14F-4D97-AF65-F5344CB8AC3E}">
        <p14:creationId xmlns:p14="http://schemas.microsoft.com/office/powerpoint/2010/main" val="1016907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F98C5-D3A1-E6C5-F17F-B6A53280A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CFE36-F710-28CC-1278-E1EFD18C4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Dialysis Water Connection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EF96F-96EC-3FDE-850F-28FA5493B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Mentioned under patient treatment areas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8EB8B93-89DE-BD8A-01E8-E45BE0F92A43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18FF299-FF9A-E13B-AECC-C43DCEEBB7AC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8639D14-230E-70DA-D216-971B51369BC6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Dedicated section with layout and redundancy requirements</a:t>
            </a:r>
          </a:p>
          <a:p>
            <a:r>
              <a:rPr lang="en-US">
                <a:solidFill>
                  <a:srgbClr val="FF0000"/>
                </a:solidFill>
              </a:rPr>
              <a:t>Provide layout on this slide and walk through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5FFC4C3-C3FB-36CE-67DA-ACE24133B49C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842F4B7-018F-1194-A552-454531581C40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Adds design specifications for safe water delivery in dialysis units.</a:t>
            </a:r>
          </a:p>
        </p:txBody>
      </p:sp>
    </p:spTree>
    <p:extLst>
      <p:ext uri="{BB962C8B-B14F-4D97-AF65-F5344CB8AC3E}">
        <p14:creationId xmlns:p14="http://schemas.microsoft.com/office/powerpoint/2010/main" val="2467161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CCAB8-D052-BE39-C35E-08F91131C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A8BDB-3F95-31CA-554A-A2E90290B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Valve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C8485-311F-7C84-D761-0872F2C97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Valves</a:t>
            </a:r>
          </a:p>
          <a:p>
            <a:pPr lvl="1"/>
            <a:r>
              <a:rPr lang="en-US"/>
              <a:t>Mains</a:t>
            </a:r>
          </a:p>
          <a:p>
            <a:pPr lvl="1"/>
            <a:r>
              <a:rPr lang="en-US"/>
              <a:t>Risers</a:t>
            </a:r>
          </a:p>
          <a:p>
            <a:pPr lvl="1"/>
            <a:r>
              <a:rPr lang="en-US"/>
              <a:t>Branches</a:t>
            </a:r>
            <a:endParaRPr lang="en-US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744111-CDBB-E1E0-B7C2-B5E1AB1114E7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409D85-018E-FE2B-5A3C-8F8C8FE75A85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965F3EC-D474-7F8D-AB3D-F8B5A3B5D3CF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Adds</a:t>
            </a:r>
          </a:p>
          <a:p>
            <a:pPr lvl="1"/>
            <a:r>
              <a:rPr lang="en-US"/>
              <a:t>Tagging</a:t>
            </a:r>
          </a:p>
          <a:p>
            <a:pPr lvl="1"/>
            <a:r>
              <a:rPr lang="en-US"/>
              <a:t>Schedule</a:t>
            </a:r>
          </a:p>
          <a:p>
            <a:pPr lvl="1"/>
            <a:r>
              <a:rPr lang="en-US"/>
              <a:t>Stop Valves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64A21D6-7C4C-7FB5-9B56-01EA38BAC1E2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196C105-4B4F-5881-C780-7B158378EAE6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Improves system maintenance and documentation</a:t>
            </a:r>
          </a:p>
        </p:txBody>
      </p:sp>
    </p:spTree>
    <p:extLst>
      <p:ext uri="{BB962C8B-B14F-4D97-AF65-F5344CB8AC3E}">
        <p14:creationId xmlns:p14="http://schemas.microsoft.com/office/powerpoint/2010/main" val="262752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6F265-BD36-88AB-F244-FFFF185F2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A8987-4BF7-721C-CEAC-B7F389D4C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Backflow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EC1E6-AABC-5A9A-D716-61BDD184D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Based on AWWA M14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What is this?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5E9BEC-4217-87C7-1D58-35FC659C18CA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2A1DD3F-649A-751D-C9A7-48A4CD7006BA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BBD4588-6675-1758-487F-D38B6EF654CC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Expands scope, cites IAPMO for specific device use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2421BA7-F911-EAEC-9BD3-5D202BC85A91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B56552C-FD35-AA50-7293-DF01FEC0D5CF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Creates stronger alignment with national backflow codes.</a:t>
            </a:r>
          </a:p>
        </p:txBody>
      </p:sp>
    </p:spTree>
    <p:extLst>
      <p:ext uri="{BB962C8B-B14F-4D97-AF65-F5344CB8AC3E}">
        <p14:creationId xmlns:p14="http://schemas.microsoft.com/office/powerpoint/2010/main" val="2911936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A0FA7CC8-8524-D37E-2AB5-5736E81B6DE0}"/>
              </a:ext>
            </a:extLst>
          </p:cNvPr>
          <p:cNvSpPr txBox="1"/>
          <p:nvPr/>
        </p:nvSpPr>
        <p:spPr>
          <a:xfrm>
            <a:off x="4855471" y="3821127"/>
            <a:ext cx="197510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>
                <a:latin typeface="Roboto Condensed"/>
                <a:ea typeface="Roboto Condensed"/>
                <a:cs typeface="Roboto Condensed"/>
              </a:rPr>
              <a:t>Brandon Henson, PE, CPD</a:t>
            </a:r>
          </a:p>
          <a:p>
            <a:pPr algn="ctr"/>
            <a:r>
              <a:rPr lang="en-US" sz="1400">
                <a:latin typeface="Roboto Condensed" panose="02000000000000000000" pitchFamily="2" charset="0"/>
                <a:ea typeface="Roboto Condensed" panose="02000000000000000000" pitchFamily="2" charset="0"/>
              </a:rPr>
              <a:t>Supervising Plumbing Engineer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775FAFB-1F12-F2CC-6BEA-8275270FB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09" y="916585"/>
            <a:ext cx="10515600" cy="77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9B0D26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algn="l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9B0D26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2pPr>
            <a:lvl3pPr algn="l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9B0D26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3pPr>
            <a:lvl4pPr algn="l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9B0D26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4pPr>
            <a:lvl5pPr algn="l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9B0D26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5pPr>
            <a:lvl6pPr marL="457200" algn="l" rtl="0" fontAlgn="base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9B0D26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6pPr>
            <a:lvl7pPr marL="914400" algn="l" rtl="0" fontAlgn="base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9B0D26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7pPr>
            <a:lvl8pPr marL="1371600" algn="l" rtl="0" fontAlgn="base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9B0D26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8pPr>
            <a:lvl9pPr marL="1828800" algn="l" rtl="0" fontAlgn="base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rgbClr val="9B0D26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9pPr>
          </a:lstStyle>
          <a:p>
            <a:r>
              <a:rPr lang="en-US" altLang="en-US" sz="3200" b="1">
                <a:cs typeface="+mj-cs"/>
              </a:rPr>
              <a:t>Introduction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C31720-71CE-178E-60B5-C21A80764A0E}"/>
              </a:ext>
            </a:extLst>
          </p:cNvPr>
          <p:cNvSpPr txBox="1"/>
          <p:nvPr/>
        </p:nvSpPr>
        <p:spPr>
          <a:xfrm>
            <a:off x="2300881" y="3813082"/>
            <a:ext cx="1975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latin typeface="Roboto Condensed" panose="02000000000000000000" pitchFamily="2" charset="0"/>
                <a:ea typeface="Roboto Condensed" panose="02000000000000000000" pitchFamily="2" charset="0"/>
              </a:rPr>
              <a:t>Samuel Payne, PE </a:t>
            </a:r>
          </a:p>
          <a:p>
            <a:pPr algn="ctr"/>
            <a:r>
              <a:rPr lang="en-US" sz="1400">
                <a:latin typeface="Roboto Condensed" panose="02000000000000000000" pitchFamily="2" charset="0"/>
                <a:ea typeface="Roboto Condensed" panose="02000000000000000000" pitchFamily="2" charset="0"/>
              </a:rPr>
              <a:t>Project Manager / Mechanical </a:t>
            </a:r>
          </a:p>
          <a:p>
            <a:pPr algn="ctr"/>
            <a:r>
              <a:rPr lang="en-US" sz="1400">
                <a:latin typeface="Roboto Condensed" panose="02000000000000000000" pitchFamily="2" charset="0"/>
                <a:ea typeface="Roboto Condensed" panose="02000000000000000000" pitchFamily="2" charset="0"/>
              </a:rPr>
              <a:t>Engineer of Record</a:t>
            </a:r>
          </a:p>
        </p:txBody>
      </p:sp>
      <p:pic>
        <p:nvPicPr>
          <p:cNvPr id="14" name="Picture 9">
            <a:extLst>
              <a:ext uri="{FF2B5EF4-FFF2-40B4-BE49-F238E27FC236}">
                <a16:creationId xmlns:a16="http://schemas.microsoft.com/office/drawing/2014/main" id="{9CDD8556-0E07-B889-6040-3AAAEBD70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10621926" y="5625820"/>
            <a:ext cx="1245766" cy="63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A person in a suit and tie&#10;&#10;AI-generated content may be incorrect.">
            <a:extLst>
              <a:ext uri="{FF2B5EF4-FFF2-40B4-BE49-F238E27FC236}">
                <a16:creationId xmlns:a16="http://schemas.microsoft.com/office/drawing/2014/main" id="{FD3F3F29-74E1-9CE7-6E01-850547E68F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3" y="1766888"/>
            <a:ext cx="2114550" cy="2057400"/>
          </a:xfrm>
          <a:prstGeom prst="rect">
            <a:avLst/>
          </a:prstGeom>
        </p:spPr>
      </p:pic>
      <p:pic>
        <p:nvPicPr>
          <p:cNvPr id="3" name="Picture 2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FD107B6B-2704-97A9-E37A-BCC64B0C7C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288" y="1766888"/>
            <a:ext cx="1971675" cy="197167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B1EE2-AB54-E4B9-A6C9-DBB72F774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3D7B5-D72B-AF9A-4D9A-1029A3E7A7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Plumbing: Drainage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3744F2-5A30-B145-1E54-5A305D3999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242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ABA8A-93BE-1283-C574-5CB366D9B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4FBCB-DE81-A432-CED3-78A60DAFA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630023" cy="1325563"/>
          </a:xfrm>
        </p:spPr>
        <p:txBody>
          <a:bodyPr/>
          <a:lstStyle/>
          <a:p>
            <a:r>
              <a:rPr lang="en-US"/>
              <a:t>FGI 2026 Code Updates: Backflow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5D384-B773-2407-24A3-0F9E8D683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Based on AWWA M14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What is this?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9C00DCF-8B26-A4ED-9ED4-1EDAD066D444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F331965-5DD4-35A3-C1EA-144F7F4EE645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3375458-BD6A-B2CF-AD8B-9DF747D1993D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Expands scope, cites IAPMO for specific device use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2CFE2E3-1370-37E7-9D32-2F7C4E7CAEA7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78EAA87-D298-770C-5EA4-0D8D09E45CD5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Creates stronger alignment with national backflow codes.</a:t>
            </a:r>
          </a:p>
        </p:txBody>
      </p:sp>
    </p:spTree>
    <p:extLst>
      <p:ext uri="{BB962C8B-B14F-4D97-AF65-F5344CB8AC3E}">
        <p14:creationId xmlns:p14="http://schemas.microsoft.com/office/powerpoint/2010/main" val="2395593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8B039-7F29-B979-95C5-1E0E11F6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9CD21-4630-E4B4-3F8A-67503B9BBF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Medical Gas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80A81-D368-362C-D04A-ADC6DC91C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Proposed Revisions for 2026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61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D5C44-B089-CEFE-A89F-76EA5C209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A908-C4D8-6F54-66F0-8B6407967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FGI 2026 Code Updates: Medical 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2C184-93EC-0B97-5F9F-51712ECB5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353"/>
            <a:ext cx="10515600" cy="4876800"/>
          </a:xfrm>
        </p:spPr>
        <p:txBody>
          <a:bodyPr>
            <a:normAutofit/>
          </a:bodyPr>
          <a:lstStyle/>
          <a:p>
            <a:r>
              <a:rPr lang="en-US"/>
              <a:t>General Medical Gas </a:t>
            </a:r>
          </a:p>
          <a:p>
            <a:pPr lvl="1" fontAlgn="ctr"/>
            <a:r>
              <a:rPr lang="en-US"/>
              <a:t>Proposed additions: </a:t>
            </a:r>
          </a:p>
          <a:p>
            <a:pPr marL="798513" lvl="1" indent="-107950" fontAlgn="ctr">
              <a:spcAft>
                <a:spcPct val="0"/>
              </a:spcAft>
              <a:buNone/>
            </a:pPr>
            <a:r>
              <a:rPr lang="en-US" sz="2000"/>
              <a:t>2.1-8.4.4.3 </a:t>
            </a:r>
            <a:r>
              <a:rPr lang="en-US" sz="2000" i="1"/>
              <a:t>Instrument air systems. Instrument air systems shall produce air of a quality that complies with ANSI/ISA S7.0.01 Quality Standard for Instrument Air. </a:t>
            </a:r>
          </a:p>
          <a:p>
            <a:pPr lvl="1" font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703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E42AA-0C92-8555-E693-469C8A1AA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BFF1-A7B6-E21E-2A66-4D85D4A8B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FGI 2026 Code Updates: Medical 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3DA95-3CEE-CA32-14AF-68CC05DBA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84"/>
            <a:ext cx="10515600" cy="4351338"/>
          </a:xfrm>
        </p:spPr>
        <p:txBody>
          <a:bodyPr>
            <a:normAutofit/>
          </a:bodyPr>
          <a:lstStyle/>
          <a:p>
            <a:r>
              <a:rPr lang="en-US"/>
              <a:t>General Medical Gas</a:t>
            </a:r>
          </a:p>
          <a:p>
            <a:pPr lvl="1" fontAlgn="ctr"/>
            <a:r>
              <a:rPr lang="en-US" sz="2000"/>
              <a:t>Proposed revisions of Table 2.1-3: Oxygen, Vacuum, Medical Air, WAGD, and Instrument Air Systems (Outlets/Inlets)</a:t>
            </a:r>
            <a:r>
              <a:rPr lang="en-US" sz="1800"/>
              <a:t> </a:t>
            </a:r>
            <a:endParaRPr lang="en-US" sz="3600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837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AEE0B-D491-B1E5-9F6D-1C4BD9F3A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28F77-483F-868D-D0ED-CA0890E36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FGI 2026 Code Updates: Medical 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5F8B7-1241-F510-E3E1-1B709379B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14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/>
              <a:t>Table 2.1-3 Oxygen, Vacuum, Medical Air, WAGD, Inst. Air, </a:t>
            </a:r>
          </a:p>
          <a:p>
            <a:pPr lvl="1" fontAlgn="ctr"/>
            <a:r>
              <a:rPr lang="en-US"/>
              <a:t>Proposed deletions: </a:t>
            </a:r>
          </a:p>
          <a:p>
            <a:pPr lvl="2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700"/>
              <a:t>Airborne Infection Isolation (AII) Room</a:t>
            </a:r>
          </a:p>
          <a:p>
            <a:pPr lvl="3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600"/>
              <a:t>Medical Air &amp; O2 deleted (removed requirement).</a:t>
            </a:r>
            <a:endParaRPr lang="en-US" altLang="en-US" sz="1500"/>
          </a:p>
          <a:p>
            <a:pPr lvl="2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700"/>
              <a:t>Protective Environment Room (2.2-2.2.4.4):	</a:t>
            </a:r>
            <a:endParaRPr lang="en-US" altLang="en-US" sz="1800"/>
          </a:p>
          <a:p>
            <a:pPr lvl="3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600"/>
              <a:t>Medical Air &amp; O2 deleted (removed requirement).</a:t>
            </a:r>
          </a:p>
          <a:p>
            <a:pPr lvl="2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700"/>
              <a:t>Airborne Infection Isolation (Intensive Care) Room</a:t>
            </a:r>
          </a:p>
          <a:p>
            <a:pPr lvl="3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600"/>
              <a:t>Room type removed from table</a:t>
            </a:r>
          </a:p>
          <a:p>
            <a:pPr lvl="2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700"/>
              <a:t>Pediatric Intensive Care Unit (PICU) Room</a:t>
            </a:r>
          </a:p>
          <a:p>
            <a:pPr lvl="3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600"/>
              <a:t>Room type removed from table</a:t>
            </a:r>
            <a:endParaRPr lang="en-US" altLang="en-US" sz="1500"/>
          </a:p>
          <a:p>
            <a:pPr lvl="2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700"/>
              <a:t>Observation unit patient care station (2.2-3.3.2):</a:t>
            </a:r>
          </a:p>
          <a:p>
            <a:pPr lvl="3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500"/>
              <a:t>Medical Air deleted (removed requirement).</a:t>
            </a:r>
          </a:p>
          <a:p>
            <a:pPr lvl="2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700"/>
              <a:t>Endoscopy procedure room (2.2-3.11.2):</a:t>
            </a:r>
          </a:p>
          <a:p>
            <a:pPr lvl="3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500"/>
              <a:t>Medical Air deleted (removed requirement).</a:t>
            </a:r>
          </a:p>
          <a:p>
            <a:pPr lvl="2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700"/>
              <a:t>Endoscopy pre-/post-procedure patient care area (2.2-3.11.3):</a:t>
            </a:r>
          </a:p>
          <a:p>
            <a:pPr lvl="3" fontAlgn="ctr">
              <a:lnSpc>
                <a:spcPct val="80000"/>
              </a:lnSpc>
              <a:spcAft>
                <a:spcPct val="0"/>
              </a:spcAft>
            </a:pPr>
            <a:r>
              <a:rPr lang="en-US" altLang="en-US" sz="1500"/>
              <a:t>Oxygen/Vacuum now shown as “—8” (portable permitted); piped outlets deleted</a:t>
            </a:r>
          </a:p>
          <a:p>
            <a:pPr lvl="2" fontAlgn="ctr">
              <a:lnSpc>
                <a:spcPct val="80000"/>
              </a:lnSpc>
              <a:spcAft>
                <a:spcPct val="0"/>
              </a:spcAft>
            </a:pPr>
            <a:endParaRPr lang="en-US" altLang="en-US" sz="1700"/>
          </a:p>
          <a:p>
            <a:pPr lvl="1" font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95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B883A-F9B8-0C8C-811D-3B2EB5F89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A7831-C772-5E48-38FD-68606267B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040"/>
          </a:xfrm>
        </p:spPr>
        <p:txBody>
          <a:bodyPr/>
          <a:lstStyle/>
          <a:p>
            <a:r>
              <a:rPr lang="en-US"/>
              <a:t>FGI 2026 Code Updates: Medical 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1194A-ED80-FB78-0D6E-4F8B6834E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5412"/>
            <a:ext cx="10515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Table 2.1-3 Oxygen, Vacuum, Medical Air, WAGD, Inst. Air, </a:t>
            </a:r>
          </a:p>
          <a:p>
            <a:pPr lvl="1" fontAlgn="ctr"/>
            <a:r>
              <a:rPr lang="en-US"/>
              <a:t>Proposed additions: 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Phase I PACU (2.1-3.4.4):</a:t>
            </a:r>
            <a:br>
              <a:rPr lang="en-US" altLang="en-US" sz="2400"/>
            </a:br>
            <a:r>
              <a:rPr lang="en-US" altLang="en-US" sz="2400"/>
              <a:t>	Increased Vacuum from 2/station → 3/station.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Phase II Recovery (2.1-3.4.5):</a:t>
            </a:r>
            <a:br>
              <a:rPr lang="en-US" altLang="en-US" sz="2400"/>
            </a:br>
            <a:r>
              <a:rPr lang="en-US" altLang="en-US" sz="2400"/>
              <a:t>	Added footnote 7 clarification: If combined with PACU, must have 3 vacuum outlets per bed/station.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Triage room (2.2-3.1.3.3 (2)):</a:t>
            </a:r>
            <a:br>
              <a:rPr lang="en-US" altLang="en-US" sz="2400"/>
            </a:br>
            <a:r>
              <a:rPr lang="en-US" altLang="en-US" sz="2400"/>
              <a:t>	Added footnote 8 allowing portable source availability.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Low-acuity patient care station (2.2-3.1.3.6 (6)):</a:t>
            </a:r>
            <a:br>
              <a:rPr lang="en-US" altLang="en-US" sz="2400"/>
            </a:br>
            <a:r>
              <a:rPr lang="en-US" altLang="en-US" sz="2400"/>
              <a:t>	Oxygen and Vacuum both noted as “—8”, meaning a portable source shall be available (new option).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Interior human decontamination room (2.2-3.1.3.6 (7)(a)):</a:t>
            </a:r>
            <a:br>
              <a:rPr lang="en-US" altLang="en-US" sz="2400"/>
            </a:br>
            <a:r>
              <a:rPr lang="en-US" altLang="en-US" sz="2400"/>
              <a:t>	Updated Vacuum requirement to “—1,9”, allowing portable vacuum equipment.</a:t>
            </a:r>
          </a:p>
        </p:txBody>
      </p:sp>
    </p:spTree>
    <p:extLst>
      <p:ext uri="{BB962C8B-B14F-4D97-AF65-F5344CB8AC3E}">
        <p14:creationId xmlns:p14="http://schemas.microsoft.com/office/powerpoint/2010/main" val="4126890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A7EFA-2954-9A6E-2F4D-BFDDC4466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07CED-5B47-E74F-2929-5C4B13E13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867"/>
            <a:ext cx="10515600" cy="863040"/>
          </a:xfrm>
        </p:spPr>
        <p:txBody>
          <a:bodyPr/>
          <a:lstStyle/>
          <a:p>
            <a:r>
              <a:rPr lang="en-US"/>
              <a:t>FGI 2026 Code Updates: Medical 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08F3E-43DB-8ED5-976A-E8B08981B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399"/>
            <a:ext cx="10515600" cy="5271247"/>
          </a:xfrm>
        </p:spPr>
        <p:txBody>
          <a:bodyPr>
            <a:normAutofit fontScale="70000" lnSpcReduction="20000"/>
          </a:bodyPr>
          <a:lstStyle/>
          <a:p>
            <a:r>
              <a:rPr lang="en-US"/>
              <a:t>Table 2.1-3 Oxygen, Vacuum, Medical Air, WAGD, Inst. Air, </a:t>
            </a:r>
          </a:p>
          <a:p>
            <a:pPr lvl="1" fontAlgn="ctr"/>
            <a:r>
              <a:rPr lang="en-US"/>
              <a:t>Proposed additions: 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Endoscope processing room (2.2-3.11.4.2 / .3):</a:t>
            </a:r>
            <a:br>
              <a:rPr lang="en-US" altLang="en-US" sz="2400"/>
            </a:br>
            <a:r>
              <a:rPr lang="en-US" altLang="en-US" sz="2400"/>
              <a:t>	Added Instrument Air requirement with footnote 12 (vacuum and/or instrument air if needed).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Sterile processing rooms (2.1-5.1.2.2 &amp; .3):</a:t>
            </a:r>
            <a:br>
              <a:rPr lang="en-US" altLang="en-US" sz="2400"/>
            </a:br>
            <a:r>
              <a:rPr lang="en-US" altLang="en-US" sz="2400"/>
              <a:t>	Added Instrument Air requirements, with footnotes 10, 11 clarifying portable compressed air and NFPA 99 	guidance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Added Medical Air – 1/bed (previously not required)</a:t>
            </a:r>
          </a:p>
          <a:p>
            <a:pPr marL="1371600" lvl="3" indent="0" fontAlgn="ctr">
              <a:lnSpc>
                <a:spcPct val="100000"/>
              </a:lnSpc>
              <a:spcAft>
                <a:spcPct val="0"/>
              </a:spcAft>
              <a:buNone/>
            </a:pPr>
            <a:r>
              <a:rPr lang="en-US" altLang="en-US" sz="2200"/>
              <a:t>	Rehabilitation unit hospital patient room (2.6-2.2.2)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Added Footnote: </a:t>
            </a:r>
          </a:p>
          <a:p>
            <a:pPr marL="1371600" lvl="3" indent="0" fontAlgn="ctr">
              <a:lnSpc>
                <a:spcPct val="100000"/>
              </a:lnSpc>
              <a:spcAft>
                <a:spcPct val="0"/>
              </a:spcAft>
              <a:buNone/>
            </a:pPr>
            <a:r>
              <a:rPr lang="en-US" altLang="en-US" sz="2200" i="1">
                <a:solidFill>
                  <a:srgbClr val="0070C0"/>
                </a:solidFill>
              </a:rPr>
              <a:t>The provision of medical gases shall also comply with NFPA 99: Healthcare Facilities Code. The clinical risk assessment in NFPA 99 may result in more stringent requirements for location's where this table permits use of portable gases</a:t>
            </a:r>
            <a:r>
              <a:rPr lang="en-US" altLang="en-US" sz="2200" i="1"/>
              <a:t>.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Added verbiage to Footnote 2: </a:t>
            </a:r>
          </a:p>
          <a:p>
            <a:pPr marL="1371600" lvl="3" indent="0" fontAlgn="ctr">
              <a:lnSpc>
                <a:spcPct val="100000"/>
              </a:lnSpc>
              <a:spcAft>
                <a:spcPct val="0"/>
              </a:spcAft>
              <a:buNone/>
            </a:pPr>
            <a:r>
              <a:rPr lang="en-US" altLang="en-US" sz="2200" i="1"/>
              <a:t>Where inhalation anesthesia</a:t>
            </a:r>
            <a:r>
              <a:rPr lang="en-US" altLang="en-US" sz="2200" i="1">
                <a:solidFill>
                  <a:srgbClr val="0070C0"/>
                </a:solidFill>
              </a:rPr>
              <a:t>, or analgesia,  including nitrous oxide, will be </a:t>
            </a:r>
            <a:r>
              <a:rPr lang="en-US" altLang="en-US" sz="2200" i="1"/>
              <a:t>used, a waste anesthesia gas disposal (WAGD) system shall be provided.  </a:t>
            </a:r>
            <a:r>
              <a:rPr lang="en-US" altLang="en-US" sz="2200" i="1">
                <a:solidFill>
                  <a:srgbClr val="0070C0"/>
                </a:solidFill>
              </a:rPr>
              <a:t>Use of portable delivery and scavenging equipment shall be permitted in lieu of a permanently installed WAGD system. </a:t>
            </a:r>
          </a:p>
          <a:p>
            <a:pPr lvl="2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400"/>
              <a:t>Revised footnote 10: (Removed portable compressed air and added nitrogen)  </a:t>
            </a:r>
          </a:p>
          <a:p>
            <a:pPr lvl="3" fontAlgn="ctr">
              <a:lnSpc>
                <a:spcPct val="100000"/>
              </a:lnSpc>
              <a:spcAft>
                <a:spcPct val="0"/>
              </a:spcAft>
            </a:pPr>
            <a:r>
              <a:rPr lang="en-US" altLang="en-US" sz="2200"/>
              <a:t>In the one-room sterile processing facility and the clean workroom of the two-room sterile processing facility, an instrument air outlet or </a:t>
            </a:r>
            <a:r>
              <a:rPr lang="en-US" altLang="en-US" sz="2200">
                <a:solidFill>
                  <a:srgbClr val="0070C0"/>
                </a:solidFill>
              </a:rPr>
              <a:t>nitrogen</a:t>
            </a:r>
            <a:r>
              <a:rPr lang="en-US" altLang="en-US" sz="2200"/>
              <a:t>, </a:t>
            </a:r>
            <a:r>
              <a:rPr lang="en-US" altLang="en-US" sz="2200" strike="sngStrike">
                <a:solidFill>
                  <a:srgbClr val="FF0000"/>
                </a:solidFill>
              </a:rPr>
              <a:t>portable compressed air</a:t>
            </a:r>
            <a:r>
              <a:rPr lang="en-US" altLang="en-US" sz="2200"/>
              <a:t> shall be provided as required by the equipment used. </a:t>
            </a:r>
          </a:p>
          <a:p>
            <a:pPr lvl="3" fontAlgn="ctr">
              <a:lnSpc>
                <a:spcPct val="100000"/>
              </a:lnSpc>
              <a:spcAft>
                <a:spcPct val="0"/>
              </a:spcAft>
            </a:pPr>
            <a:endParaRPr lang="en-US" altLang="en-US" sz="2000" i="1">
              <a:solidFill>
                <a:srgbClr val="0070C0"/>
              </a:solidFill>
            </a:endParaRPr>
          </a:p>
          <a:p>
            <a:pPr marL="1371600" lvl="3" indent="0" fontAlgn="ctr">
              <a:lnSpc>
                <a:spcPct val="100000"/>
              </a:lnSpc>
              <a:spcAft>
                <a:spcPct val="0"/>
              </a:spcAft>
              <a:buNone/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583949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6EB85-EBD0-5CF8-9494-4273FC231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-up of a light bulb&#10;&#10;Description automatically generated">
            <a:extLst>
              <a:ext uri="{FF2B5EF4-FFF2-40B4-BE49-F238E27FC236}">
                <a16:creationId xmlns:a16="http://schemas.microsoft.com/office/drawing/2014/main" id="{562C3D09-5026-2E29-57E5-BAA508F8A8C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6019" y="3779018"/>
            <a:ext cx="9772397" cy="1674236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D1CAED4-7578-FC94-94A1-F3BA8F5EA79A}"/>
              </a:ext>
            </a:extLst>
          </p:cNvPr>
          <p:cNvSpPr txBox="1">
            <a:spLocks/>
          </p:cNvSpPr>
          <p:nvPr/>
        </p:nvSpPr>
        <p:spPr>
          <a:xfrm>
            <a:off x="453905" y="411726"/>
            <a:ext cx="3957820" cy="659639"/>
          </a:xfrm>
          <a:prstGeom prst="rect">
            <a:avLst/>
          </a:prstGeom>
        </p:spPr>
        <p:txBody>
          <a:bodyPr anchor="b"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>
                <a:solidFill>
                  <a:srgbClr val="414042"/>
                </a:solidFill>
              </a:rPr>
              <a:t>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AB2EAD-373C-F7D4-37FF-89415FCBD585}"/>
              </a:ext>
            </a:extLst>
          </p:cNvPr>
          <p:cNvSpPr txBox="1"/>
          <p:nvPr/>
        </p:nvSpPr>
        <p:spPr>
          <a:xfrm>
            <a:off x="1362613" y="2225099"/>
            <a:ext cx="60994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870D26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bg2">
                    <a:lumMod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Ranked Among the Top Engineering Firms by ENR, CSE, BD+C and EC+M</a:t>
            </a:r>
          </a:p>
          <a:p>
            <a:pPr marL="285750" indent="-285750">
              <a:spcBef>
                <a:spcPts val="600"/>
              </a:spcBef>
              <a:buClr>
                <a:srgbClr val="870D26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bg2">
                    <a:lumMod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Specialized Healthcare Practice Area</a:t>
            </a:r>
          </a:p>
          <a:p>
            <a:pPr marL="285750" indent="-285750">
              <a:spcBef>
                <a:spcPts val="600"/>
              </a:spcBef>
              <a:buClr>
                <a:srgbClr val="870D26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bg2">
                    <a:lumMod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Leader in High-Performance Design</a:t>
            </a:r>
          </a:p>
          <a:p>
            <a:pPr marL="285750" indent="-285750">
              <a:spcBef>
                <a:spcPts val="600"/>
              </a:spcBef>
              <a:buClr>
                <a:srgbClr val="870D26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bg2">
                    <a:lumMod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Culture of Innovation and Award-Winning Engineering</a:t>
            </a:r>
          </a:p>
          <a:p>
            <a:pPr marL="285750" indent="-285750">
              <a:spcBef>
                <a:spcPts val="600"/>
              </a:spcBef>
              <a:buClr>
                <a:srgbClr val="870D26"/>
              </a:buClr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bg2">
                    <a:lumMod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Early Adopter of BIM/3D Modeling and MEP Enhancements</a:t>
            </a:r>
            <a:endParaRPr lang="en-US">
              <a:solidFill>
                <a:schemeClr val="bg2">
                  <a:lumMod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2" name="Picture 1" descr="A close-up of a number&#10;&#10;AI-generated content may be incorrect.">
            <a:extLst>
              <a:ext uri="{FF2B5EF4-FFF2-40B4-BE49-F238E27FC236}">
                <a16:creationId xmlns:a16="http://schemas.microsoft.com/office/drawing/2014/main" id="{586CA141-8F18-FFAC-80BD-23F7408C3D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075" y="1333500"/>
            <a:ext cx="4943475" cy="895350"/>
          </a:xfrm>
          <a:prstGeom prst="rect">
            <a:avLst/>
          </a:prstGeom>
        </p:spPr>
      </p:pic>
      <p:pic>
        <p:nvPicPr>
          <p:cNvPr id="3" name="Picture 2" descr="A close up of a logo&#10;&#10;AI-generated content may be incorrect.">
            <a:extLst>
              <a:ext uri="{FF2B5EF4-FFF2-40B4-BE49-F238E27FC236}">
                <a16:creationId xmlns:a16="http://schemas.microsoft.com/office/drawing/2014/main" id="{5386CAF2-E699-DEBB-C8D1-591CC23476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5" y="5567363"/>
            <a:ext cx="119062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720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D9673-EA03-F8DF-F696-32E54115B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Agenda: FGI Code – 2026 Draft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9433A-C806-BA8D-2834-265566A7E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0462"/>
            <a:ext cx="10515600" cy="2599727"/>
          </a:xfrm>
        </p:spPr>
        <p:txBody>
          <a:bodyPr/>
          <a:lstStyle/>
          <a:p>
            <a:r>
              <a:rPr lang="en-US"/>
              <a:t>FGI – History and Why (1 minute – Sam)</a:t>
            </a:r>
          </a:p>
          <a:p>
            <a:r>
              <a:rPr lang="en-US"/>
              <a:t>Current Code (2022) </a:t>
            </a:r>
            <a:r>
              <a:rPr lang="en-US">
                <a:sym typeface="Wingdings" panose="05000000000000000000" pitchFamily="2" charset="2"/>
              </a:rPr>
              <a:t> New Code (2026)</a:t>
            </a:r>
          </a:p>
          <a:p>
            <a:r>
              <a:rPr lang="en-US">
                <a:sym typeface="Wingdings" panose="05000000000000000000" pitchFamily="2" charset="2"/>
              </a:rPr>
              <a:t>Plumbing Supply</a:t>
            </a:r>
          </a:p>
          <a:p>
            <a:r>
              <a:rPr lang="en-US">
                <a:sym typeface="Wingdings" panose="05000000000000000000" pitchFamily="2" charset="2"/>
              </a:rPr>
              <a:t>Plumbing Drainage</a:t>
            </a:r>
          </a:p>
          <a:p>
            <a:r>
              <a:rPr lang="en-US">
                <a:sym typeface="Wingdings" panose="05000000000000000000" pitchFamily="2" charset="2"/>
              </a:rPr>
              <a:t>Medical Gas</a:t>
            </a:r>
            <a:endParaRPr lang="en-US"/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E865B20-C89B-D376-4EF6-DDB8A8D70800}"/>
              </a:ext>
            </a:extLst>
          </p:cNvPr>
          <p:cNvSpPr txBox="1">
            <a:spLocks/>
          </p:cNvSpPr>
          <p:nvPr/>
        </p:nvSpPr>
        <p:spPr>
          <a:xfrm>
            <a:off x="838200" y="146044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** These are the proposed changes in the draft 2026 FGI code and will be voted on later this year for adoption</a:t>
            </a:r>
          </a:p>
        </p:txBody>
      </p:sp>
    </p:spTree>
    <p:extLst>
      <p:ext uri="{BB962C8B-B14F-4D97-AF65-F5344CB8AC3E}">
        <p14:creationId xmlns:p14="http://schemas.microsoft.com/office/powerpoint/2010/main" val="1371576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CDDFA-A067-B712-10C4-78F6B8E0B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29727-6075-226A-5450-4431E36553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Plumbing: Domestic Water Distribution</a:t>
            </a:r>
          </a:p>
        </p:txBody>
      </p:sp>
    </p:spTree>
    <p:extLst>
      <p:ext uri="{BB962C8B-B14F-4D97-AF65-F5344CB8AC3E}">
        <p14:creationId xmlns:p14="http://schemas.microsoft.com/office/powerpoint/2010/main" val="408944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884AB-426B-9913-78BF-04E2A53CF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FF150-51CF-4307-7A17-0E9632116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FGI 2026 Code Updates: Fixture 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BA968-E121-89C6-0C26-F264CCECE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IBC/IPC as reference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F9B2679-C996-1AD3-DB93-F989F89AE1DB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4E929C-4BE6-C036-3322-3A1F11A5FA0D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A14D76B-6B00-778D-44A8-F4E6089600E0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Redefined fixture count tables</a:t>
            </a:r>
          </a:p>
          <a:p>
            <a:r>
              <a:rPr lang="en-US"/>
              <a:t>Aligns with patient acuity and use case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6E3F1A0-229E-3544-91B2-D360C5E884CB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A9E27E5-BBC2-62E2-3B84-BDA765D99993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Adjusted Plumbing fixture minimums based on department use and space function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Next slide show example – drawing to highlight a change. Show table</a:t>
            </a:r>
          </a:p>
        </p:txBody>
      </p:sp>
    </p:spTree>
    <p:extLst>
      <p:ext uri="{BB962C8B-B14F-4D97-AF65-F5344CB8AC3E}">
        <p14:creationId xmlns:p14="http://schemas.microsoft.com/office/powerpoint/2010/main" val="2114003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D1D8F-F4F4-4E42-1DB2-BE49BB0DF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FGI 2026 Code Updates: Plumbing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DC681-9BD6-4F03-BFAC-24264C4E4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Plumbing</a:t>
            </a:r>
          </a:p>
          <a:p>
            <a:pPr lvl="1"/>
            <a:r>
              <a:rPr lang="en-US"/>
              <a:t>2022 Code: IPC or local code compliance</a:t>
            </a:r>
          </a:p>
          <a:p>
            <a:pPr lvl="1"/>
            <a:r>
              <a:rPr lang="en-US"/>
              <a:t>2026 Draft: Requires nationally recognized code, clarifies IPC adoption</a:t>
            </a:r>
          </a:p>
          <a:p>
            <a:r>
              <a:rPr lang="en-US"/>
              <a:t>Importance</a:t>
            </a:r>
          </a:p>
          <a:p>
            <a:pPr lvl="1"/>
            <a:r>
              <a:rPr lang="en-US"/>
              <a:t>Aligns code expectations nationwide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Use a specific example for audience interaction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UPC,</a:t>
            </a:r>
            <a:r>
              <a:rPr lang="en-US">
                <a:solidFill>
                  <a:srgbClr val="FF0000"/>
                </a:solidFill>
              </a:rPr>
              <a:t> municipal codes </a:t>
            </a:r>
          </a:p>
        </p:txBody>
      </p:sp>
    </p:spTree>
    <p:extLst>
      <p:ext uri="{BB962C8B-B14F-4D97-AF65-F5344CB8AC3E}">
        <p14:creationId xmlns:p14="http://schemas.microsoft.com/office/powerpoint/2010/main" val="2351938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16A2C-0A09-E274-17CB-682DC9BB5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670C1-5172-D485-5B31-6992F471E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6" y="365125"/>
            <a:ext cx="11153774" cy="1325563"/>
          </a:xfrm>
        </p:spPr>
        <p:txBody>
          <a:bodyPr/>
          <a:lstStyle/>
          <a:p>
            <a:r>
              <a:rPr lang="en-US"/>
              <a:t>FGI 2026 Code Updates: Handwashing Stations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51402-332D-1CDC-062F-9511EC103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989221"/>
            <a:ext cx="4223659" cy="1925554"/>
          </a:xfrm>
        </p:spPr>
        <p:txBody>
          <a:bodyPr numCol="1">
            <a:normAutofit/>
          </a:bodyPr>
          <a:lstStyle/>
          <a:p>
            <a:r>
              <a:rPr lang="en-US"/>
              <a:t>Strict placement rules at entry</a:t>
            </a:r>
          </a:p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EC9686B-82E4-9461-B295-FF98D436E8B4}"/>
              </a:ext>
            </a:extLst>
          </p:cNvPr>
          <p:cNvSpPr txBox="1">
            <a:spLocks/>
          </p:cNvSpPr>
          <p:nvPr/>
        </p:nvSpPr>
        <p:spPr>
          <a:xfrm>
            <a:off x="838199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D17DA9-4E0C-C71E-A026-EAB04443A494}"/>
              </a:ext>
            </a:extLst>
          </p:cNvPr>
          <p:cNvSpPr txBox="1">
            <a:spLocks/>
          </p:cNvSpPr>
          <p:nvPr/>
        </p:nvSpPr>
        <p:spPr>
          <a:xfrm>
            <a:off x="6282184" y="1416551"/>
            <a:ext cx="990601" cy="57267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2026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C3A0FFC-E4AD-F5AB-EC4F-7608C705EB66}"/>
              </a:ext>
            </a:extLst>
          </p:cNvPr>
          <p:cNvSpPr txBox="1">
            <a:spLocks/>
          </p:cNvSpPr>
          <p:nvPr/>
        </p:nvSpPr>
        <p:spPr>
          <a:xfrm>
            <a:off x="6333941" y="1989222"/>
            <a:ext cx="4223659" cy="1925554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Replaced requirement of</a:t>
            </a:r>
            <a:r>
              <a:rPr lang="en-US"/>
              <a:t> "one for every 4 patient care stations or fewer and for each major fraction thereof " with "</a:t>
            </a:r>
            <a:r>
              <a:rPr lang="en-US">
                <a:solidFill>
                  <a:srgbClr val="0070C0"/>
                </a:solidFill>
              </a:rPr>
              <a:t>at least one HW station provided in rooms with multiple patient care stations." </a:t>
            </a:r>
            <a:endParaRPr lang="en-US">
              <a:solidFill>
                <a:srgbClr val="0070C0"/>
              </a:solidFill>
              <a:ea typeface="Calibri"/>
              <a:cs typeface="Calibri"/>
            </a:endParaRPr>
          </a:p>
          <a:p>
            <a:r>
              <a:rPr lang="en-US">
                <a:solidFill>
                  <a:srgbClr val="FF0000"/>
                </a:solidFill>
                <a:ea typeface="Calibri"/>
                <a:cs typeface="Calibri"/>
              </a:rPr>
              <a:t>Added requirement for one additional HW station for every 4 patient care stations and for each major fraction thereof.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B5E574E-59AC-3A10-E14A-644F34F3F27E}"/>
              </a:ext>
            </a:extLst>
          </p:cNvPr>
          <p:cNvCxnSpPr>
            <a:cxnSpLocks/>
          </p:cNvCxnSpPr>
          <p:nvPr/>
        </p:nvCxnSpPr>
        <p:spPr>
          <a:xfrm flipV="1">
            <a:off x="5824987" y="1587258"/>
            <a:ext cx="0" cy="232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A4E6A72-8088-A5A9-5E7D-712C4125CC6D}"/>
              </a:ext>
            </a:extLst>
          </p:cNvPr>
          <p:cNvSpPr txBox="1">
            <a:spLocks/>
          </p:cNvSpPr>
          <p:nvPr/>
        </p:nvSpPr>
        <p:spPr>
          <a:xfrm>
            <a:off x="838198" y="4213308"/>
            <a:ext cx="10515598" cy="1228141"/>
          </a:xfrm>
          <a:prstGeom prst="rect">
            <a:avLst/>
          </a:prstGeom>
        </p:spPr>
        <p:txBody>
          <a:bodyPr vert="horz" lIns="91440" tIns="45720" rIns="91440" bIns="45720" numCol="1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Key Change</a:t>
            </a:r>
          </a:p>
          <a:p>
            <a:pPr lvl="1"/>
            <a:r>
              <a:rPr lang="en-US"/>
              <a:t>Handwashing requirements are tailored to clinical risk and workflow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Next slide show example – find graphics</a:t>
            </a:r>
          </a:p>
        </p:txBody>
      </p:sp>
    </p:spTree>
    <p:extLst>
      <p:ext uri="{BB962C8B-B14F-4D97-AF65-F5344CB8AC3E}">
        <p14:creationId xmlns:p14="http://schemas.microsoft.com/office/powerpoint/2010/main" val="1093097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6AF8A-24DA-0153-95FA-7A6022B9D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3EE54-5A9A-B111-6082-80C4D0D8B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Handwashing stations– example – in drawing or discussion?</a:t>
            </a:r>
          </a:p>
        </p:txBody>
      </p:sp>
    </p:spTree>
    <p:extLst>
      <p:ext uri="{BB962C8B-B14F-4D97-AF65-F5344CB8AC3E}">
        <p14:creationId xmlns:p14="http://schemas.microsoft.com/office/powerpoint/2010/main" val="1335914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28A02715681D449C7DC7E869C13F6B" ma:contentTypeVersion="9" ma:contentTypeDescription="Create a new document." ma:contentTypeScope="" ma:versionID="fc76b2c207574f859b8fe3fd3ed4805d">
  <xsd:schema xmlns:xsd="http://www.w3.org/2001/XMLSchema" xmlns:xs="http://www.w3.org/2001/XMLSchema" xmlns:p="http://schemas.microsoft.com/office/2006/metadata/properties" xmlns:ns2="95cf347f-6823-43ec-aa22-27ebf1ad3bd7" targetNamespace="http://schemas.microsoft.com/office/2006/metadata/properties" ma:root="true" ma:fieldsID="779fae379e07a9e5aa0e787137e11e49" ns2:_="">
    <xsd:import namespace="95cf347f-6823-43ec-aa22-27ebf1ad3b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f347f-6823-43ec-aa22-27ebf1ad3b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1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6895E-F64A-44F3-A170-1FD48FEEFD03}">
  <ds:schemaRefs>
    <ds:schemaRef ds:uri="95cf347f-6823-43ec-aa22-27ebf1ad3bd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B98173B-BE14-4F45-81AB-A88B7F915A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B63D24-3EE8-4E24-8BA0-41244D2175F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Syska Welcome Slide</vt:lpstr>
      <vt:lpstr>PowerPoint Presentation</vt:lpstr>
      <vt:lpstr>PowerPoint Presentation</vt:lpstr>
      <vt:lpstr>Agenda: FGI Code – 2026 Draft Changes</vt:lpstr>
      <vt:lpstr>Plumbing: Domestic Water Distribution</vt:lpstr>
      <vt:lpstr>FGI 2026 Code Updates: Fixture Counts</vt:lpstr>
      <vt:lpstr>FGI 2026 Code Updates: Plumbing</vt:lpstr>
      <vt:lpstr>FGI 2026 Code Updates: Handwashing Stations</vt:lpstr>
      <vt:lpstr>Handwashing stations– example – in drawing or discussion?</vt:lpstr>
      <vt:lpstr>FGI 2026 Code Updates: Water Heater Sizing</vt:lpstr>
      <vt:lpstr>FGI 2026 Code Updates: Legionella Mitigation</vt:lpstr>
      <vt:lpstr>FGI 2026 Code Updates: Hot Water Temp Control</vt:lpstr>
      <vt:lpstr>FGI 2026 Code Updates: Water Supply Capacity</vt:lpstr>
      <vt:lpstr>FGI 2026 Code Updates: Emergency Water Supply</vt:lpstr>
      <vt:lpstr>FGI 2026 Code Updates: Emergency Plumbing</vt:lpstr>
      <vt:lpstr>FGI 2026 Code Updates: Infection Control</vt:lpstr>
      <vt:lpstr>FGI 2026 Code Updates: Dialysis Water Connection</vt:lpstr>
      <vt:lpstr>FGI 2026 Code Updates: Valve Requirements</vt:lpstr>
      <vt:lpstr>FGI 2026 Code Updates: Backflow Prevention</vt:lpstr>
      <vt:lpstr>Plumbing: Drainage Systems</vt:lpstr>
      <vt:lpstr>FGI 2026 Code Updates: Backflow Prevention</vt:lpstr>
      <vt:lpstr>Medical Gas Systems</vt:lpstr>
      <vt:lpstr>FGI 2026 Code Updates: Medical Gas</vt:lpstr>
      <vt:lpstr>FGI 2026 Code Updates: Medical Gas</vt:lpstr>
      <vt:lpstr>FGI 2026 Code Updates: Medical Gas</vt:lpstr>
      <vt:lpstr>FGI 2026 Code Updates: Medical Gas</vt:lpstr>
      <vt:lpstr>FGI 2026 Code Updates: Medical Gas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Skip Gregory</dc:creator>
  <cp:revision>24</cp:revision>
  <dcterms:created xsi:type="dcterms:W3CDTF">2024-08-07T21:03:52Z</dcterms:created>
  <dcterms:modified xsi:type="dcterms:W3CDTF">2025-09-16T01:45:14Z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0x0101002A28A02715681D449C7DC7E869C13F6B</vt:lpwstr>
  </property>
</Properties>
</file>