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4"/>
  </p:notesMasterIdLst>
  <p:sldIdLst>
    <p:sldId id="256" r:id="rId2"/>
    <p:sldId id="430" r:id="rId3"/>
    <p:sldId id="4255" r:id="rId4"/>
    <p:sldId id="4329" r:id="rId5"/>
    <p:sldId id="4350" r:id="rId6"/>
    <p:sldId id="4351" r:id="rId7"/>
    <p:sldId id="4337" r:id="rId8"/>
    <p:sldId id="4338" r:id="rId9"/>
    <p:sldId id="4347" r:id="rId10"/>
    <p:sldId id="4341" r:id="rId11"/>
    <p:sldId id="421" r:id="rId12"/>
    <p:sldId id="4326" r:id="rId13"/>
    <p:sldId id="4330" r:id="rId14"/>
    <p:sldId id="4348" r:id="rId15"/>
    <p:sldId id="4336" r:id="rId16"/>
    <p:sldId id="4349" r:id="rId17"/>
    <p:sldId id="284" r:id="rId18"/>
    <p:sldId id="4344" r:id="rId19"/>
    <p:sldId id="4345" r:id="rId20"/>
    <p:sldId id="4343" r:id="rId21"/>
    <p:sldId id="4346" r:id="rId22"/>
    <p:sldId id="307"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BF3"/>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7F184-4D7D-4DC0-9B00-21E74EB13738}" v="3" dt="2025-09-09T21:18:15.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6" autoAdjust="0"/>
    <p:restoredTop sz="94660"/>
  </p:normalViewPr>
  <p:slideViewPr>
    <p:cSldViewPr snapToGrid="0" showGuides="1">
      <p:cViewPr varScale="1">
        <p:scale>
          <a:sx n="101" d="100"/>
          <a:sy n="101" d="100"/>
        </p:scale>
        <p:origin x="108"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Flannery" userId="520b7073-0115-4fed-9dab-e95eec0f5a0a" providerId="ADAL" clId="{4EA7F184-4D7D-4DC0-9B00-21E74EB13738}"/>
    <pc:docChg chg="custSel modSld">
      <pc:chgData name="Jonathan Flannery" userId="520b7073-0115-4fed-9dab-e95eec0f5a0a" providerId="ADAL" clId="{4EA7F184-4D7D-4DC0-9B00-21E74EB13738}" dt="2025-09-09T21:24:38.504" v="74" actId="1038"/>
      <pc:docMkLst>
        <pc:docMk/>
      </pc:docMkLst>
      <pc:sldChg chg="addSp delSp modSp mod">
        <pc:chgData name="Jonathan Flannery" userId="520b7073-0115-4fed-9dab-e95eec0f5a0a" providerId="ADAL" clId="{4EA7F184-4D7D-4DC0-9B00-21E74EB13738}" dt="2025-09-09T21:24:38.504" v="74" actId="1038"/>
        <pc:sldMkLst>
          <pc:docMk/>
          <pc:sldMk cId="2313055617" sldId="4326"/>
        </pc:sldMkLst>
        <pc:spChg chg="del">
          <ac:chgData name="Jonathan Flannery" userId="520b7073-0115-4fed-9dab-e95eec0f5a0a" providerId="ADAL" clId="{4EA7F184-4D7D-4DC0-9B00-21E74EB13738}" dt="2025-09-09T21:17:18.452" v="15" actId="478"/>
          <ac:spMkLst>
            <pc:docMk/>
            <pc:sldMk cId="2313055617" sldId="4326"/>
            <ac:spMk id="2" creationId="{5D5DA60F-7FCF-01EE-04A8-67E9324FF03A}"/>
          </ac:spMkLst>
        </pc:spChg>
        <pc:spChg chg="add mod">
          <ac:chgData name="Jonathan Flannery" userId="520b7073-0115-4fed-9dab-e95eec0f5a0a" providerId="ADAL" clId="{4EA7F184-4D7D-4DC0-9B00-21E74EB13738}" dt="2025-09-09T21:17:13.472" v="14" actId="20577"/>
          <ac:spMkLst>
            <pc:docMk/>
            <pc:sldMk cId="2313055617" sldId="4326"/>
            <ac:spMk id="3" creationId="{E39D8C4D-16CC-71DA-CED9-F5653D3A0DBF}"/>
          </ac:spMkLst>
        </pc:spChg>
        <pc:spChg chg="add del mod">
          <ac:chgData name="Jonathan Flannery" userId="520b7073-0115-4fed-9dab-e95eec0f5a0a" providerId="ADAL" clId="{4EA7F184-4D7D-4DC0-9B00-21E74EB13738}" dt="2025-09-09T21:17:26.116" v="16" actId="478"/>
          <ac:spMkLst>
            <pc:docMk/>
            <pc:sldMk cId="2313055617" sldId="4326"/>
            <ac:spMk id="8" creationId="{49A5AC34-8769-697B-7FB2-0A5DFEF96ACF}"/>
          </ac:spMkLst>
        </pc:spChg>
        <pc:picChg chg="mod">
          <ac:chgData name="Jonathan Flannery" userId="520b7073-0115-4fed-9dab-e95eec0f5a0a" providerId="ADAL" clId="{4EA7F184-4D7D-4DC0-9B00-21E74EB13738}" dt="2025-09-09T21:24:38.504" v="74" actId="1038"/>
          <ac:picMkLst>
            <pc:docMk/>
            <pc:sldMk cId="2313055617" sldId="4326"/>
            <ac:picMk id="7" creationId="{F34B259E-AED1-B786-0BA6-DB742CF8F573}"/>
          </ac:picMkLst>
        </pc:picChg>
      </pc:sldChg>
      <pc:sldChg chg="addSp delSp modSp mod">
        <pc:chgData name="Jonathan Flannery" userId="520b7073-0115-4fed-9dab-e95eec0f5a0a" providerId="ADAL" clId="{4EA7F184-4D7D-4DC0-9B00-21E74EB13738}" dt="2025-09-09T21:18:23.514" v="57" actId="478"/>
        <pc:sldMkLst>
          <pc:docMk/>
          <pc:sldMk cId="404188148" sldId="4330"/>
        </pc:sldMkLst>
        <pc:spChg chg="del">
          <ac:chgData name="Jonathan Flannery" userId="520b7073-0115-4fed-9dab-e95eec0f5a0a" providerId="ADAL" clId="{4EA7F184-4D7D-4DC0-9B00-21E74EB13738}" dt="2025-09-09T21:18:11.004" v="55" actId="478"/>
          <ac:spMkLst>
            <pc:docMk/>
            <pc:sldMk cId="404188148" sldId="4330"/>
            <ac:spMk id="2" creationId="{C6936869-059E-694E-89DA-366D0BF62161}"/>
          </ac:spMkLst>
        </pc:spChg>
        <pc:spChg chg="mod">
          <ac:chgData name="Jonathan Flannery" userId="520b7073-0115-4fed-9dab-e95eec0f5a0a" providerId="ADAL" clId="{4EA7F184-4D7D-4DC0-9B00-21E74EB13738}" dt="2025-09-09T21:18:15.438" v="56" actId="14100"/>
          <ac:spMkLst>
            <pc:docMk/>
            <pc:sldMk cId="404188148" sldId="4330"/>
            <ac:spMk id="3" creationId="{18BAC12E-77B0-5840-B72A-62AA41397927}"/>
          </ac:spMkLst>
        </pc:spChg>
        <pc:spChg chg="add mod">
          <ac:chgData name="Jonathan Flannery" userId="520b7073-0115-4fed-9dab-e95eec0f5a0a" providerId="ADAL" clId="{4EA7F184-4D7D-4DC0-9B00-21E74EB13738}" dt="2025-09-09T21:18:06.946" v="54" actId="20577"/>
          <ac:spMkLst>
            <pc:docMk/>
            <pc:sldMk cId="404188148" sldId="4330"/>
            <ac:spMk id="4" creationId="{B5E705EF-88A5-2DFC-C55D-9F5F2AEFD073}"/>
          </ac:spMkLst>
        </pc:spChg>
        <pc:spChg chg="add del mod">
          <ac:chgData name="Jonathan Flannery" userId="520b7073-0115-4fed-9dab-e95eec0f5a0a" providerId="ADAL" clId="{4EA7F184-4D7D-4DC0-9B00-21E74EB13738}" dt="2025-09-09T21:18:23.514" v="57" actId="478"/>
          <ac:spMkLst>
            <pc:docMk/>
            <pc:sldMk cId="404188148" sldId="4330"/>
            <ac:spMk id="8" creationId="{AECF72EA-74C1-98EB-6991-68D38A50E154}"/>
          </ac:spMkLst>
        </pc:spChg>
      </pc:sldChg>
      <pc:sldChg chg="modSp mod">
        <pc:chgData name="Jonathan Flannery" userId="520b7073-0115-4fed-9dab-e95eec0f5a0a" providerId="ADAL" clId="{4EA7F184-4D7D-4DC0-9B00-21E74EB13738}" dt="2025-09-09T21:19:59.119" v="62" actId="14100"/>
        <pc:sldMkLst>
          <pc:docMk/>
          <pc:sldMk cId="1324418899" sldId="4336"/>
        </pc:sldMkLst>
        <pc:spChg chg="mod">
          <ac:chgData name="Jonathan Flannery" userId="520b7073-0115-4fed-9dab-e95eec0f5a0a" providerId="ADAL" clId="{4EA7F184-4D7D-4DC0-9B00-21E74EB13738}" dt="2025-09-09T21:19:59.119" v="62" actId="14100"/>
          <ac:spMkLst>
            <pc:docMk/>
            <pc:sldMk cId="1324418899" sldId="4336"/>
            <ac:spMk id="2" creationId="{CE00705E-1762-3E09-A42A-BC51DA9EF9FC}"/>
          </ac:spMkLst>
        </pc:spChg>
      </pc:sldChg>
      <pc:sldChg chg="modSp mod">
        <pc:chgData name="Jonathan Flannery" userId="520b7073-0115-4fed-9dab-e95eec0f5a0a" providerId="ADAL" clId="{4EA7F184-4D7D-4DC0-9B00-21E74EB13738}" dt="2025-09-09T21:21:49.258" v="65" actId="14100"/>
        <pc:sldMkLst>
          <pc:docMk/>
          <pc:sldMk cId="4116552949" sldId="4346"/>
        </pc:sldMkLst>
        <pc:spChg chg="mod">
          <ac:chgData name="Jonathan Flannery" userId="520b7073-0115-4fed-9dab-e95eec0f5a0a" providerId="ADAL" clId="{4EA7F184-4D7D-4DC0-9B00-21E74EB13738}" dt="2025-09-09T21:21:49.258" v="65" actId="14100"/>
          <ac:spMkLst>
            <pc:docMk/>
            <pc:sldMk cId="4116552949" sldId="4346"/>
            <ac:spMk id="2" creationId="{319A1709-8812-C07F-3B7C-634934710649}"/>
          </ac:spMkLst>
        </pc:spChg>
      </pc:sldChg>
      <pc:sldChg chg="modSp mod">
        <pc:chgData name="Jonathan Flannery" userId="520b7073-0115-4fed-9dab-e95eec0f5a0a" providerId="ADAL" clId="{4EA7F184-4D7D-4DC0-9B00-21E74EB13738}" dt="2025-09-09T21:20:32.873" v="64" actId="20577"/>
        <pc:sldMkLst>
          <pc:docMk/>
          <pc:sldMk cId="3694324260" sldId="4349"/>
        </pc:sldMkLst>
        <pc:spChg chg="mod">
          <ac:chgData name="Jonathan Flannery" userId="520b7073-0115-4fed-9dab-e95eec0f5a0a" providerId="ADAL" clId="{4EA7F184-4D7D-4DC0-9B00-21E74EB13738}" dt="2025-09-09T21:20:32.873" v="64" actId="20577"/>
          <ac:spMkLst>
            <pc:docMk/>
            <pc:sldMk cId="3694324260" sldId="4349"/>
            <ac:spMk id="2" creationId="{41EBACB1-655D-9329-8926-C5B7DA8AE211}"/>
          </ac:spMkLst>
        </pc:spChg>
      </pc:sldChg>
      <pc:sldChg chg="modSp mod">
        <pc:chgData name="Jonathan Flannery" userId="520b7073-0115-4fed-9dab-e95eec0f5a0a" providerId="ADAL" clId="{4EA7F184-4D7D-4DC0-9B00-21E74EB13738}" dt="2025-09-09T21:24:01.160" v="68" actId="1035"/>
        <pc:sldMkLst>
          <pc:docMk/>
          <pc:sldMk cId="2192299359" sldId="4350"/>
        </pc:sldMkLst>
        <pc:picChg chg="mod">
          <ac:chgData name="Jonathan Flannery" userId="520b7073-0115-4fed-9dab-e95eec0f5a0a" providerId="ADAL" clId="{4EA7F184-4D7D-4DC0-9B00-21E74EB13738}" dt="2025-09-09T21:24:01.160" v="68" actId="1035"/>
          <ac:picMkLst>
            <pc:docMk/>
            <pc:sldMk cId="2192299359" sldId="4350"/>
            <ac:picMk id="7" creationId="{36C07869-13D3-689B-8848-729C4A5F47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D5FF4-AC45-4D21-93ED-6AD5D1B9CBAF}"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6C56E-B1A9-4DEC-A116-4685DE894F4F}" type="slidenum">
              <a:rPr lang="en-US" smtClean="0"/>
              <a:t>‹#›</a:t>
            </a:fld>
            <a:endParaRPr lang="en-US"/>
          </a:p>
        </p:txBody>
      </p:sp>
    </p:spTree>
    <p:extLst>
      <p:ext uri="{BB962C8B-B14F-4D97-AF65-F5344CB8AC3E}">
        <p14:creationId xmlns:p14="http://schemas.microsoft.com/office/powerpoint/2010/main" val="377878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310B0-E5CF-4240-B122-9ECCC8286DF3}" type="slidenum">
              <a:rPr lang="en-US" smtClean="0"/>
              <a:t>1</a:t>
            </a:fld>
            <a:endParaRPr lang="en-US" dirty="0"/>
          </a:p>
        </p:txBody>
      </p:sp>
    </p:spTree>
    <p:extLst>
      <p:ext uri="{BB962C8B-B14F-4D97-AF65-F5344CB8AC3E}">
        <p14:creationId xmlns:p14="http://schemas.microsoft.com/office/powerpoint/2010/main" val="42601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310B0-E5CF-4240-B122-9ECCC8286DF3}" type="slidenum">
              <a:rPr lang="en-US" smtClean="0"/>
              <a:t>21</a:t>
            </a:fld>
            <a:endParaRPr lang="en-US" dirty="0"/>
          </a:p>
        </p:txBody>
      </p:sp>
    </p:spTree>
    <p:extLst>
      <p:ext uri="{BB962C8B-B14F-4D97-AF65-F5344CB8AC3E}">
        <p14:creationId xmlns:p14="http://schemas.microsoft.com/office/powerpoint/2010/main" val="176768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777875" y="1200150"/>
            <a:ext cx="5759450" cy="3240088"/>
          </a:xfrm>
          <a:ln/>
        </p:spPr>
      </p:sp>
      <p:sp>
        <p:nvSpPr>
          <p:cNvPr id="265219" name="Rectangle 3"/>
          <p:cNvSpPr>
            <a:spLocks noGrp="1" noChangeArrowheads="1"/>
          </p:cNvSpPr>
          <p:nvPr>
            <p:ph type="body" idx="1"/>
          </p:nvPr>
        </p:nvSpPr>
        <p:spPr>
          <a:xfrm>
            <a:off x="1042196" y="4789756"/>
            <a:ext cx="5718499" cy="4537100"/>
          </a:xfrm>
          <a:noFill/>
          <a:ln/>
        </p:spPr>
        <p:txBody>
          <a:bodyPr/>
          <a:lstStyle/>
          <a:p>
            <a:r>
              <a:rPr lang="en-US"/>
              <a:t>The responses and interpretations are an explanation of a specific provision of a code, standard or guideline. While every effort has been made to ensure its accuracy and reliability, it is advisory and provided for informational purposes only.</a:t>
            </a:r>
          </a:p>
          <a:p>
            <a:r>
              <a:rPr lang="en-US"/>
              <a:t>For formal interpretations please submit your question to the code/standard development organization for an official interpretation</a:t>
            </a:r>
            <a:endParaRPr lang="en-US">
              <a:cs typeface="Calibri"/>
            </a:endParaRPr>
          </a:p>
          <a:p>
            <a:endParaRPr lang="en-US">
              <a:latin typeface="Arial" pitchFamily="34" charset="0"/>
              <a:cs typeface="Arial"/>
            </a:endParaRPr>
          </a:p>
        </p:txBody>
      </p:sp>
      <p:sp>
        <p:nvSpPr>
          <p:cNvPr id="2" name="Footer Placeholder 1"/>
          <p:cNvSpPr>
            <a:spLocks noGrp="1"/>
          </p:cNvSpPr>
          <p:nvPr>
            <p:ph type="ftr" sz="quarter" idx="10"/>
          </p:nvPr>
        </p:nvSpPr>
        <p:spPr/>
        <p:txBody>
          <a:bodyPr/>
          <a:lstStyle/>
          <a:p>
            <a:r>
              <a:rPr lang="en-US"/>
              <a:t>(C) 2020 American Society for Health Care Engineering</a:t>
            </a:r>
          </a:p>
        </p:txBody>
      </p:sp>
      <p:sp>
        <p:nvSpPr>
          <p:cNvPr id="3" name="Header Placeholder 2"/>
          <p:cNvSpPr>
            <a:spLocks noGrp="1"/>
          </p:cNvSpPr>
          <p:nvPr>
            <p:ph type="hdr" sz="quarter" idx="11"/>
          </p:nvPr>
        </p:nvSpPr>
        <p:spPr/>
        <p:txBody>
          <a:bodyPr/>
          <a:lstStyle/>
          <a:p>
            <a:r>
              <a:rPr lang="en-US"/>
              <a:t>Survey Readiness</a:t>
            </a:r>
          </a:p>
        </p:txBody>
      </p:sp>
    </p:spTree>
    <p:extLst>
      <p:ext uri="{BB962C8B-B14F-4D97-AF65-F5344CB8AC3E}">
        <p14:creationId xmlns:p14="http://schemas.microsoft.com/office/powerpoint/2010/main" val="265715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310B0-E5CF-4240-B122-9ECCC8286DF3}" type="slidenum">
              <a:rPr lang="en-US" smtClean="0"/>
              <a:t>5</a:t>
            </a:fld>
            <a:endParaRPr lang="en-US" dirty="0"/>
          </a:p>
        </p:txBody>
      </p:sp>
    </p:spTree>
    <p:extLst>
      <p:ext uri="{BB962C8B-B14F-4D97-AF65-F5344CB8AC3E}">
        <p14:creationId xmlns:p14="http://schemas.microsoft.com/office/powerpoint/2010/main" val="258542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310B0-E5CF-4240-B122-9ECCC8286DF3}" type="slidenum">
              <a:rPr lang="en-US" smtClean="0"/>
              <a:t>6</a:t>
            </a:fld>
            <a:endParaRPr lang="en-US" dirty="0"/>
          </a:p>
        </p:txBody>
      </p:sp>
    </p:spTree>
    <p:extLst>
      <p:ext uri="{BB962C8B-B14F-4D97-AF65-F5344CB8AC3E}">
        <p14:creationId xmlns:p14="http://schemas.microsoft.com/office/powerpoint/2010/main" val="3885188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310B0-E5CF-4240-B122-9ECCC8286DF3}" type="slidenum">
              <a:rPr lang="en-US" smtClean="0"/>
              <a:t>7</a:t>
            </a:fld>
            <a:endParaRPr lang="en-US" dirty="0"/>
          </a:p>
        </p:txBody>
      </p:sp>
    </p:spTree>
    <p:extLst>
      <p:ext uri="{BB962C8B-B14F-4D97-AF65-F5344CB8AC3E}">
        <p14:creationId xmlns:p14="http://schemas.microsoft.com/office/powerpoint/2010/main" val="17370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to address the legal and regulation requirement mentioned on the last slide …. CMS CoP or condition of participation for physical environment states .... The readiness… for the hospital must be constructed ….arranged…. and maintained to ensure safety of the patient… Diagnostics… treatment… and special service needs of the community and ….that brings in the NFPA 99 2012 health care facilities code…… </a:t>
            </a:r>
          </a:p>
          <a:p>
            <a:r>
              <a:rPr lang="en-US" b="1" dirty="0"/>
              <a:t>So this is The why we do a safety risk assessment…. It is a requirement.</a:t>
            </a:r>
          </a:p>
        </p:txBody>
      </p:sp>
      <p:sp>
        <p:nvSpPr>
          <p:cNvPr id="4" name="Slide Number Placeholder 3"/>
          <p:cNvSpPr>
            <a:spLocks noGrp="1"/>
          </p:cNvSpPr>
          <p:nvPr>
            <p:ph type="sldNum" sz="quarter" idx="5"/>
          </p:nvPr>
        </p:nvSpPr>
        <p:spPr/>
        <p:txBody>
          <a:bodyPr/>
          <a:lstStyle/>
          <a:p>
            <a:fld id="{58E076D2-C4D6-4F47-BE0A-B8682F3AE1D4}" type="slidenum">
              <a:rPr lang="en-US" smtClean="0"/>
              <a:t>11</a:t>
            </a:fld>
            <a:endParaRPr lang="en-US"/>
          </a:p>
        </p:txBody>
      </p:sp>
    </p:spTree>
    <p:extLst>
      <p:ext uri="{BB962C8B-B14F-4D97-AF65-F5344CB8AC3E}">
        <p14:creationId xmlns:p14="http://schemas.microsoft.com/office/powerpoint/2010/main" val="67364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310B0-E5CF-4240-B122-9ECCC8286DF3}" type="slidenum">
              <a:rPr lang="en-US" smtClean="0"/>
              <a:t>12</a:t>
            </a:fld>
            <a:endParaRPr lang="en-US" dirty="0"/>
          </a:p>
        </p:txBody>
      </p:sp>
    </p:spTree>
    <p:extLst>
      <p:ext uri="{BB962C8B-B14F-4D97-AF65-F5344CB8AC3E}">
        <p14:creationId xmlns:p14="http://schemas.microsoft.com/office/powerpoint/2010/main" val="130211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3600" dirty="0">
                <a:latin typeface="Arial" panose="020B0604020202020204" pitchFamily="34" charset="0"/>
                <a:ea typeface="Arial" panose="020B0604020202020204" pitchFamily="34" charset="0"/>
                <a:cs typeface="Arial" panose="020B0604020202020204" pitchFamily="34" charset="0"/>
              </a:rPr>
              <a:t>The continued application of building management systems and computer maintenance management systems provides for advanced monitoring and verification of </a:t>
            </a:r>
            <a:r>
              <a:rPr lang="en-US" sz="3600" i="1" dirty="0">
                <a:latin typeface="Arial" panose="020B0604020202020204" pitchFamily="34" charset="0"/>
                <a:ea typeface="Arial" panose="020B0604020202020204" pitchFamily="34" charset="0"/>
                <a:cs typeface="Arial" panose="020B0604020202020204" pitchFamily="34" charset="0"/>
              </a:rPr>
              <a:t>condition indicators</a:t>
            </a:r>
            <a:r>
              <a:rPr lang="en-US" sz="3600" dirty="0">
                <a:latin typeface="Arial" panose="020B0604020202020204" pitchFamily="34" charset="0"/>
                <a:ea typeface="Arial" panose="020B0604020202020204" pitchFamily="34" charset="0"/>
                <a:cs typeface="Arial" panose="020B0604020202020204" pitchFamily="34" charset="0"/>
              </a:rPr>
              <a:t> throughout a facility is encouraged and can provide a more reliable and proactive response to excursions from established </a:t>
            </a:r>
            <a:r>
              <a:rPr lang="en-US" sz="3600" i="1" dirty="0">
                <a:latin typeface="Arial" panose="020B0604020202020204" pitchFamily="34" charset="0"/>
                <a:ea typeface="Arial" panose="020B0604020202020204" pitchFamily="34" charset="0"/>
                <a:cs typeface="Arial" panose="020B0604020202020204" pitchFamily="34" charset="0"/>
              </a:rPr>
              <a:t>condition indicators</a:t>
            </a:r>
            <a:r>
              <a:rPr lang="en-US" sz="3600" dirty="0">
                <a:latin typeface="Arial" panose="020B0604020202020204" pitchFamily="34" charset="0"/>
                <a:ea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34B310B0-E5CF-4240-B122-9ECCC8286DF3}" type="slidenum">
              <a:rPr lang="en-US" smtClean="0"/>
              <a:t>13</a:t>
            </a:fld>
            <a:endParaRPr lang="en-US" dirty="0"/>
          </a:p>
        </p:txBody>
      </p:sp>
    </p:spTree>
    <p:extLst>
      <p:ext uri="{BB962C8B-B14F-4D97-AF65-F5344CB8AC3E}">
        <p14:creationId xmlns:p14="http://schemas.microsoft.com/office/powerpoint/2010/main" val="335258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310B0-E5CF-4240-B122-9ECCC8286DF3}" type="slidenum">
              <a:rPr lang="en-US" smtClean="0"/>
              <a:t>15</a:t>
            </a:fld>
            <a:endParaRPr lang="en-US" dirty="0"/>
          </a:p>
        </p:txBody>
      </p:sp>
    </p:spTree>
    <p:extLst>
      <p:ext uri="{BB962C8B-B14F-4D97-AF65-F5344CB8AC3E}">
        <p14:creationId xmlns:p14="http://schemas.microsoft.com/office/powerpoint/2010/main" val="621498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35A798-FEB9-6E23-6060-D23B38EF7630}"/>
              </a:ext>
            </a:extLst>
          </p:cNvPr>
          <p:cNvSpPr/>
          <p:nvPr userDrawn="1"/>
        </p:nvSpPr>
        <p:spPr>
          <a:xfrm>
            <a:off x="0" y="0"/>
            <a:ext cx="1219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4">
            <a:extLst>
              <a:ext uri="{FF2B5EF4-FFF2-40B4-BE49-F238E27FC236}">
                <a16:creationId xmlns:a16="http://schemas.microsoft.com/office/drawing/2014/main" id="{65FF33AA-3F62-1BAB-D074-4E7055DEFE7F}"/>
              </a:ext>
            </a:extLst>
          </p:cNvPr>
          <p:cNvSpPr txBox="1">
            <a:spLocks noChangeArrowheads="1"/>
          </p:cNvSpPr>
          <p:nvPr userDrawn="1"/>
        </p:nvSpPr>
        <p:spPr bwMode="auto">
          <a:xfrm>
            <a:off x="163513" y="5184775"/>
            <a:ext cx="2732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36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1600" b="1">
                <a:solidFill>
                  <a:srgbClr val="7F7F7F"/>
                </a:solidFill>
                <a:cs typeface="Arial" panose="020B0604020202020204" pitchFamily="34" charset="0"/>
              </a:rPr>
              <a:t>Course Number:</a:t>
            </a:r>
          </a:p>
        </p:txBody>
      </p:sp>
      <p:sp>
        <p:nvSpPr>
          <p:cNvPr id="5" name="TextBox 5">
            <a:extLst>
              <a:ext uri="{FF2B5EF4-FFF2-40B4-BE49-F238E27FC236}">
                <a16:creationId xmlns:a16="http://schemas.microsoft.com/office/drawing/2014/main" id="{83613C3F-A809-2D60-0651-8A90F023405D}"/>
              </a:ext>
            </a:extLst>
          </p:cNvPr>
          <p:cNvSpPr txBox="1">
            <a:spLocks noChangeArrowheads="1"/>
          </p:cNvSpPr>
          <p:nvPr userDrawn="1"/>
        </p:nvSpPr>
        <p:spPr bwMode="auto">
          <a:xfrm>
            <a:off x="163513" y="5538788"/>
            <a:ext cx="247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36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1400">
                <a:solidFill>
                  <a:srgbClr val="7F7F7F"/>
                </a:solidFill>
                <a:cs typeface="Arial" panose="020B0604020202020204" pitchFamily="34" charset="0"/>
              </a:rPr>
              <a:t>Credit Designation:</a:t>
            </a:r>
          </a:p>
        </p:txBody>
      </p:sp>
      <p:pic>
        <p:nvPicPr>
          <p:cNvPr id="6" name="Picture 7">
            <a:extLst>
              <a:ext uri="{FF2B5EF4-FFF2-40B4-BE49-F238E27FC236}">
                <a16:creationId xmlns:a16="http://schemas.microsoft.com/office/drawing/2014/main" id="{42A6D1BA-0710-DEB6-CAF3-EDE5B28063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06038" y="4986338"/>
            <a:ext cx="1779587"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F32E44B2-B731-23FB-3449-C2BFB0B92136}"/>
              </a:ext>
            </a:extLst>
          </p:cNvPr>
          <p:cNvSpPr txBox="1">
            <a:spLocks noChangeArrowheads="1"/>
          </p:cNvSpPr>
          <p:nvPr userDrawn="1"/>
        </p:nvSpPr>
        <p:spPr bwMode="auto">
          <a:xfrm>
            <a:off x="163513" y="5867400"/>
            <a:ext cx="6302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365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1400">
                <a:solidFill>
                  <a:srgbClr val="7F7F7F"/>
                </a:solidFill>
                <a:cs typeface="Arial" panose="020B0604020202020204" pitchFamily="34" charset="0"/>
              </a:rPr>
              <a:t>AIA CES Provider Number:  E240</a:t>
            </a:r>
          </a:p>
        </p:txBody>
      </p:sp>
      <p:sp>
        <p:nvSpPr>
          <p:cNvPr id="2" name="Title 1"/>
          <p:cNvSpPr>
            <a:spLocks noGrp="1"/>
          </p:cNvSpPr>
          <p:nvPr>
            <p:ph type="ctrTitle"/>
          </p:nvPr>
        </p:nvSpPr>
        <p:spPr>
          <a:xfrm>
            <a:off x="0" y="2286000"/>
            <a:ext cx="12192000" cy="2286000"/>
          </a:xfrm>
          <a:prstGeom prst="rect">
            <a:avLst/>
          </a:prstGeom>
          <a:solidFill>
            <a:srgbClr val="ED3A32"/>
          </a:solidFill>
        </p:spPr>
        <p:txBody>
          <a:bodyPr vert="horz" bIns="45720"/>
          <a:lstStyle>
            <a:lvl1pPr algn="ctr">
              <a:lnSpc>
                <a:spcPct val="100000"/>
              </a:lnSpc>
              <a:defRPr sz="4800" b="1">
                <a:solidFill>
                  <a:schemeClr val="bg1"/>
                </a:solidFill>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11" name="Text Placeholder 3"/>
          <p:cNvSpPr>
            <a:spLocks noGrp="1"/>
          </p:cNvSpPr>
          <p:nvPr>
            <p:ph type="body" sz="quarter" idx="16"/>
          </p:nvPr>
        </p:nvSpPr>
        <p:spPr>
          <a:xfrm>
            <a:off x="6705600" y="509868"/>
            <a:ext cx="5486400" cy="225932"/>
          </a:xfrm>
          <a:prstGeom prst="rect">
            <a:avLst/>
          </a:prstGeom>
        </p:spPr>
        <p:txBody>
          <a:bodyPr rIns="182880" anchor="ctr"/>
          <a:lstStyle>
            <a:lvl1pPr marL="137160" indent="0" algn="r">
              <a:buNone/>
              <a:defRPr sz="1400" b="1"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3"/>
          <p:cNvSpPr>
            <a:spLocks noGrp="1"/>
          </p:cNvSpPr>
          <p:nvPr>
            <p:ph type="body" sz="quarter" idx="17"/>
          </p:nvPr>
        </p:nvSpPr>
        <p:spPr>
          <a:xfrm>
            <a:off x="6705600" y="777389"/>
            <a:ext cx="5486400" cy="242613"/>
          </a:xfrm>
          <a:prstGeom prst="rect">
            <a:avLst/>
          </a:prstGeom>
        </p:spPr>
        <p:txBody>
          <a:bodyPr rIns="182880" anchor="ctr"/>
          <a:lstStyle>
            <a:lvl1pPr marL="137160" indent="0" algn="r">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3"/>
          <p:cNvSpPr>
            <a:spLocks noGrp="1"/>
          </p:cNvSpPr>
          <p:nvPr>
            <p:ph type="body" sz="quarter" idx="18"/>
          </p:nvPr>
        </p:nvSpPr>
        <p:spPr>
          <a:xfrm>
            <a:off x="6705600" y="1061788"/>
            <a:ext cx="5486400" cy="231494"/>
          </a:xfrm>
          <a:prstGeom prst="rect">
            <a:avLst/>
          </a:prstGeom>
        </p:spPr>
        <p:txBody>
          <a:bodyPr rIns="182880" anchor="ctr"/>
          <a:lstStyle>
            <a:lvl1pPr marL="137160" indent="0" algn="r">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3"/>
          <p:cNvSpPr>
            <a:spLocks noGrp="1"/>
          </p:cNvSpPr>
          <p:nvPr>
            <p:ph type="body" sz="quarter" idx="19"/>
          </p:nvPr>
        </p:nvSpPr>
        <p:spPr>
          <a:xfrm>
            <a:off x="6705600" y="1347931"/>
            <a:ext cx="5486400" cy="231494"/>
          </a:xfrm>
          <a:prstGeom prst="rect">
            <a:avLst/>
          </a:prstGeom>
        </p:spPr>
        <p:txBody>
          <a:bodyPr rIns="182880" anchor="ctr"/>
          <a:lstStyle>
            <a:lvl1pPr marL="137160" indent="0" algn="r">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3"/>
          <p:cNvSpPr>
            <a:spLocks noGrp="1"/>
          </p:cNvSpPr>
          <p:nvPr>
            <p:ph type="body" sz="quarter" idx="20"/>
          </p:nvPr>
        </p:nvSpPr>
        <p:spPr>
          <a:xfrm>
            <a:off x="1964176" y="5261993"/>
            <a:ext cx="3831769" cy="228600"/>
          </a:xfrm>
          <a:prstGeom prst="rect">
            <a:avLst/>
          </a:prstGeom>
        </p:spPr>
        <p:txBody>
          <a:bodyPr lIns="0" rIns="0" anchor="ctr">
            <a:noAutofit/>
          </a:bodyPr>
          <a:lstStyle>
            <a:lvl1pPr marL="137160" indent="0" algn="l">
              <a:buNone/>
              <a:defRPr sz="1600" b="1"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3"/>
          <p:cNvSpPr>
            <a:spLocks noGrp="1"/>
          </p:cNvSpPr>
          <p:nvPr>
            <p:ph type="body" sz="quarter" idx="21"/>
          </p:nvPr>
        </p:nvSpPr>
        <p:spPr>
          <a:xfrm>
            <a:off x="1964176" y="5583202"/>
            <a:ext cx="3396341" cy="245478"/>
          </a:xfrm>
          <a:prstGeom prst="rect">
            <a:avLst/>
          </a:prstGeom>
        </p:spPr>
        <p:txBody>
          <a:bodyPr lIns="0" rIns="0" anchor="ctr">
            <a:noAutofit/>
          </a:bodyPr>
          <a:lstStyle>
            <a:lvl1pPr marL="137160" indent="0" algn="l">
              <a:buNone/>
              <a:defRPr sz="14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3"/>
          <p:cNvSpPr>
            <a:spLocks noGrp="1"/>
          </p:cNvSpPr>
          <p:nvPr>
            <p:ph type="body" sz="quarter" idx="22"/>
          </p:nvPr>
        </p:nvSpPr>
        <p:spPr>
          <a:xfrm>
            <a:off x="312296" y="6411832"/>
            <a:ext cx="3396341" cy="245478"/>
          </a:xfrm>
          <a:prstGeom prst="rect">
            <a:avLst/>
          </a:prstGeom>
        </p:spPr>
        <p:txBody>
          <a:bodyPr lIns="0" rIns="0" anchor="ctr">
            <a:noAutofit/>
          </a:bodyPr>
          <a:lstStyle>
            <a:lvl1pPr marL="137160" indent="0" algn="l">
              <a:buNone/>
              <a:defRPr sz="1400" b="0" i="1" baseline="0">
                <a:solidFill>
                  <a:schemeClr val="bg2">
                    <a:lumMod val="75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3"/>
          <p:cNvSpPr>
            <a:spLocks noGrp="1"/>
          </p:cNvSpPr>
          <p:nvPr>
            <p:ph type="body" sz="quarter" idx="23"/>
          </p:nvPr>
        </p:nvSpPr>
        <p:spPr>
          <a:xfrm>
            <a:off x="-1" y="509868"/>
            <a:ext cx="5486400" cy="228600"/>
          </a:xfrm>
          <a:prstGeom prst="rect">
            <a:avLst/>
          </a:prstGeom>
        </p:spPr>
        <p:txBody>
          <a:bodyPr lIns="182880" anchor="ctr"/>
          <a:lstStyle>
            <a:lvl1pPr marL="137160" indent="0" algn="l">
              <a:buNone/>
              <a:defRPr sz="1400" b="1"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3"/>
          <p:cNvSpPr>
            <a:spLocks noGrp="1"/>
          </p:cNvSpPr>
          <p:nvPr>
            <p:ph type="body" sz="quarter" idx="24"/>
          </p:nvPr>
        </p:nvSpPr>
        <p:spPr>
          <a:xfrm>
            <a:off x="0" y="777389"/>
            <a:ext cx="5486399" cy="232484"/>
          </a:xfrm>
          <a:prstGeom prst="rect">
            <a:avLst/>
          </a:prstGeom>
        </p:spPr>
        <p:txBody>
          <a:bodyPr lIns="182880" anchor="ctr"/>
          <a:lstStyle>
            <a:lvl1pPr marL="137160" indent="0" algn="l">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 Placeholder 3"/>
          <p:cNvSpPr>
            <a:spLocks noGrp="1"/>
          </p:cNvSpPr>
          <p:nvPr>
            <p:ph type="body" sz="quarter" idx="25"/>
          </p:nvPr>
        </p:nvSpPr>
        <p:spPr>
          <a:xfrm>
            <a:off x="-1" y="1061788"/>
            <a:ext cx="5486400" cy="234228"/>
          </a:xfrm>
          <a:prstGeom prst="rect">
            <a:avLst/>
          </a:prstGeom>
        </p:spPr>
        <p:txBody>
          <a:bodyPr lIns="182880" anchor="ctr"/>
          <a:lstStyle>
            <a:lvl1pPr marL="137160" indent="0" algn="l">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3"/>
          <p:cNvSpPr>
            <a:spLocks noGrp="1"/>
          </p:cNvSpPr>
          <p:nvPr>
            <p:ph type="body" sz="quarter" idx="26"/>
          </p:nvPr>
        </p:nvSpPr>
        <p:spPr>
          <a:xfrm>
            <a:off x="-1" y="1347931"/>
            <a:ext cx="5486400" cy="234228"/>
          </a:xfrm>
          <a:prstGeom prst="rect">
            <a:avLst/>
          </a:prstGeom>
        </p:spPr>
        <p:txBody>
          <a:bodyPr lIns="182880" anchor="ctr"/>
          <a:lstStyle>
            <a:lvl1pPr marL="137160" indent="0" algn="l">
              <a:buNone/>
              <a:defRPr sz="1200" b="0" baseline="0">
                <a:solidFill>
                  <a:schemeClr val="bg2">
                    <a:lumMod val="50000"/>
                  </a:schemeClr>
                </a:solidFill>
                <a:latin typeface="Arial" panose="020B0604020202020204" pitchFamily="34" charset="0"/>
                <a:cs typeface="Arial" panose="020B0604020202020204" pitchFamily="34" charset="0"/>
              </a:defRPr>
            </a:lvl1pPr>
            <a:lvl2pPr>
              <a:defRPr sz="1400" b="1">
                <a:solidFill>
                  <a:schemeClr val="tx1">
                    <a:lumMod val="50000"/>
                    <a:lumOff val="50000"/>
                  </a:schemeClr>
                </a:solidFill>
                <a:latin typeface="Arial" panose="020B0604020202020204" pitchFamily="34" charset="0"/>
                <a:cs typeface="Arial" panose="020B0604020202020204" pitchFamily="34" charset="0"/>
              </a:defRPr>
            </a:lvl2pPr>
            <a:lvl3pPr>
              <a:defRPr sz="1400" b="1">
                <a:solidFill>
                  <a:schemeClr val="tx1">
                    <a:lumMod val="50000"/>
                    <a:lumOff val="50000"/>
                  </a:schemeClr>
                </a:solidFill>
                <a:latin typeface="Arial" panose="020B0604020202020204" pitchFamily="34" charset="0"/>
                <a:cs typeface="Arial" panose="020B0604020202020204" pitchFamily="34" charset="0"/>
              </a:defRPr>
            </a:lvl3pPr>
            <a:lvl4pPr>
              <a:defRPr sz="1400" b="1">
                <a:solidFill>
                  <a:schemeClr val="tx1">
                    <a:lumMod val="50000"/>
                    <a:lumOff val="50000"/>
                  </a:schemeClr>
                </a:solidFill>
                <a:latin typeface="Arial" panose="020B0604020202020204" pitchFamily="34" charset="0"/>
                <a:cs typeface="Arial" panose="020B0604020202020204" pitchFamily="34" charset="0"/>
              </a:defRPr>
            </a:lvl4pPr>
            <a:lvl5pPr>
              <a:defRPr sz="1400" b="1">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2078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92075E-DE55-0144-960E-8774E8BE105F}"/>
              </a:ext>
            </a:extLst>
          </p:cNvPr>
          <p:cNvSpPr>
            <a:spLocks noGrp="1"/>
          </p:cNvSpPr>
          <p:nvPr>
            <p:ph type="subTitle" idx="1"/>
          </p:nvPr>
        </p:nvSpPr>
        <p:spPr>
          <a:xfrm>
            <a:off x="685800" y="3600526"/>
            <a:ext cx="10515600" cy="1655762"/>
          </a:xfrm>
        </p:spPr>
        <p:txBody>
          <a:bodyPr>
            <a:normAutofit/>
          </a:bodyPr>
          <a:lstStyle>
            <a:lvl1pPr marL="0" indent="0" algn="l">
              <a:buNone/>
              <a:defRPr sz="25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8">
            <a:extLst>
              <a:ext uri="{FF2B5EF4-FFF2-40B4-BE49-F238E27FC236}">
                <a16:creationId xmlns:a16="http://schemas.microsoft.com/office/drawing/2014/main" id="{FE90C26B-6D02-A14F-AF20-F4BD54E23C31}"/>
              </a:ext>
            </a:extLst>
          </p:cNvPr>
          <p:cNvSpPr>
            <a:spLocks noGrp="1"/>
          </p:cNvSpPr>
          <p:nvPr>
            <p:ph type="title"/>
          </p:nvPr>
        </p:nvSpPr>
        <p:spPr>
          <a:xfrm>
            <a:off x="685800" y="2881355"/>
            <a:ext cx="10515600" cy="703279"/>
          </a:xfrm>
        </p:spPr>
        <p:txBody>
          <a:bodyPr>
            <a:normAutofit/>
          </a:bodyPr>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8032" y="5808132"/>
            <a:ext cx="1702740" cy="592143"/>
          </a:xfrm>
          <a:prstGeom prst="rect">
            <a:avLst/>
          </a:prstGeom>
        </p:spPr>
      </p:pic>
      <p:pic>
        <p:nvPicPr>
          <p:cNvPr id="7" name="Picture 6" descr="gradient_logo.tif"/>
          <p:cNvPicPr/>
          <p:nvPr userDrawn="1"/>
        </p:nvPicPr>
        <p:blipFill rotWithShape="1">
          <a:blip r:embed="rId3" cstate="print">
            <a:extLst>
              <a:ext uri="{28A0092B-C50C-407E-A947-70E740481C1C}">
                <a14:useLocalDpi xmlns:a14="http://schemas.microsoft.com/office/drawing/2010/main" val="0"/>
              </a:ext>
            </a:extLst>
          </a:blip>
          <a:srcRect l="61608"/>
          <a:stretch/>
        </p:blipFill>
        <p:spPr bwMode="auto">
          <a:xfrm>
            <a:off x="0" y="0"/>
            <a:ext cx="2962018" cy="2028825"/>
          </a:xfrm>
          <a:prstGeom prst="rect">
            <a:avLst/>
          </a:prstGeom>
          <a:noFill/>
        </p:spPr>
      </p:pic>
      <p:pic>
        <p:nvPicPr>
          <p:cNvPr id="8" name="Picture 7" descr="gradient_logo.tif"/>
          <p:cNvPicPr/>
          <p:nvPr userDrawn="1"/>
        </p:nvPicPr>
        <p:blipFill rotWithShape="1">
          <a:blip r:embed="rId3" cstate="print">
            <a:extLst>
              <a:ext uri="{28A0092B-C50C-407E-A947-70E740481C1C}">
                <a14:useLocalDpi xmlns:a14="http://schemas.microsoft.com/office/drawing/2010/main" val="0"/>
              </a:ext>
            </a:extLst>
          </a:blip>
          <a:srcRect r="34272"/>
          <a:stretch/>
        </p:blipFill>
        <p:spPr bwMode="auto">
          <a:xfrm>
            <a:off x="2962018" y="0"/>
            <a:ext cx="9229982" cy="2028825"/>
          </a:xfrm>
          <a:prstGeom prst="rect">
            <a:avLst/>
          </a:prstGeom>
          <a:noFill/>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95189" y="472270"/>
            <a:ext cx="3465583" cy="1252731"/>
          </a:xfrm>
          <a:prstGeom prst="rect">
            <a:avLst/>
          </a:prstGeom>
        </p:spPr>
      </p:pic>
    </p:spTree>
    <p:extLst>
      <p:ext uri="{BB962C8B-B14F-4D97-AF65-F5344CB8AC3E}">
        <p14:creationId xmlns:p14="http://schemas.microsoft.com/office/powerpoint/2010/main" val="288979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39735-D46A-334B-BD07-8B6C97DD589E}"/>
              </a:ext>
            </a:extLst>
          </p:cNvPr>
          <p:cNvSpPr>
            <a:spLocks noGrp="1"/>
          </p:cNvSpPr>
          <p:nvPr>
            <p:ph sz="half" idx="1"/>
          </p:nvPr>
        </p:nvSpPr>
        <p:spPr>
          <a:xfrm>
            <a:off x="0" y="0"/>
            <a:ext cx="5192027" cy="6564429"/>
          </a:xfrm>
        </p:spPr>
        <p:txBody>
          <a:bodyPr/>
          <a:lstStyle>
            <a:lvl1pPr marL="0" indent="0">
              <a:buNone/>
              <a:defRPr/>
            </a:lvl1pPr>
          </a:lstStyle>
          <a:p>
            <a:pPr lvl="0"/>
            <a:endParaRPr lang="en-US" dirty="0"/>
          </a:p>
        </p:txBody>
      </p:sp>
      <p:sp>
        <p:nvSpPr>
          <p:cNvPr id="10" name="Title 1">
            <a:extLst>
              <a:ext uri="{FF2B5EF4-FFF2-40B4-BE49-F238E27FC236}">
                <a16:creationId xmlns:a16="http://schemas.microsoft.com/office/drawing/2014/main" id="{198CAC95-3142-AB41-820C-B52352FF205D}"/>
              </a:ext>
            </a:extLst>
          </p:cNvPr>
          <p:cNvSpPr>
            <a:spLocks noGrp="1"/>
          </p:cNvSpPr>
          <p:nvPr>
            <p:ph type="title"/>
          </p:nvPr>
        </p:nvSpPr>
        <p:spPr>
          <a:xfrm>
            <a:off x="5506453" y="288123"/>
            <a:ext cx="6419250" cy="597401"/>
          </a:xfrm>
        </p:spPr>
        <p:txBody>
          <a:bodyPr>
            <a:normAutofit/>
          </a:bodyPr>
          <a:lstStyle>
            <a:lvl1pPr>
              <a:defRPr sz="34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F26C3A20-4F51-344F-BCC4-5F21202C76A4}"/>
              </a:ext>
            </a:extLst>
          </p:cNvPr>
          <p:cNvSpPr>
            <a:spLocks noGrp="1"/>
          </p:cNvSpPr>
          <p:nvPr>
            <p:ph idx="10"/>
          </p:nvPr>
        </p:nvSpPr>
        <p:spPr>
          <a:xfrm>
            <a:off x="5506453" y="1086479"/>
            <a:ext cx="6419250" cy="4782305"/>
          </a:xfrm>
        </p:spPr>
        <p:txBody>
          <a:bodyPr/>
          <a:lstStyle>
            <a:lvl1pPr marL="228600" indent="-228600">
              <a:buClr>
                <a:srgbClr val="9A286D"/>
              </a:buClr>
              <a:buFont typeface="Wingdings" pitchFamily="2" charset="2"/>
              <a:buChar char="§"/>
              <a:defRPr b="1">
                <a:solidFill>
                  <a:schemeClr val="tx1"/>
                </a:solidFill>
                <a:latin typeface="Arial" panose="020B0604020202020204" pitchFamily="34" charset="0"/>
                <a:cs typeface="Arial" panose="020B0604020202020204" pitchFamily="34" charset="0"/>
              </a:defRPr>
            </a:lvl1pPr>
            <a:lvl2pPr marL="685800" indent="-228600">
              <a:buClr>
                <a:srgbClr val="9A286D"/>
              </a:buClr>
              <a:buFont typeface="Wingdings" pitchFamily="2" charset="2"/>
              <a:buChar char="§"/>
              <a:defRPr b="1">
                <a:solidFill>
                  <a:schemeClr val="tx1"/>
                </a:solidFill>
                <a:latin typeface="Arial" panose="020B0604020202020204" pitchFamily="34" charset="0"/>
                <a:cs typeface="Arial" panose="020B0604020202020204" pitchFamily="34" charset="0"/>
              </a:defRPr>
            </a:lvl2pPr>
            <a:lvl3pPr marL="1143000" indent="-228600">
              <a:buClr>
                <a:srgbClr val="9A286D"/>
              </a:buClr>
              <a:buFont typeface="Wingdings" pitchFamily="2" charset="2"/>
              <a:buChar char="§"/>
              <a:defRPr b="1">
                <a:solidFill>
                  <a:schemeClr val="tx1"/>
                </a:solidFill>
                <a:latin typeface="Arial" panose="020B0604020202020204" pitchFamily="34" charset="0"/>
                <a:cs typeface="Arial" panose="020B0604020202020204" pitchFamily="34" charset="0"/>
              </a:defRPr>
            </a:lvl3pPr>
            <a:lvl4pPr marL="1600200" indent="-228600">
              <a:buClr>
                <a:srgbClr val="9A286D"/>
              </a:buClr>
              <a:buFont typeface="Wingdings" pitchFamily="2" charset="2"/>
              <a:buChar char="§"/>
              <a:defRPr b="1">
                <a:solidFill>
                  <a:schemeClr val="tx1"/>
                </a:solidFill>
                <a:latin typeface="Arial" panose="020B0604020202020204" pitchFamily="34" charset="0"/>
                <a:cs typeface="Arial" panose="020B0604020202020204" pitchFamily="34" charset="0"/>
              </a:defRPr>
            </a:lvl4pPr>
            <a:lvl5pPr marL="2057400" indent="-228600">
              <a:buClr>
                <a:srgbClr val="9A286D"/>
              </a:buClr>
              <a:buFont typeface="Wingdings" pitchFamily="2" charset="2"/>
              <a:buChar char="§"/>
              <a:defRPr b="1">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0933" y="5995229"/>
            <a:ext cx="1565797" cy="685800"/>
          </a:xfrm>
          <a:prstGeom prst="rect">
            <a:avLst/>
          </a:prstGeom>
          <a:noFill/>
        </p:spPr>
      </p:pic>
    </p:spTree>
    <p:extLst>
      <p:ext uri="{BB962C8B-B14F-4D97-AF65-F5344CB8AC3E}">
        <p14:creationId xmlns:p14="http://schemas.microsoft.com/office/powerpoint/2010/main" val="283965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6A756-3E99-8BDD-33DA-E3D5B2696EE9}"/>
              </a:ext>
            </a:extLst>
          </p:cNvPr>
          <p:cNvSpPr/>
          <p:nvPr/>
        </p:nvSpPr>
        <p:spPr>
          <a:xfrm>
            <a:off x="0" y="0"/>
            <a:ext cx="914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914400" y="382769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0" y="1497468"/>
            <a:ext cx="12192000" cy="1828800"/>
          </a:xfrm>
          <a:solidFill>
            <a:srgbClr val="ED3A32"/>
          </a:solidFill>
        </p:spPr>
        <p:txBody>
          <a:bodyPr vert="horz" bIns="45720" anchorCtr="0"/>
          <a:lstStyle>
            <a:lvl1pPr algn="ctr">
              <a:defRPr sz="48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5494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000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274" y="297180"/>
            <a:ext cx="10917936" cy="6263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840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1208" y="297180"/>
            <a:ext cx="5257800" cy="62636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14416" y="297180"/>
            <a:ext cx="5257800" cy="62636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447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4"/>
          <p:cNvSpPr>
            <a:spLocks noGrp="1"/>
          </p:cNvSpPr>
          <p:nvPr>
            <p:ph type="body" sz="quarter" idx="10"/>
          </p:nvPr>
        </p:nvSpPr>
        <p:spPr>
          <a:xfrm>
            <a:off x="1035972" y="302073"/>
            <a:ext cx="5257800" cy="914400"/>
          </a:xfrm>
        </p:spPr>
        <p:txBody>
          <a:bodyPr anchor="b"/>
          <a:lstStyle>
            <a:lvl1pPr marL="0" indent="0" algn="ctr">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1"/>
          </p:nvPr>
        </p:nvSpPr>
        <p:spPr>
          <a:xfrm>
            <a:off x="1035972" y="1231091"/>
            <a:ext cx="5257800" cy="53492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12" name="Text Placeholder 4"/>
          <p:cNvSpPr>
            <a:spLocks noGrp="1"/>
          </p:cNvSpPr>
          <p:nvPr>
            <p:ph type="body" sz="quarter" idx="12"/>
          </p:nvPr>
        </p:nvSpPr>
        <p:spPr>
          <a:xfrm>
            <a:off x="6643944" y="302073"/>
            <a:ext cx="5257800" cy="914400"/>
          </a:xfrm>
        </p:spPr>
        <p:txBody>
          <a:bodyPr anchor="b"/>
          <a:lstStyle>
            <a:lvl1pPr marL="0" indent="0" algn="ctr">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3"/>
          </p:nvPr>
        </p:nvSpPr>
        <p:spPr>
          <a:xfrm>
            <a:off x="6643944" y="1231091"/>
            <a:ext cx="5257800" cy="53492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67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7988" y="297180"/>
            <a:ext cx="6400800" cy="62636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9494" y="297180"/>
            <a:ext cx="4114800" cy="6263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29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5648" y="255417"/>
            <a:ext cx="10972800" cy="50292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45648" y="5467747"/>
            <a:ext cx="10972800" cy="1143000"/>
          </a:xfrm>
        </p:spPr>
        <p:txBody>
          <a:bodyPr/>
          <a:lstStyle>
            <a:lvl1pPr marL="285750" indent="-285750">
              <a:buFont typeface="Arial" panose="020B0604020202020204" pitchFamily="34" charset="0"/>
              <a:buChar char="•"/>
              <a:defRPr sz="16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400">
                <a:latin typeface="Arial" panose="020B0604020202020204" pitchFamily="34" charset="0"/>
                <a:cs typeface="Arial" panose="020B0604020202020204" pitchFamily="34" charset="0"/>
              </a:defRPr>
            </a:lvl2pPr>
            <a:lvl3pPr marL="1085850" indent="-171450">
              <a:buFont typeface="Arial" panose="020B0604020202020204" pitchFamily="34" charset="0"/>
              <a:buChar char="•"/>
              <a:defRPr sz="1200">
                <a:latin typeface="Arial" panose="020B0604020202020204" pitchFamily="34" charset="0"/>
                <a:cs typeface="Arial" panose="020B0604020202020204" pitchFamily="34" charset="0"/>
              </a:defRPr>
            </a:lvl3pPr>
            <a:lvl4pPr marL="1543050" indent="-171450">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Font typeface="Arial" panose="020B0604020202020204" pitchFamily="34" charset="0"/>
              <a:buChar char="•"/>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102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48EFF3-4EBA-F65D-3D65-BB670F3E264F}"/>
              </a:ext>
            </a:extLst>
          </p:cNvPr>
          <p:cNvSpPr/>
          <p:nvPr/>
        </p:nvSpPr>
        <p:spPr>
          <a:xfrm>
            <a:off x="0" y="0"/>
            <a:ext cx="9366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41781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042AA364-F092-FE25-E2B5-BDDEAD615F78}"/>
              </a:ext>
            </a:extLst>
          </p:cNvPr>
          <p:cNvSpPr>
            <a:spLocks noGrp="1" noChangeArrowheads="1"/>
          </p:cNvSpPr>
          <p:nvPr>
            <p:ph type="body" idx="1"/>
          </p:nvPr>
        </p:nvSpPr>
        <p:spPr bwMode="auto">
          <a:xfrm>
            <a:off x="950913" y="228600"/>
            <a:ext cx="10972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6A705D50-44B4-387C-E728-34E55657272E}"/>
              </a:ext>
            </a:extLst>
          </p:cNvPr>
          <p:cNvSpPr/>
          <p:nvPr/>
        </p:nvSpPr>
        <p:spPr>
          <a:xfrm>
            <a:off x="0" y="0"/>
            <a:ext cx="685800" cy="6858000"/>
          </a:xfrm>
          <a:prstGeom prst="rect">
            <a:avLst/>
          </a:prstGeom>
          <a:gradFill>
            <a:gsLst>
              <a:gs pos="0">
                <a:schemeClr val="tx1">
                  <a:lumMod val="60000"/>
                  <a:lumOff val="4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340C8348-E5C5-1ACD-2DF1-FFA759FAB6A3}"/>
              </a:ext>
            </a:extLst>
          </p:cNvPr>
          <p:cNvSpPr>
            <a:spLocks noGrp="1"/>
          </p:cNvSpPr>
          <p:nvPr>
            <p:ph type="title"/>
          </p:nvPr>
        </p:nvSpPr>
        <p:spPr>
          <a:xfrm>
            <a:off x="0" y="0"/>
            <a:ext cx="685800" cy="6858000"/>
          </a:xfrm>
          <a:prstGeom prst="rect">
            <a:avLst/>
          </a:prstGeom>
        </p:spPr>
        <p:txBody>
          <a:bodyPr vert="vert270" lIns="91440" tIns="91440" rIns="91440" bIns="9144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06" r:id="rId3"/>
    <p:sldLayoutId id="2147483707" r:id="rId4"/>
    <p:sldLayoutId id="2147483708" r:id="rId5"/>
    <p:sldLayoutId id="2147483709" r:id="rId6"/>
    <p:sldLayoutId id="2147483710" r:id="rId7"/>
    <p:sldLayoutId id="2147483711" r:id="rId8"/>
    <p:sldLayoutId id="2147483715" r:id="rId9"/>
    <p:sldLayoutId id="2147483717" r:id="rId10"/>
    <p:sldLayoutId id="2147483718" r:id="rId11"/>
  </p:sldLayoutIdLst>
  <p:txStyles>
    <p:titleStyle>
      <a:lvl1pPr algn="l" rtl="0" fontAlgn="base">
        <a:lnSpc>
          <a:spcPct val="90000"/>
        </a:lnSpc>
        <a:spcBef>
          <a:spcPct val="0"/>
        </a:spcBef>
        <a:spcAft>
          <a:spcPct val="0"/>
        </a:spcAft>
        <a:defRPr sz="3200" kern="1200">
          <a:solidFill>
            <a:schemeClr val="bg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hyperlink" Target="mailto:April.Woods@wsp.com" TargetMode="External"/><Relationship Id="rId4" Type="http://schemas.openxmlformats.org/officeDocument/2006/relationships/hyperlink" Target="mailto:jflannery@ah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5C99B6-DF7B-B366-8F91-11A6874C0071}"/>
              </a:ext>
            </a:extLst>
          </p:cNvPr>
          <p:cNvPicPr>
            <a:picLocks noChangeAspect="1"/>
          </p:cNvPicPr>
          <p:nvPr/>
        </p:nvPicPr>
        <p:blipFill>
          <a:blip r:embed="rId3"/>
          <a:srcRect/>
          <a:stretch/>
        </p:blipFill>
        <p:spPr>
          <a:xfrm>
            <a:off x="1181" y="6419850"/>
            <a:ext cx="12189637" cy="438150"/>
          </a:xfrm>
          <a:prstGeom prst="rect">
            <a:avLst/>
          </a:prstGeom>
        </p:spPr>
      </p:pic>
      <p:sp>
        <p:nvSpPr>
          <p:cNvPr id="2" name="Title 1">
            <a:extLst>
              <a:ext uri="{FF2B5EF4-FFF2-40B4-BE49-F238E27FC236}">
                <a16:creationId xmlns:a16="http://schemas.microsoft.com/office/drawing/2014/main" id="{F87210F9-48B6-044E-A736-DF738D45AABE}"/>
              </a:ext>
            </a:extLst>
          </p:cNvPr>
          <p:cNvSpPr>
            <a:spLocks noGrp="1"/>
          </p:cNvSpPr>
          <p:nvPr>
            <p:ph type="ctrTitle"/>
          </p:nvPr>
        </p:nvSpPr>
        <p:spPr>
          <a:xfrm rot="5400000">
            <a:off x="4623759" y="-1207693"/>
            <a:ext cx="3959524" cy="10860656"/>
          </a:xfrm>
        </p:spPr>
        <p:txBody>
          <a:bodyPr>
            <a:normAutofit/>
          </a:bodyPr>
          <a:lstStyle/>
          <a:p>
            <a:pPr algn="ctr" fontAlgn="base"/>
            <a:r>
              <a:rPr lang="en-US" sz="7200" b="1" i="0" dirty="0">
                <a:solidFill>
                  <a:srgbClr val="000000"/>
                </a:solidFill>
                <a:effectLst/>
                <a:latin typeface="Calibri" panose="020F0502020204030204" pitchFamily="34" charset="0"/>
              </a:rPr>
              <a:t>ASHRAE/ASHE Guideline 43</a:t>
            </a:r>
            <a:br>
              <a:rPr lang="en-US" b="1" i="0" dirty="0">
                <a:solidFill>
                  <a:srgbClr val="000000"/>
                </a:solidFill>
                <a:effectLst/>
                <a:latin typeface="Calibri" panose="020F0502020204030204" pitchFamily="34" charset="0"/>
              </a:rPr>
            </a:br>
            <a:r>
              <a:rPr lang="en-US" sz="3600" b="1" i="0" dirty="0">
                <a:solidFill>
                  <a:srgbClr val="000000"/>
                </a:solidFill>
                <a:effectLst/>
                <a:latin typeface="Calibri" panose="020F0502020204030204" pitchFamily="34" charset="0"/>
              </a:rPr>
              <a:t>Operations Guideline for Ventilation of Health Care Facilities</a:t>
            </a:r>
            <a:endParaRPr lang="en-US" sz="3600" i="0" dirty="0">
              <a:solidFill>
                <a:schemeClr val="tx1"/>
              </a:solidFill>
              <a:effectLst/>
            </a:endParaRPr>
          </a:p>
        </p:txBody>
      </p:sp>
      <p:sp>
        <p:nvSpPr>
          <p:cNvPr id="3" name="TextBox 2">
            <a:extLst>
              <a:ext uri="{FF2B5EF4-FFF2-40B4-BE49-F238E27FC236}">
                <a16:creationId xmlns:a16="http://schemas.microsoft.com/office/drawing/2014/main" id="{46ED118F-320C-289E-AE6D-EE202B54E9C1}"/>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AW</a:t>
            </a:r>
          </a:p>
        </p:txBody>
      </p:sp>
    </p:spTree>
    <p:extLst>
      <p:ext uri="{BB962C8B-B14F-4D97-AF65-F5344CB8AC3E}">
        <p14:creationId xmlns:p14="http://schemas.microsoft.com/office/powerpoint/2010/main" val="308920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8B6E35-2312-4B0E-9A96-489A2045B871}"/>
              </a:ext>
            </a:extLst>
          </p:cNvPr>
          <p:cNvPicPr>
            <a:picLocks noChangeAspect="1"/>
          </p:cNvPicPr>
          <p:nvPr/>
        </p:nvPicPr>
        <p:blipFill>
          <a:blip r:embed="rId2"/>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8F233A22-9E32-F7C4-33AE-746559438BF4}"/>
              </a:ext>
            </a:extLst>
          </p:cNvPr>
          <p:cNvSpPr>
            <a:spLocks noGrp="1"/>
          </p:cNvSpPr>
          <p:nvPr>
            <p:ph type="title"/>
          </p:nvPr>
        </p:nvSpPr>
        <p:spPr>
          <a:xfrm>
            <a:off x="0" y="0"/>
            <a:ext cx="685800" cy="6340415"/>
          </a:xfrm>
        </p:spPr>
        <p:txBody>
          <a:bodyPr/>
          <a:lstStyle/>
          <a:p>
            <a:r>
              <a:rPr lang="en-US" dirty="0"/>
              <a:t>Risk Ranking</a:t>
            </a:r>
          </a:p>
        </p:txBody>
      </p:sp>
      <p:sp>
        <p:nvSpPr>
          <p:cNvPr id="3" name="Content Placeholder 2">
            <a:extLst>
              <a:ext uri="{FF2B5EF4-FFF2-40B4-BE49-F238E27FC236}">
                <a16:creationId xmlns:a16="http://schemas.microsoft.com/office/drawing/2014/main" id="{C4282CCB-FE0A-FC7D-61CA-54D5DABE20C0}"/>
              </a:ext>
            </a:extLst>
          </p:cNvPr>
          <p:cNvSpPr>
            <a:spLocks noGrp="1"/>
          </p:cNvSpPr>
          <p:nvPr>
            <p:ph idx="1"/>
          </p:nvPr>
        </p:nvSpPr>
        <p:spPr>
          <a:xfrm>
            <a:off x="967274" y="457200"/>
            <a:ext cx="10917936" cy="6103620"/>
          </a:xfrm>
        </p:spPr>
        <p:txBody>
          <a:bodyPr>
            <a:normAutofit/>
          </a:bodyPr>
          <a:lstStyle/>
          <a:p>
            <a:r>
              <a:rPr lang="en-US" b="1" dirty="0"/>
              <a:t>Patient Services Provided</a:t>
            </a:r>
          </a:p>
          <a:p>
            <a:endParaRPr lang="en-US" b="1" dirty="0"/>
          </a:p>
          <a:p>
            <a:r>
              <a:rPr lang="en-US" b="1" dirty="0"/>
              <a:t>Impact of HVAC to Services</a:t>
            </a:r>
          </a:p>
          <a:p>
            <a:pPr lvl="1"/>
            <a:r>
              <a:rPr lang="en-US" b="1" dirty="0"/>
              <a:t>Pressure</a:t>
            </a:r>
          </a:p>
          <a:p>
            <a:pPr lvl="1"/>
            <a:r>
              <a:rPr lang="en-US" b="1" dirty="0"/>
              <a:t>Temperature</a:t>
            </a:r>
          </a:p>
          <a:p>
            <a:pPr lvl="1"/>
            <a:r>
              <a:rPr lang="en-US" b="1" dirty="0"/>
              <a:t>Humidity</a:t>
            </a:r>
          </a:p>
          <a:p>
            <a:pPr lvl="1"/>
            <a:r>
              <a:rPr lang="en-US" b="1" dirty="0"/>
              <a:t>Exhaust</a:t>
            </a:r>
          </a:p>
          <a:p>
            <a:endParaRPr lang="en-US" b="1" dirty="0"/>
          </a:p>
          <a:p>
            <a:r>
              <a:rPr lang="en-US" b="1" dirty="0"/>
              <a:t>Example - NFPA 99 Categories</a:t>
            </a:r>
          </a:p>
          <a:p>
            <a:pPr lvl="1"/>
            <a:r>
              <a:rPr lang="en-US" b="1" dirty="0"/>
              <a:t>Category 1 – Major Injury/Death</a:t>
            </a:r>
          </a:p>
          <a:p>
            <a:pPr lvl="1"/>
            <a:r>
              <a:rPr lang="en-US" b="1" dirty="0"/>
              <a:t>Category 2 – Minor Injury</a:t>
            </a:r>
          </a:p>
          <a:p>
            <a:pPr lvl="1"/>
            <a:r>
              <a:rPr lang="en-US" b="1" dirty="0"/>
              <a:t>Category 3 – Cause Injury/Discomfort</a:t>
            </a:r>
          </a:p>
          <a:p>
            <a:pPr lvl="1"/>
            <a:r>
              <a:rPr lang="en-US" b="1" dirty="0"/>
              <a:t>Category 4 – No Impact on Patient Care</a:t>
            </a:r>
          </a:p>
          <a:p>
            <a:endParaRPr lang="en-US" dirty="0"/>
          </a:p>
          <a:p>
            <a:endParaRPr lang="en-US" dirty="0"/>
          </a:p>
        </p:txBody>
      </p:sp>
      <p:sp>
        <p:nvSpPr>
          <p:cNvPr id="4" name="TextBox 3">
            <a:extLst>
              <a:ext uri="{FF2B5EF4-FFF2-40B4-BE49-F238E27FC236}">
                <a16:creationId xmlns:a16="http://schemas.microsoft.com/office/drawing/2014/main" id="{9B9CA92A-6464-2EAF-34B9-B4960637F525}"/>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spTree>
    <p:extLst>
      <p:ext uri="{BB962C8B-B14F-4D97-AF65-F5344CB8AC3E}">
        <p14:creationId xmlns:p14="http://schemas.microsoft.com/office/powerpoint/2010/main" val="300049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B99CE-3D61-7DB2-9A12-4D07BB195AD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DA25B03-127C-92C2-2962-B06595D6B6F9}"/>
              </a:ext>
            </a:extLst>
          </p:cNvPr>
          <p:cNvPicPr>
            <a:picLocks noChangeAspect="1"/>
          </p:cNvPicPr>
          <p:nvPr/>
        </p:nvPicPr>
        <p:blipFill>
          <a:blip r:embed="rId3"/>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6AEC26DA-5069-74AF-1DC4-9EDE332AB4C4}"/>
              </a:ext>
            </a:extLst>
          </p:cNvPr>
          <p:cNvSpPr>
            <a:spLocks noGrp="1"/>
          </p:cNvSpPr>
          <p:nvPr>
            <p:ph type="title"/>
          </p:nvPr>
        </p:nvSpPr>
        <p:spPr>
          <a:xfrm>
            <a:off x="0" y="0"/>
            <a:ext cx="685800" cy="6305909"/>
          </a:xfrm>
        </p:spPr>
        <p:txBody>
          <a:bodyPr/>
          <a:lstStyle/>
          <a:p>
            <a:r>
              <a:rPr lang="en-US" kern="100" dirty="0">
                <a:latin typeface="Calibri"/>
                <a:ea typeface="Calibri"/>
                <a:cs typeface="Times New Roman"/>
              </a:rPr>
              <a:t>Why do a Risk Assessment</a:t>
            </a:r>
          </a:p>
        </p:txBody>
      </p:sp>
      <p:sp>
        <p:nvSpPr>
          <p:cNvPr id="4" name="Content Placeholder 3">
            <a:extLst>
              <a:ext uri="{FF2B5EF4-FFF2-40B4-BE49-F238E27FC236}">
                <a16:creationId xmlns:a16="http://schemas.microsoft.com/office/drawing/2014/main" id="{BE0C65AA-18C3-2EE7-5CDC-5B6DA85839CB}"/>
              </a:ext>
            </a:extLst>
          </p:cNvPr>
          <p:cNvSpPr>
            <a:spLocks noGrp="1"/>
          </p:cNvSpPr>
          <p:nvPr>
            <p:ph idx="1"/>
          </p:nvPr>
        </p:nvSpPr>
        <p:spPr>
          <a:xfrm>
            <a:off x="974726" y="1123951"/>
            <a:ext cx="10381568" cy="2749235"/>
          </a:xfrm>
        </p:spPr>
        <p:txBody>
          <a:bodyPr vert="horz" lIns="0" tIns="0" rIns="0" bIns="45724" rtlCol="0" anchor="t">
            <a:noAutofit/>
          </a:bodyPr>
          <a:lstStyle/>
          <a:p>
            <a:pPr>
              <a:lnSpc>
                <a:spcPct val="107000"/>
              </a:lnSpc>
              <a:spcAft>
                <a:spcPts val="800"/>
              </a:spcAft>
              <a:buSzPct val="100000"/>
              <a:tabLst>
                <a:tab pos="457200" algn="l"/>
              </a:tabLst>
            </a:pPr>
            <a:r>
              <a:rPr lang="en-US" b="1" kern="100" dirty="0">
                <a:latin typeface="Calibri"/>
                <a:ea typeface="Calibri"/>
                <a:cs typeface="Times New Roman"/>
              </a:rPr>
              <a:t>CMS CoP § 482.41 Condition of Participation: Physical Environment</a:t>
            </a:r>
            <a:endParaRPr lang="en-US" b="1" dirty="0"/>
          </a:p>
          <a:p>
            <a:pPr marL="742950" lvl="1" indent="-342900">
              <a:lnSpc>
                <a:spcPct val="107000"/>
              </a:lnSpc>
              <a:spcAft>
                <a:spcPts val="800"/>
              </a:spcAft>
              <a:buSzPct val="100000"/>
              <a:tabLst>
                <a:tab pos="914400" algn="l"/>
              </a:tabLst>
            </a:pPr>
            <a:r>
              <a:rPr lang="en-US" b="1" kern="100" dirty="0">
                <a:latin typeface="Calibri"/>
                <a:ea typeface="Calibri"/>
                <a:cs typeface="Calibri"/>
              </a:rPr>
              <a:t>The hospital must be constructed, arranged, and maintained to ensure the safety of the patient, and to provide facilities for diagnosis and treatment and for special hospital services appropriate to the needs of the community</a:t>
            </a:r>
            <a:endParaRPr lang="en-US" sz="2800" b="1" kern="100" dirty="0">
              <a:latin typeface="Calibri"/>
              <a:ea typeface="Calibri"/>
              <a:cs typeface="Times New Roman"/>
            </a:endParaRPr>
          </a:p>
          <a:p>
            <a:pPr marL="742950" lvl="1" indent="-342900">
              <a:lnSpc>
                <a:spcPct val="107000"/>
              </a:lnSpc>
              <a:spcAft>
                <a:spcPts val="800"/>
              </a:spcAft>
              <a:buSzPct val="100000"/>
              <a:tabLst>
                <a:tab pos="914400" algn="l"/>
              </a:tabLst>
            </a:pPr>
            <a:endParaRPr lang="en-US" b="1" kern="100" dirty="0">
              <a:latin typeface="Calibri"/>
              <a:ea typeface="Calibri"/>
              <a:cs typeface="Calibri"/>
            </a:endParaRPr>
          </a:p>
          <a:p>
            <a:pPr>
              <a:lnSpc>
                <a:spcPct val="107000"/>
              </a:lnSpc>
              <a:spcAft>
                <a:spcPts val="800"/>
              </a:spcAft>
              <a:buSzPct val="100000"/>
              <a:tabLst>
                <a:tab pos="914400" algn="l"/>
              </a:tabLst>
            </a:pPr>
            <a:r>
              <a:rPr lang="en-US" b="1" kern="100" dirty="0">
                <a:latin typeface="Calibri"/>
                <a:ea typeface="Calibri"/>
                <a:cs typeface="Calibri"/>
              </a:rPr>
              <a:t>Paragraph (c) Standard: Building Safety</a:t>
            </a:r>
            <a:endParaRPr lang="en-US" b="1" kern="100" dirty="0">
              <a:latin typeface="Calibri"/>
              <a:ea typeface="Calibri"/>
              <a:cs typeface="Times New Roman"/>
            </a:endParaRPr>
          </a:p>
          <a:p>
            <a:pPr marL="857250" lvl="1" indent="-457200">
              <a:lnSpc>
                <a:spcPct val="107000"/>
              </a:lnSpc>
              <a:spcAft>
                <a:spcPts val="800"/>
              </a:spcAft>
              <a:buSzPct val="100000"/>
              <a:tabLst>
                <a:tab pos="914400" algn="l"/>
              </a:tabLst>
            </a:pPr>
            <a:r>
              <a:rPr lang="en-US" sz="2800" b="1" kern="100" dirty="0">
                <a:latin typeface="Calibri"/>
                <a:ea typeface="Calibri"/>
                <a:cs typeface="Calibri"/>
              </a:rPr>
              <a:t> </a:t>
            </a:r>
            <a:r>
              <a:rPr lang="en-US" b="1" kern="100" dirty="0">
                <a:latin typeface="Calibri"/>
                <a:ea typeface="Calibri"/>
                <a:cs typeface="Calibri"/>
              </a:rPr>
              <a:t>The hospital must meet the applicable provisions and must proceed in accordance with the 2012 Health Care Facilities Code - NFPA 99</a:t>
            </a:r>
          </a:p>
          <a:p>
            <a:pPr indent="-342900">
              <a:lnSpc>
                <a:spcPct val="107000"/>
              </a:lnSpc>
              <a:spcAft>
                <a:spcPts val="800"/>
              </a:spcAft>
              <a:buClr>
                <a:srgbClr val="009CDE"/>
              </a:buClr>
              <a:buSzPts val="1000"/>
              <a:buFont typeface="Symbol" pitchFamily="34" charset="0"/>
              <a:buChar char=""/>
              <a:tabLst>
                <a:tab pos="914400" algn="l"/>
              </a:tabLst>
            </a:pPr>
            <a:endParaRPr lang="en-US" kern="100" dirty="0">
              <a:latin typeface="Calibri"/>
              <a:ea typeface="Calibri"/>
              <a:cs typeface="Calibri"/>
            </a:endParaRPr>
          </a:p>
        </p:txBody>
      </p:sp>
      <p:sp>
        <p:nvSpPr>
          <p:cNvPr id="5" name="TextBox 4">
            <a:extLst>
              <a:ext uri="{FF2B5EF4-FFF2-40B4-BE49-F238E27FC236}">
                <a16:creationId xmlns:a16="http://schemas.microsoft.com/office/drawing/2014/main" id="{A85DB063-6603-CBBB-6C1C-9D4D90A88605}"/>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spTree>
    <p:extLst>
      <p:ext uri="{BB962C8B-B14F-4D97-AF65-F5344CB8AC3E}">
        <p14:creationId xmlns:p14="http://schemas.microsoft.com/office/powerpoint/2010/main" val="281020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86233A-057A-F3AB-B180-A0EC9A56BE19}"/>
              </a:ext>
            </a:extLst>
          </p:cNvPr>
          <p:cNvPicPr>
            <a:picLocks noChangeAspect="1"/>
          </p:cNvPicPr>
          <p:nvPr/>
        </p:nvPicPr>
        <p:blipFill>
          <a:blip r:embed="rId3"/>
          <a:srcRect/>
          <a:stretch/>
        </p:blipFill>
        <p:spPr>
          <a:xfrm>
            <a:off x="1182" y="6560351"/>
            <a:ext cx="12190818" cy="347699"/>
          </a:xfrm>
          <a:prstGeom prst="rect">
            <a:avLst/>
          </a:prstGeom>
        </p:spPr>
      </p:pic>
      <p:sp>
        <p:nvSpPr>
          <p:cNvPr id="4" name="TextBox 3">
            <a:extLst>
              <a:ext uri="{FF2B5EF4-FFF2-40B4-BE49-F238E27FC236}">
                <a16:creationId xmlns:a16="http://schemas.microsoft.com/office/drawing/2014/main" id="{686CBF2F-4911-F187-4D36-E4A4E01FE205}"/>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AW</a:t>
            </a:r>
          </a:p>
        </p:txBody>
      </p:sp>
      <p:sp>
        <p:nvSpPr>
          <p:cNvPr id="6" name="Rectangle 5">
            <a:extLst>
              <a:ext uri="{FF2B5EF4-FFF2-40B4-BE49-F238E27FC236}">
                <a16:creationId xmlns:a16="http://schemas.microsoft.com/office/drawing/2014/main" id="{F756612C-ACF5-6506-3D26-5C3A0766A252}"/>
              </a:ext>
            </a:extLst>
          </p:cNvPr>
          <p:cNvSpPr/>
          <p:nvPr/>
        </p:nvSpPr>
        <p:spPr>
          <a:xfrm>
            <a:off x="10336192" y="5830025"/>
            <a:ext cx="1855808" cy="721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34B259E-AED1-B786-0BA6-DB742CF8F573}"/>
              </a:ext>
            </a:extLst>
          </p:cNvPr>
          <p:cNvPicPr>
            <a:picLocks noChangeAspect="1"/>
          </p:cNvPicPr>
          <p:nvPr/>
        </p:nvPicPr>
        <p:blipFill>
          <a:blip r:embed="rId4"/>
          <a:stretch>
            <a:fillRect/>
          </a:stretch>
        </p:blipFill>
        <p:spPr>
          <a:xfrm>
            <a:off x="742950" y="395793"/>
            <a:ext cx="11383291" cy="5699195"/>
          </a:xfrm>
          <a:prstGeom prst="rect">
            <a:avLst/>
          </a:prstGeom>
        </p:spPr>
      </p:pic>
      <p:sp>
        <p:nvSpPr>
          <p:cNvPr id="3" name="Title 1">
            <a:extLst>
              <a:ext uri="{FF2B5EF4-FFF2-40B4-BE49-F238E27FC236}">
                <a16:creationId xmlns:a16="http://schemas.microsoft.com/office/drawing/2014/main" id="{E39D8C4D-16CC-71DA-CED9-F5653D3A0DBF}"/>
              </a:ext>
            </a:extLst>
          </p:cNvPr>
          <p:cNvSpPr txBox="1">
            <a:spLocks/>
          </p:cNvSpPr>
          <p:nvPr/>
        </p:nvSpPr>
        <p:spPr>
          <a:xfrm>
            <a:off x="0" y="0"/>
            <a:ext cx="685800" cy="6305909"/>
          </a:xfrm>
          <a:prstGeom prst="rect">
            <a:avLst/>
          </a:prstGeom>
        </p:spPr>
        <p:txBody>
          <a:bodyPr vert="vert270" lIns="91440" tIns="91440" rIns="91440" bIns="91440" rtlCol="0" anchor="ctr">
            <a:normAutofit/>
          </a:bodyPr>
          <a:lstStyle>
            <a:lvl1pPr algn="l" rtl="0" fontAlgn="base">
              <a:lnSpc>
                <a:spcPct val="90000"/>
              </a:lnSpc>
              <a:spcBef>
                <a:spcPct val="0"/>
              </a:spcBef>
              <a:spcAft>
                <a:spcPct val="0"/>
              </a:spcAft>
              <a:defRPr sz="3200" kern="1200">
                <a:solidFill>
                  <a:schemeClr val="bg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9pPr>
          </a:lstStyle>
          <a:p>
            <a:pPr eaLnBrk="1" hangingPunct="1"/>
            <a:r>
              <a:rPr lang="en-US" kern="100" dirty="0">
                <a:latin typeface="Calibri"/>
                <a:ea typeface="Calibri"/>
                <a:cs typeface="Times New Roman"/>
              </a:rPr>
              <a:t>Risk Ranking</a:t>
            </a:r>
          </a:p>
        </p:txBody>
      </p:sp>
    </p:spTree>
    <p:extLst>
      <p:ext uri="{BB962C8B-B14F-4D97-AF65-F5344CB8AC3E}">
        <p14:creationId xmlns:p14="http://schemas.microsoft.com/office/powerpoint/2010/main" val="231305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12468A-F8B9-63D7-9D0C-CE6E56193A32}"/>
              </a:ext>
            </a:extLst>
          </p:cNvPr>
          <p:cNvPicPr>
            <a:picLocks noChangeAspect="1"/>
          </p:cNvPicPr>
          <p:nvPr/>
        </p:nvPicPr>
        <p:blipFill>
          <a:blip r:embed="rId3"/>
          <a:srcRect/>
          <a:stretch/>
        </p:blipFill>
        <p:spPr>
          <a:xfrm>
            <a:off x="1182" y="6560351"/>
            <a:ext cx="12190818" cy="347699"/>
          </a:xfrm>
          <a:prstGeom prst="rect">
            <a:avLst/>
          </a:prstGeom>
        </p:spPr>
      </p:pic>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793630" y="619125"/>
            <a:ext cx="11227384" cy="5241347"/>
          </a:xfrm>
        </p:spPr>
        <p:txBody>
          <a:bodyPr>
            <a:normAutofit/>
          </a:bodyPr>
          <a:lstStyle/>
          <a:p>
            <a:pPr>
              <a:buFont typeface="Arial" panose="020B0604020202020204" pitchFamily="34" charset="0"/>
              <a:buChar char="•"/>
            </a:pPr>
            <a:r>
              <a:rPr lang="en-US" sz="2400" b="1" dirty="0">
                <a:solidFill>
                  <a:schemeClr val="tx1"/>
                </a:solidFill>
              </a:rPr>
              <a:t>Chapter 5: Monitored Spaces - categorized based on risk of harm</a:t>
            </a:r>
          </a:p>
          <a:p>
            <a:pPr lvl="2">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r>
              <a:rPr lang="en-US" b="1" dirty="0">
                <a:solidFill>
                  <a:schemeClr val="tx1"/>
                </a:solidFill>
              </a:rPr>
              <a:t>Critically Ventilated Spaces </a:t>
            </a:r>
          </a:p>
          <a:p>
            <a:pPr lvl="2">
              <a:buFont typeface="Arial" panose="020B0604020202020204" pitchFamily="34" charset="0"/>
              <a:buChar char="•"/>
            </a:pPr>
            <a:r>
              <a:rPr lang="en-US" sz="2400" dirty="0">
                <a:solidFill>
                  <a:schemeClr val="tx1"/>
                </a:solidFill>
                <a:effectLst/>
                <a:ea typeface="Arial" panose="020B0604020202020204" pitchFamily="34" charset="0"/>
              </a:rPr>
              <a:t>Those spaces </a:t>
            </a:r>
            <a:r>
              <a:rPr lang="en-US" sz="2400" b="1" i="1" dirty="0">
                <a:solidFill>
                  <a:schemeClr val="tx1"/>
                </a:solidFill>
                <a:effectLst/>
                <a:ea typeface="Arial" panose="020B0604020202020204" pitchFamily="34" charset="0"/>
              </a:rPr>
              <a:t>used for invasive or high-risk procedures</a:t>
            </a:r>
            <a:r>
              <a:rPr lang="en-US" sz="2400" dirty="0">
                <a:solidFill>
                  <a:schemeClr val="tx1"/>
                </a:solidFill>
                <a:effectLst/>
                <a:ea typeface="Arial" panose="020B0604020202020204" pitchFamily="34" charset="0"/>
              </a:rPr>
              <a:t>, infection control isolation, or any space where loss of required air flow, temperature, humidity, and/or pressurization </a:t>
            </a:r>
            <a:r>
              <a:rPr lang="en-US" sz="2400" b="1" i="1" dirty="0">
                <a:solidFill>
                  <a:schemeClr val="tx1"/>
                </a:solidFill>
                <a:effectLst/>
                <a:ea typeface="Arial" panose="020B0604020202020204" pitchFamily="34" charset="0"/>
              </a:rPr>
              <a:t>could result in harm, injury or death to patients, visitors or staff</a:t>
            </a:r>
            <a:r>
              <a:rPr lang="en-US" sz="2400" dirty="0">
                <a:solidFill>
                  <a:schemeClr val="tx1"/>
                </a:solidFill>
                <a:effectLst/>
                <a:ea typeface="Arial" panose="020B0604020202020204" pitchFamily="34" charset="0"/>
              </a:rPr>
              <a:t>.</a:t>
            </a:r>
          </a:p>
          <a:p>
            <a:pPr lvl="1">
              <a:buFont typeface="Arial" panose="020B0604020202020204" pitchFamily="34" charset="0"/>
              <a:buChar char="•"/>
            </a:pPr>
            <a:endParaRPr lang="en-US" b="1" dirty="0">
              <a:solidFill>
                <a:schemeClr val="tx1"/>
              </a:solidFill>
            </a:endParaRPr>
          </a:p>
          <a:p>
            <a:pPr lvl="1">
              <a:buFont typeface="Arial" panose="020B0604020202020204" pitchFamily="34" charset="0"/>
              <a:buChar char="•"/>
            </a:pPr>
            <a:r>
              <a:rPr lang="en-US" b="1" dirty="0">
                <a:solidFill>
                  <a:schemeClr val="tx1"/>
                </a:solidFill>
              </a:rPr>
              <a:t>Generally Ventilated Spaces </a:t>
            </a:r>
          </a:p>
          <a:p>
            <a:pPr lvl="2">
              <a:buFont typeface="Arial" panose="020B0604020202020204" pitchFamily="34" charset="0"/>
              <a:buChar char="•"/>
            </a:pPr>
            <a:r>
              <a:rPr lang="en-US" sz="2400" dirty="0">
                <a:solidFill>
                  <a:schemeClr val="tx1"/>
                </a:solidFill>
                <a:effectLst/>
                <a:ea typeface="Arial" panose="020B0604020202020204" pitchFamily="34" charset="0"/>
              </a:rPr>
              <a:t>Those spaces </a:t>
            </a:r>
            <a:r>
              <a:rPr lang="en-US" sz="2400" b="1" i="1" dirty="0">
                <a:solidFill>
                  <a:schemeClr val="tx1"/>
                </a:solidFill>
                <a:effectLst/>
                <a:ea typeface="Arial" panose="020B0604020202020204" pitchFamily="34" charset="0"/>
              </a:rPr>
              <a:t>not used for invasive or high-risk procedure areas</a:t>
            </a:r>
            <a:r>
              <a:rPr lang="en-US" sz="2400" dirty="0">
                <a:solidFill>
                  <a:schemeClr val="tx1"/>
                </a:solidFill>
                <a:effectLst/>
                <a:ea typeface="Arial" panose="020B0604020202020204" pitchFamily="34" charset="0"/>
              </a:rPr>
              <a:t>, not used for infection control isolation, and where loss of required air flow, temperature, humidity, and/or pressurization </a:t>
            </a:r>
            <a:r>
              <a:rPr lang="en-US" sz="2400" b="1" i="1" dirty="0">
                <a:solidFill>
                  <a:schemeClr val="tx1"/>
                </a:solidFill>
                <a:effectLst/>
                <a:ea typeface="Arial" panose="020B0604020202020204" pitchFamily="34" charset="0"/>
              </a:rPr>
              <a:t>would not result in harm, injury or death to patients, visitors or staff</a:t>
            </a:r>
            <a:r>
              <a:rPr lang="en-US" sz="2400" dirty="0">
                <a:solidFill>
                  <a:schemeClr val="tx1"/>
                </a:solidFill>
                <a:effectLst/>
                <a:ea typeface="Arial" panose="020B0604020202020204" pitchFamily="34" charset="0"/>
              </a:rPr>
              <a:t>. </a:t>
            </a:r>
            <a:endParaRPr lang="en-US" sz="2400" dirty="0">
              <a:solidFill>
                <a:schemeClr val="tx1"/>
              </a:solidFill>
            </a:endParaRPr>
          </a:p>
        </p:txBody>
      </p:sp>
      <p:sp>
        <p:nvSpPr>
          <p:cNvPr id="5" name="TextBox 4">
            <a:extLst>
              <a:ext uri="{FF2B5EF4-FFF2-40B4-BE49-F238E27FC236}">
                <a16:creationId xmlns:a16="http://schemas.microsoft.com/office/drawing/2014/main" id="{BBFA750F-04FD-305E-5F4B-F809E68EF148}"/>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AW</a:t>
            </a:r>
          </a:p>
        </p:txBody>
      </p:sp>
      <p:sp>
        <p:nvSpPr>
          <p:cNvPr id="4" name="Title 1">
            <a:extLst>
              <a:ext uri="{FF2B5EF4-FFF2-40B4-BE49-F238E27FC236}">
                <a16:creationId xmlns:a16="http://schemas.microsoft.com/office/drawing/2014/main" id="{B5E705EF-88A5-2DFC-C55D-9F5F2AEFD073}"/>
              </a:ext>
            </a:extLst>
          </p:cNvPr>
          <p:cNvSpPr txBox="1">
            <a:spLocks/>
          </p:cNvSpPr>
          <p:nvPr/>
        </p:nvSpPr>
        <p:spPr>
          <a:xfrm>
            <a:off x="0" y="0"/>
            <a:ext cx="685800" cy="6305909"/>
          </a:xfrm>
          <a:prstGeom prst="rect">
            <a:avLst/>
          </a:prstGeom>
        </p:spPr>
        <p:txBody>
          <a:bodyPr vert="vert270" lIns="91440" tIns="91440" rIns="91440" bIns="91440" rtlCol="0" anchor="ctr">
            <a:normAutofit fontScale="92500"/>
          </a:bodyPr>
          <a:lstStyle>
            <a:lvl1pPr algn="l" rtl="0" fontAlgn="base">
              <a:lnSpc>
                <a:spcPct val="90000"/>
              </a:lnSpc>
              <a:spcBef>
                <a:spcPct val="0"/>
              </a:spcBef>
              <a:spcAft>
                <a:spcPct val="0"/>
              </a:spcAft>
              <a:defRPr sz="3200" kern="1200">
                <a:solidFill>
                  <a:schemeClr val="bg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200">
                <a:solidFill>
                  <a:schemeClr val="bg1"/>
                </a:solidFill>
                <a:latin typeface="Arial" panose="020B0604020202020204" pitchFamily="34" charset="0"/>
                <a:cs typeface="Arial" panose="020B0604020202020204" pitchFamily="34" charset="0"/>
              </a:defRPr>
            </a:lvl9pPr>
          </a:lstStyle>
          <a:p>
            <a:pPr eaLnBrk="1" hangingPunct="1"/>
            <a:r>
              <a:rPr lang="en-US" kern="100" dirty="0">
                <a:latin typeface="Calibri"/>
                <a:ea typeface="Calibri"/>
                <a:cs typeface="Times New Roman"/>
              </a:rPr>
              <a:t>ASHRAE/ASHE Guideline 43 - Chapter 5</a:t>
            </a:r>
          </a:p>
        </p:txBody>
      </p:sp>
    </p:spTree>
    <p:extLst>
      <p:ext uri="{BB962C8B-B14F-4D97-AF65-F5344CB8AC3E}">
        <p14:creationId xmlns:p14="http://schemas.microsoft.com/office/powerpoint/2010/main" val="40418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E1BAB-B395-6DBF-CD19-322A35DFE31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833ADBE-F5AF-C186-1681-5ED833AC04A8}"/>
              </a:ext>
            </a:extLst>
          </p:cNvPr>
          <p:cNvPicPr>
            <a:picLocks noChangeAspect="1"/>
          </p:cNvPicPr>
          <p:nvPr/>
        </p:nvPicPr>
        <p:blipFill>
          <a:blip r:embed="rId2"/>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14B295A3-D8EE-2B05-BEE1-906A7898E69F}"/>
              </a:ext>
            </a:extLst>
          </p:cNvPr>
          <p:cNvSpPr>
            <a:spLocks noGrp="1"/>
          </p:cNvSpPr>
          <p:nvPr>
            <p:ph type="title"/>
          </p:nvPr>
        </p:nvSpPr>
        <p:spPr>
          <a:xfrm>
            <a:off x="0" y="0"/>
            <a:ext cx="685800" cy="6383547"/>
          </a:xfrm>
        </p:spPr>
        <p:txBody>
          <a:bodyPr/>
          <a:lstStyle/>
          <a:p>
            <a:r>
              <a:rPr lang="en-US" dirty="0"/>
              <a:t>Develop Condition Indicators</a:t>
            </a:r>
          </a:p>
        </p:txBody>
      </p:sp>
      <p:sp>
        <p:nvSpPr>
          <p:cNvPr id="3" name="Content Placeholder 2">
            <a:extLst>
              <a:ext uri="{FF2B5EF4-FFF2-40B4-BE49-F238E27FC236}">
                <a16:creationId xmlns:a16="http://schemas.microsoft.com/office/drawing/2014/main" id="{12E463AF-1D3B-4192-2A09-A1A0288420DE}"/>
              </a:ext>
            </a:extLst>
          </p:cNvPr>
          <p:cNvSpPr>
            <a:spLocks noGrp="1"/>
          </p:cNvSpPr>
          <p:nvPr>
            <p:ph idx="1"/>
          </p:nvPr>
        </p:nvSpPr>
        <p:spPr>
          <a:xfrm>
            <a:off x="737886" y="781051"/>
            <a:ext cx="10173151" cy="5897542"/>
          </a:xfrm>
        </p:spPr>
        <p:txBody>
          <a:bodyPr>
            <a:normAutofit/>
          </a:bodyPr>
          <a:lstStyle/>
          <a:p>
            <a:r>
              <a:rPr lang="en-US" b="1" dirty="0"/>
              <a:t>Develop Condition Indicators</a:t>
            </a:r>
          </a:p>
          <a:p>
            <a:pPr lvl="1"/>
            <a:r>
              <a:rPr lang="en-US" b="1" dirty="0"/>
              <a:t>Physical characteristics and delivery performance of equipment</a:t>
            </a:r>
          </a:p>
          <a:p>
            <a:pPr lvl="1"/>
            <a:r>
              <a:rPr lang="en-US" b="1" dirty="0"/>
              <a:t>Ranges for operation</a:t>
            </a:r>
          </a:p>
          <a:p>
            <a:endParaRPr lang="en-US" b="1" dirty="0"/>
          </a:p>
          <a:p>
            <a:r>
              <a:rPr lang="en-US" b="1" dirty="0"/>
              <a:t>Measurements/Observations of physical condition and delivery</a:t>
            </a:r>
          </a:p>
          <a:p>
            <a:pPr lvl="1"/>
            <a:r>
              <a:rPr lang="en-US" b="1" dirty="0"/>
              <a:t>Thermal comfort</a:t>
            </a:r>
          </a:p>
          <a:p>
            <a:pPr lvl="1"/>
            <a:r>
              <a:rPr lang="en-US" b="1" dirty="0"/>
              <a:t>Indoor air quality</a:t>
            </a:r>
          </a:p>
          <a:p>
            <a:pPr lvl="1"/>
            <a:r>
              <a:rPr lang="en-US" b="1" dirty="0"/>
              <a:t>Energy efficiency</a:t>
            </a:r>
          </a:p>
          <a:p>
            <a:endParaRPr lang="en-US" b="1" dirty="0"/>
          </a:p>
          <a:p>
            <a:r>
              <a:rPr lang="en-US" b="1" dirty="0"/>
              <a:t>Monitor changes to provide advance indication of problems</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086DE4BB-4222-5339-55E7-B067ECA30593}"/>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AW</a:t>
            </a:r>
          </a:p>
        </p:txBody>
      </p:sp>
    </p:spTree>
    <p:extLst>
      <p:ext uri="{BB962C8B-B14F-4D97-AF65-F5344CB8AC3E}">
        <p14:creationId xmlns:p14="http://schemas.microsoft.com/office/powerpoint/2010/main" val="114528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0B7AF0-90C9-314F-7E3D-A02F76078C43}"/>
              </a:ext>
            </a:extLst>
          </p:cNvPr>
          <p:cNvPicPr>
            <a:picLocks noChangeAspect="1"/>
          </p:cNvPicPr>
          <p:nvPr/>
        </p:nvPicPr>
        <p:blipFill>
          <a:blip r:embed="rId3"/>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CE00705E-1762-3E09-A42A-BC51DA9EF9FC}"/>
              </a:ext>
            </a:extLst>
          </p:cNvPr>
          <p:cNvSpPr>
            <a:spLocks noGrp="1"/>
          </p:cNvSpPr>
          <p:nvPr>
            <p:ph type="title"/>
          </p:nvPr>
        </p:nvSpPr>
        <p:spPr>
          <a:xfrm>
            <a:off x="0" y="1"/>
            <a:ext cx="685800" cy="6381750"/>
          </a:xfrm>
        </p:spPr>
        <p:txBody>
          <a:bodyPr>
            <a:noAutofit/>
          </a:bodyPr>
          <a:lstStyle/>
          <a:p>
            <a:r>
              <a:rPr lang="en-US" sz="2400" dirty="0"/>
              <a:t>Table 5.1</a:t>
            </a:r>
            <a:br>
              <a:rPr lang="en-US" sz="2400" dirty="0"/>
            </a:br>
            <a:r>
              <a:rPr lang="en-US" sz="2400" dirty="0"/>
              <a:t>Recommended Monitoring Frequencies</a:t>
            </a:r>
          </a:p>
        </p:txBody>
      </p:sp>
      <p:sp>
        <p:nvSpPr>
          <p:cNvPr id="5" name="Rectangle 4">
            <a:extLst>
              <a:ext uri="{FF2B5EF4-FFF2-40B4-BE49-F238E27FC236}">
                <a16:creationId xmlns:a16="http://schemas.microsoft.com/office/drawing/2014/main" id="{3BB24C59-1886-37F0-5E51-DB3BB5FAF6C1}"/>
              </a:ext>
            </a:extLst>
          </p:cNvPr>
          <p:cNvSpPr/>
          <p:nvPr/>
        </p:nvSpPr>
        <p:spPr>
          <a:xfrm>
            <a:off x="10336192" y="5830025"/>
            <a:ext cx="1855808" cy="721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a:extLst>
              <a:ext uri="{FF2B5EF4-FFF2-40B4-BE49-F238E27FC236}">
                <a16:creationId xmlns:a16="http://schemas.microsoft.com/office/drawing/2014/main" id="{3D8D4117-B93C-5ADE-4684-D8E463BBB435}"/>
              </a:ext>
            </a:extLst>
          </p:cNvPr>
          <p:cNvGraphicFramePr>
            <a:graphicFrameLocks noGrp="1"/>
          </p:cNvGraphicFramePr>
          <p:nvPr>
            <p:ph idx="1"/>
            <p:extLst>
              <p:ext uri="{D42A27DB-BD31-4B8C-83A1-F6EECF244321}">
                <p14:modId xmlns:p14="http://schemas.microsoft.com/office/powerpoint/2010/main" val="1292687544"/>
              </p:ext>
            </p:extLst>
          </p:nvPr>
        </p:nvGraphicFramePr>
        <p:xfrm>
          <a:off x="766462" y="88450"/>
          <a:ext cx="11330288" cy="5882640"/>
        </p:xfrm>
        <a:graphic>
          <a:graphicData uri="http://schemas.openxmlformats.org/drawingml/2006/table">
            <a:tbl>
              <a:tblPr firstRow="1" bandRow="1">
                <a:tableStyleId>{5C22544A-7EE6-4342-B048-85BDC9FD1C3A}</a:tableStyleId>
              </a:tblPr>
              <a:tblGrid>
                <a:gridCol w="8479104">
                  <a:extLst>
                    <a:ext uri="{9D8B030D-6E8A-4147-A177-3AD203B41FA5}">
                      <a16:colId xmlns:a16="http://schemas.microsoft.com/office/drawing/2014/main" val="3077753995"/>
                    </a:ext>
                  </a:extLst>
                </a:gridCol>
                <a:gridCol w="2851184">
                  <a:extLst>
                    <a:ext uri="{9D8B030D-6E8A-4147-A177-3AD203B41FA5}">
                      <a16:colId xmlns:a16="http://schemas.microsoft.com/office/drawing/2014/main" val="32434433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lt1"/>
                          </a:solidFill>
                          <a:latin typeface="+mn-lt"/>
                          <a:ea typeface="+mn-ea"/>
                          <a:cs typeface="+mn-cs"/>
                        </a:rPr>
                        <a:t>Function of Space(s) 	</a:t>
                      </a:r>
                    </a:p>
                  </a:txBody>
                  <a:tcP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lt1"/>
                          </a:solidFill>
                          <a:latin typeface="+mn-lt"/>
                          <a:ea typeface="+mn-ea"/>
                          <a:cs typeface="+mn-cs"/>
                        </a:rPr>
                        <a:t>Testing frequency for Temperature, Humidity, and Pressure </a:t>
                      </a:r>
                      <a:r>
                        <a:rPr lang="en-US" sz="1800" b="0" i="0" u="none" strike="noStrike" kern="1200" baseline="30000" dirty="0">
                          <a:solidFill>
                            <a:schemeClr val="lt1"/>
                          </a:solidFill>
                          <a:latin typeface="+mn-lt"/>
                          <a:ea typeface="+mn-ea"/>
                          <a:cs typeface="+mn-cs"/>
                        </a:rPr>
                        <a:t>a</a:t>
                      </a:r>
                    </a:p>
                  </a:txBody>
                  <a:tcPr>
                    <a:solidFill>
                      <a:srgbClr val="0070C0"/>
                    </a:solidFill>
                  </a:tcPr>
                </a:tc>
                <a:extLst>
                  <a:ext uri="{0D108BD9-81ED-4DB2-BD59-A6C34878D82A}">
                    <a16:rowId xmlns:a16="http://schemas.microsoft.com/office/drawing/2014/main" val="29665587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Airborne Infection Isolation (AII) Room, Protective Environment (PE) Room, Combination AII/PE Room, Operating Room, Operating/surgical cystoscopic rooms, Critical care patient care, Neonatal intensive care, Wound intensive care (burn unit), Class 2 &amp; 3 Imaging rooms, Pharmacy Services: Pharmacy Areas (USP-regulated), Sterile storage room (clean/sterile medical/surgical supplies), Cesarean Delivery room</a:t>
                      </a:r>
                    </a:p>
                  </a:txBody>
                  <a:tcPr>
                    <a:solidFill>
                      <a:srgbClr val="89CB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Daily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or as determined by the VMP</a:t>
                      </a:r>
                    </a:p>
                  </a:txBody>
                  <a:tcPr>
                    <a:solidFill>
                      <a:srgbClr val="89CBF3"/>
                    </a:solidFill>
                  </a:tcPr>
                </a:tc>
                <a:extLst>
                  <a:ext uri="{0D108BD9-81ED-4DB2-BD59-A6C34878D82A}">
                    <a16:rowId xmlns:a16="http://schemas.microsoft.com/office/drawing/2014/main" val="39593113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Continued care nursery, Newborn nursery, Nursery workroom, Emergency department public waiting area, Emergency department trauma/resuscitation room, Emergency service triage area, Labor/delivery/recovery (LDR), Labor/delivery/recovery/postpartum (LDRP), Laser eye room, Patient room, Phase 1 PACU and Phase II recovery, Radiology waiting rooms, Seclusion room, Treatment Room, Class 1 imaging room, Dialysis treatment area, General examination room, Hydrotherapy, Physical therapy, Special examination room, Treatment room, ECT procedure room, Nuclear medicine hot lab, Instrument processing room, Procedure room, Intermediate care patient room, Bronchoscopy, sputum collection, and pentamidine administration, Gastrointestinal endoscopy procedure room, Pharmacy Services: Pharmacy Areas (non-USP regulated)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Semiannually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or as determined by the VMP</a:t>
                      </a:r>
                    </a:p>
                  </a:txBody>
                  <a:tcPr/>
                </a:tc>
                <a:extLst>
                  <a:ext uri="{0D108BD9-81ED-4DB2-BD59-A6C34878D82A}">
                    <a16:rowId xmlns:a16="http://schemas.microsoft.com/office/drawing/2014/main" val="1715107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Laboratory work areas (all), Food and supply storage, Food preparation areas, Toilet Room, Clean assembly /workroom, Soiled workroom/decontamination room, Autopsy room, Clean linen storage room, Nonrefrigerated body holding room, additional spaces identified within the VMP. </a:t>
                      </a:r>
                      <a:r>
                        <a:rPr lang="en-US" sz="1600" b="0" i="0" u="none" strike="noStrike" kern="1200" baseline="30000" dirty="0">
                          <a:solidFill>
                            <a:schemeClr val="dk1"/>
                          </a:solidFill>
                          <a:latin typeface="+mn-lt"/>
                          <a:ea typeface="+mn-ea"/>
                          <a:cs typeface="+mn-cs"/>
                        </a:rPr>
                        <a:t>b</a:t>
                      </a:r>
                    </a:p>
                  </a:txBody>
                  <a:tcPr>
                    <a:solidFill>
                      <a:srgbClr val="89CB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Annually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or as determined by the VMP </a:t>
                      </a:r>
                      <a:r>
                        <a:rPr lang="en-US" sz="1800" b="0" i="0" u="none" strike="noStrike" kern="1200" baseline="0" dirty="0">
                          <a:solidFill>
                            <a:schemeClr val="dk1"/>
                          </a:solidFill>
                          <a:latin typeface="+mn-lt"/>
                          <a:ea typeface="+mn-ea"/>
                          <a:cs typeface="+mn-cs"/>
                        </a:rPr>
                        <a:t>	</a:t>
                      </a:r>
                    </a:p>
                    <a:p>
                      <a:pPr algn="ctr"/>
                      <a:endParaRPr lang="en-US" dirty="0"/>
                    </a:p>
                  </a:txBody>
                  <a:tcPr>
                    <a:solidFill>
                      <a:srgbClr val="89CBF3"/>
                    </a:solidFill>
                  </a:tcPr>
                </a:tc>
                <a:extLst>
                  <a:ext uri="{0D108BD9-81ED-4DB2-BD59-A6C34878D82A}">
                    <a16:rowId xmlns:a16="http://schemas.microsoft.com/office/drawing/2014/main" val="1233245574"/>
                  </a:ext>
                </a:extLst>
              </a:tr>
            </a:tbl>
          </a:graphicData>
        </a:graphic>
      </p:graphicFrame>
      <p:sp>
        <p:nvSpPr>
          <p:cNvPr id="6" name="TextBox 5">
            <a:extLst>
              <a:ext uri="{FF2B5EF4-FFF2-40B4-BE49-F238E27FC236}">
                <a16:creationId xmlns:a16="http://schemas.microsoft.com/office/drawing/2014/main" id="{9E919FC0-22F9-2397-4D54-635B957C0DEE}"/>
              </a:ext>
            </a:extLst>
          </p:cNvPr>
          <p:cNvSpPr txBox="1"/>
          <p:nvPr/>
        </p:nvSpPr>
        <p:spPr>
          <a:xfrm>
            <a:off x="906866" y="5971090"/>
            <a:ext cx="8194876" cy="738664"/>
          </a:xfrm>
          <a:prstGeom prst="rect">
            <a:avLst/>
          </a:prstGeom>
          <a:noFill/>
        </p:spPr>
        <p:txBody>
          <a:bodyPr wrap="square" rtlCol="0">
            <a:spAutoFit/>
          </a:bodyPr>
          <a:lstStyle/>
          <a:p>
            <a:r>
              <a:rPr lang="en-US" sz="1200" dirty="0">
                <a:solidFill>
                  <a:schemeClr val="dk1"/>
                </a:solidFill>
              </a:rPr>
              <a:t>a. Accuracy of sensors should be verified as determined within the VMP.</a:t>
            </a:r>
          </a:p>
          <a:p>
            <a:r>
              <a:rPr lang="en-US" sz="1200" dirty="0">
                <a:solidFill>
                  <a:schemeClr val="dk1"/>
                </a:solidFill>
              </a:rPr>
              <a:t>b. Not all spaces must be identified within the VMP.</a:t>
            </a:r>
          </a:p>
          <a:p>
            <a:endParaRPr lang="en-US" dirty="0"/>
          </a:p>
        </p:txBody>
      </p:sp>
      <p:sp>
        <p:nvSpPr>
          <p:cNvPr id="3" name="TextBox 2">
            <a:extLst>
              <a:ext uri="{FF2B5EF4-FFF2-40B4-BE49-F238E27FC236}">
                <a16:creationId xmlns:a16="http://schemas.microsoft.com/office/drawing/2014/main" id="{9ED6C52E-F289-9C72-6E0F-4AF5C669F513}"/>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AW</a:t>
            </a:r>
          </a:p>
        </p:txBody>
      </p:sp>
    </p:spTree>
    <p:extLst>
      <p:ext uri="{BB962C8B-B14F-4D97-AF65-F5344CB8AC3E}">
        <p14:creationId xmlns:p14="http://schemas.microsoft.com/office/powerpoint/2010/main" val="132441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F74FF7-8438-F23C-9746-0A8ABC987976}"/>
              </a:ext>
            </a:extLst>
          </p:cNvPr>
          <p:cNvPicPr>
            <a:picLocks noChangeAspect="1"/>
          </p:cNvPicPr>
          <p:nvPr/>
        </p:nvPicPr>
        <p:blipFill>
          <a:blip r:embed="rId2"/>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41EBACB1-655D-9329-8926-C5B7DA8AE211}"/>
              </a:ext>
            </a:extLst>
          </p:cNvPr>
          <p:cNvSpPr>
            <a:spLocks noGrp="1"/>
          </p:cNvSpPr>
          <p:nvPr>
            <p:ph type="title"/>
          </p:nvPr>
        </p:nvSpPr>
        <p:spPr>
          <a:xfrm>
            <a:off x="0" y="0"/>
            <a:ext cx="685800" cy="6400800"/>
          </a:xfrm>
        </p:spPr>
        <p:txBody>
          <a:bodyPr/>
          <a:lstStyle/>
          <a:p>
            <a:r>
              <a:rPr lang="en-US" dirty="0"/>
              <a:t>Excursion Response</a:t>
            </a:r>
          </a:p>
        </p:txBody>
      </p:sp>
      <p:sp>
        <p:nvSpPr>
          <p:cNvPr id="3" name="Content Placeholder 2">
            <a:extLst>
              <a:ext uri="{FF2B5EF4-FFF2-40B4-BE49-F238E27FC236}">
                <a16:creationId xmlns:a16="http://schemas.microsoft.com/office/drawing/2014/main" id="{54CEA464-A20C-4777-CF71-D34E8E2E03F6}"/>
              </a:ext>
            </a:extLst>
          </p:cNvPr>
          <p:cNvSpPr>
            <a:spLocks noGrp="1"/>
          </p:cNvSpPr>
          <p:nvPr>
            <p:ph idx="1"/>
          </p:nvPr>
        </p:nvSpPr>
        <p:spPr>
          <a:xfrm>
            <a:off x="967274" y="628650"/>
            <a:ext cx="10917936" cy="5932170"/>
          </a:xfrm>
        </p:spPr>
        <p:txBody>
          <a:bodyPr/>
          <a:lstStyle/>
          <a:p>
            <a:r>
              <a:rPr lang="en-US" b="1" dirty="0"/>
              <a:t>Excursions Happen</a:t>
            </a:r>
          </a:p>
          <a:p>
            <a:endParaRPr lang="en-US" b="1" dirty="0"/>
          </a:p>
          <a:p>
            <a:r>
              <a:rPr lang="en-US" b="1" dirty="0"/>
              <a:t>Develop Responses</a:t>
            </a:r>
          </a:p>
          <a:p>
            <a:pPr lvl="1"/>
            <a:r>
              <a:rPr lang="en-US" b="1" dirty="0"/>
              <a:t>Base on Patient Impact</a:t>
            </a:r>
          </a:p>
          <a:p>
            <a:pPr lvl="1"/>
            <a:r>
              <a:rPr lang="en-US" b="1" dirty="0"/>
              <a:t>Base on Risk Ranking</a:t>
            </a:r>
          </a:p>
          <a:p>
            <a:endParaRPr lang="en-US" b="1" dirty="0"/>
          </a:p>
          <a:p>
            <a:r>
              <a:rPr lang="en-US" b="1" dirty="0"/>
              <a:t>Document in VMP</a:t>
            </a:r>
          </a:p>
          <a:p>
            <a:pPr lvl="1"/>
            <a:r>
              <a:rPr lang="en-US" b="1" dirty="0"/>
              <a:t>Follow and document</a:t>
            </a:r>
          </a:p>
        </p:txBody>
      </p:sp>
      <p:sp>
        <p:nvSpPr>
          <p:cNvPr id="4" name="TextBox 3">
            <a:extLst>
              <a:ext uri="{FF2B5EF4-FFF2-40B4-BE49-F238E27FC236}">
                <a16:creationId xmlns:a16="http://schemas.microsoft.com/office/drawing/2014/main" id="{F9008B9F-A1A1-4813-542D-525BF568D6E0}"/>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spTree>
    <p:extLst>
      <p:ext uri="{BB962C8B-B14F-4D97-AF65-F5344CB8AC3E}">
        <p14:creationId xmlns:p14="http://schemas.microsoft.com/office/powerpoint/2010/main" val="3694324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AA68CB-021E-495E-0021-85107ABC8387}"/>
              </a:ext>
            </a:extLst>
          </p:cNvPr>
          <p:cNvPicPr>
            <a:picLocks noChangeAspect="1"/>
          </p:cNvPicPr>
          <p:nvPr/>
        </p:nvPicPr>
        <p:blipFill>
          <a:blip r:embed="rId2"/>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a:xfrm>
            <a:off x="0" y="0"/>
            <a:ext cx="685800" cy="6362700"/>
          </a:xfrm>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967274" y="333374"/>
            <a:ext cx="10917936" cy="6227445"/>
          </a:xfrm>
        </p:spPr>
        <p:txBody>
          <a:bodyPr/>
          <a:lstStyle/>
          <a:p>
            <a:r>
              <a:rPr lang="en-US" b="1" dirty="0"/>
              <a:t>Section 6: Implementation</a:t>
            </a:r>
          </a:p>
          <a:p>
            <a:pPr lvl="1"/>
            <a:endParaRPr lang="en-US" b="1" dirty="0"/>
          </a:p>
          <a:p>
            <a:pPr lvl="1"/>
            <a:r>
              <a:rPr lang="en-US" b="1" dirty="0"/>
              <a:t>Excursion Variations</a:t>
            </a:r>
          </a:p>
          <a:p>
            <a:pPr lvl="2"/>
            <a:endParaRPr lang="en-US" b="1" dirty="0"/>
          </a:p>
          <a:p>
            <a:pPr lvl="2"/>
            <a:r>
              <a:rPr lang="en-US" b="1" dirty="0"/>
              <a:t>Recommended Actions</a:t>
            </a:r>
          </a:p>
        </p:txBody>
      </p:sp>
      <p:pic>
        <p:nvPicPr>
          <p:cNvPr id="5" name="Picture 4"/>
          <p:cNvPicPr>
            <a:picLocks noChangeAspect="1"/>
          </p:cNvPicPr>
          <p:nvPr/>
        </p:nvPicPr>
        <p:blipFill>
          <a:blip r:embed="rId3"/>
          <a:stretch>
            <a:fillRect/>
          </a:stretch>
        </p:blipFill>
        <p:spPr>
          <a:xfrm>
            <a:off x="775443" y="3657838"/>
            <a:ext cx="6377635" cy="2200037"/>
          </a:xfrm>
          <a:prstGeom prst="rect">
            <a:avLst/>
          </a:prstGeom>
        </p:spPr>
      </p:pic>
      <p:pic>
        <p:nvPicPr>
          <p:cNvPr id="11" name="Picture 10">
            <a:extLst>
              <a:ext uri="{FF2B5EF4-FFF2-40B4-BE49-F238E27FC236}">
                <a16:creationId xmlns:a16="http://schemas.microsoft.com/office/drawing/2014/main" id="{2E6B2BCB-1CCF-1A42-B81E-974790CA4C2D}"/>
              </a:ext>
            </a:extLst>
          </p:cNvPr>
          <p:cNvPicPr>
            <a:picLocks noChangeAspect="1"/>
          </p:cNvPicPr>
          <p:nvPr/>
        </p:nvPicPr>
        <p:blipFill>
          <a:blip r:embed="rId4"/>
          <a:stretch>
            <a:fillRect/>
          </a:stretch>
        </p:blipFill>
        <p:spPr>
          <a:xfrm>
            <a:off x="5171963" y="2418328"/>
            <a:ext cx="6558920" cy="1860760"/>
          </a:xfrm>
          <a:prstGeom prst="rect">
            <a:avLst/>
          </a:prstGeom>
        </p:spPr>
      </p:pic>
      <p:sp>
        <p:nvSpPr>
          <p:cNvPr id="4" name="TextBox 3">
            <a:extLst>
              <a:ext uri="{FF2B5EF4-FFF2-40B4-BE49-F238E27FC236}">
                <a16:creationId xmlns:a16="http://schemas.microsoft.com/office/drawing/2014/main" id="{B78D5C61-6A82-F6C1-1582-0C4D3C5F5290}"/>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spTree>
    <p:extLst>
      <p:ext uri="{BB962C8B-B14F-4D97-AF65-F5344CB8AC3E}">
        <p14:creationId xmlns:p14="http://schemas.microsoft.com/office/powerpoint/2010/main" val="987471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41F0C3-3A9E-B408-FB08-02A44FAFFB38}"/>
              </a:ext>
            </a:extLst>
          </p:cNvPr>
          <p:cNvPicPr>
            <a:picLocks noChangeAspect="1"/>
          </p:cNvPicPr>
          <p:nvPr/>
        </p:nvPicPr>
        <p:blipFill>
          <a:blip r:embed="rId2"/>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B98EC39A-FBAD-B594-CAA5-C4E774666DCA}"/>
              </a:ext>
            </a:extLst>
          </p:cNvPr>
          <p:cNvSpPr>
            <a:spLocks noGrp="1"/>
          </p:cNvSpPr>
          <p:nvPr>
            <p:ph type="title"/>
          </p:nvPr>
        </p:nvSpPr>
        <p:spPr>
          <a:xfrm>
            <a:off x="0" y="0"/>
            <a:ext cx="685800" cy="6400800"/>
          </a:xfrm>
        </p:spPr>
        <p:txBody>
          <a:bodyPr/>
          <a:lstStyle/>
          <a:p>
            <a:r>
              <a:rPr lang="en-US" dirty="0"/>
              <a:t>Create the VMP</a:t>
            </a:r>
          </a:p>
        </p:txBody>
      </p:sp>
      <p:sp>
        <p:nvSpPr>
          <p:cNvPr id="3" name="Content Placeholder 2">
            <a:extLst>
              <a:ext uri="{FF2B5EF4-FFF2-40B4-BE49-F238E27FC236}">
                <a16:creationId xmlns:a16="http://schemas.microsoft.com/office/drawing/2014/main" id="{08FD027B-7A17-F51E-ADF9-E68182B50141}"/>
              </a:ext>
            </a:extLst>
          </p:cNvPr>
          <p:cNvSpPr>
            <a:spLocks noGrp="1"/>
          </p:cNvSpPr>
          <p:nvPr>
            <p:ph idx="1"/>
          </p:nvPr>
        </p:nvSpPr>
        <p:spPr>
          <a:xfrm>
            <a:off x="967274" y="790574"/>
            <a:ext cx="10917936" cy="5770245"/>
          </a:xfrm>
        </p:spPr>
        <p:txBody>
          <a:bodyPr/>
          <a:lstStyle/>
          <a:p>
            <a:r>
              <a:rPr lang="en-US" b="1" dirty="0"/>
              <a:t>Ventilation Management Plan</a:t>
            </a:r>
          </a:p>
          <a:p>
            <a:endParaRPr lang="en-US" b="1" dirty="0"/>
          </a:p>
          <a:p>
            <a:r>
              <a:rPr lang="en-US" b="1" dirty="0"/>
              <a:t>Defined and Published</a:t>
            </a:r>
          </a:p>
          <a:p>
            <a:endParaRPr lang="en-US" b="1" dirty="0"/>
          </a:p>
          <a:p>
            <a:r>
              <a:rPr lang="en-US" b="1" dirty="0"/>
              <a:t>Should Include</a:t>
            </a:r>
          </a:p>
          <a:p>
            <a:pPr lvl="1"/>
            <a:r>
              <a:rPr lang="en-US" b="1" dirty="0"/>
              <a:t>Committee Members</a:t>
            </a:r>
          </a:p>
          <a:p>
            <a:pPr lvl="1"/>
            <a:r>
              <a:rPr lang="en-US" b="1" dirty="0"/>
              <a:t>Code References</a:t>
            </a:r>
          </a:p>
          <a:p>
            <a:pPr lvl="1"/>
            <a:r>
              <a:rPr lang="en-US" b="1" dirty="0"/>
              <a:t>Listing of Spaces</a:t>
            </a:r>
          </a:p>
          <a:p>
            <a:pPr lvl="1"/>
            <a:r>
              <a:rPr lang="en-US" b="1" dirty="0"/>
              <a:t>Control Indicators</a:t>
            </a:r>
          </a:p>
          <a:p>
            <a:pPr lvl="1"/>
            <a:r>
              <a:rPr lang="en-US" b="1" dirty="0"/>
              <a:t>Excursion Responses</a:t>
            </a:r>
          </a:p>
        </p:txBody>
      </p:sp>
      <p:sp>
        <p:nvSpPr>
          <p:cNvPr id="4" name="TextBox 3">
            <a:extLst>
              <a:ext uri="{FF2B5EF4-FFF2-40B4-BE49-F238E27FC236}">
                <a16:creationId xmlns:a16="http://schemas.microsoft.com/office/drawing/2014/main" id="{4CEC9740-7334-5866-2F1B-1893DC64D305}"/>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AW</a:t>
            </a:r>
          </a:p>
        </p:txBody>
      </p:sp>
    </p:spTree>
    <p:extLst>
      <p:ext uri="{BB962C8B-B14F-4D97-AF65-F5344CB8AC3E}">
        <p14:creationId xmlns:p14="http://schemas.microsoft.com/office/powerpoint/2010/main" val="2685237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45EDA4-61C1-F8A2-3C50-E3F048472E40}"/>
              </a:ext>
            </a:extLst>
          </p:cNvPr>
          <p:cNvPicPr>
            <a:picLocks noChangeAspect="1"/>
          </p:cNvPicPr>
          <p:nvPr/>
        </p:nvPicPr>
        <p:blipFill>
          <a:blip r:embed="rId2"/>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2887A51C-6FCD-6E5F-B033-9C6A995F7018}"/>
              </a:ext>
            </a:extLst>
          </p:cNvPr>
          <p:cNvSpPr>
            <a:spLocks noGrp="1"/>
          </p:cNvSpPr>
          <p:nvPr>
            <p:ph type="title"/>
          </p:nvPr>
        </p:nvSpPr>
        <p:spPr>
          <a:xfrm>
            <a:off x="0" y="0"/>
            <a:ext cx="685800" cy="6263640"/>
          </a:xfrm>
        </p:spPr>
        <p:txBody>
          <a:bodyPr/>
          <a:lstStyle/>
          <a:p>
            <a:r>
              <a:rPr lang="en-US" dirty="0"/>
              <a:t>Get Approval</a:t>
            </a:r>
          </a:p>
        </p:txBody>
      </p:sp>
      <p:sp>
        <p:nvSpPr>
          <p:cNvPr id="3" name="Content Placeholder 2">
            <a:extLst>
              <a:ext uri="{FF2B5EF4-FFF2-40B4-BE49-F238E27FC236}">
                <a16:creationId xmlns:a16="http://schemas.microsoft.com/office/drawing/2014/main" id="{FB200298-C8FC-E2DE-2C1E-A9CB16FB1104}"/>
              </a:ext>
            </a:extLst>
          </p:cNvPr>
          <p:cNvSpPr>
            <a:spLocks noGrp="1"/>
          </p:cNvSpPr>
          <p:nvPr>
            <p:ph idx="1"/>
          </p:nvPr>
        </p:nvSpPr>
        <p:spPr>
          <a:xfrm>
            <a:off x="967274" y="1104900"/>
            <a:ext cx="10917936" cy="5455920"/>
          </a:xfrm>
        </p:spPr>
        <p:txBody>
          <a:bodyPr/>
          <a:lstStyle/>
          <a:p>
            <a:r>
              <a:rPr lang="en-US" b="1" dirty="0"/>
              <a:t>Each aspect of VMP needs committee approval</a:t>
            </a:r>
          </a:p>
          <a:p>
            <a:endParaRPr lang="en-US" b="1" dirty="0"/>
          </a:p>
          <a:p>
            <a:r>
              <a:rPr lang="en-US" b="1" dirty="0"/>
              <a:t>Needs approval from Leadership</a:t>
            </a:r>
          </a:p>
        </p:txBody>
      </p:sp>
      <p:sp>
        <p:nvSpPr>
          <p:cNvPr id="4" name="TextBox 3">
            <a:extLst>
              <a:ext uri="{FF2B5EF4-FFF2-40B4-BE49-F238E27FC236}">
                <a16:creationId xmlns:a16="http://schemas.microsoft.com/office/drawing/2014/main" id="{5B711504-4EA9-D9D7-B64F-3355868137CE}"/>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AW</a:t>
            </a:r>
          </a:p>
        </p:txBody>
      </p:sp>
    </p:spTree>
    <p:extLst>
      <p:ext uri="{BB962C8B-B14F-4D97-AF65-F5344CB8AC3E}">
        <p14:creationId xmlns:p14="http://schemas.microsoft.com/office/powerpoint/2010/main" val="265998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C96683-DD52-E7CD-E40A-FB2EFBB7CCE2}"/>
              </a:ext>
            </a:extLst>
          </p:cNvPr>
          <p:cNvPicPr>
            <a:picLocks noChangeAspect="1"/>
          </p:cNvPicPr>
          <p:nvPr/>
        </p:nvPicPr>
        <p:blipFill>
          <a:blip r:embed="rId3"/>
          <a:srcRect/>
          <a:stretch/>
        </p:blipFill>
        <p:spPr>
          <a:xfrm>
            <a:off x="1182" y="6560351"/>
            <a:ext cx="12190818" cy="347699"/>
          </a:xfrm>
          <a:prstGeom prst="rect">
            <a:avLst/>
          </a:prstGeom>
        </p:spPr>
      </p:pic>
      <p:sp>
        <p:nvSpPr>
          <p:cNvPr id="3" name="Title 2">
            <a:extLst>
              <a:ext uri="{FF2B5EF4-FFF2-40B4-BE49-F238E27FC236}">
                <a16:creationId xmlns:a16="http://schemas.microsoft.com/office/drawing/2014/main" id="{8DF65ED4-21BF-47C5-B337-66B1FFC75A5F}"/>
              </a:ext>
            </a:extLst>
          </p:cNvPr>
          <p:cNvSpPr>
            <a:spLocks noGrp="1"/>
          </p:cNvSpPr>
          <p:nvPr>
            <p:ph type="title"/>
          </p:nvPr>
        </p:nvSpPr>
        <p:spPr>
          <a:xfrm>
            <a:off x="0" y="0"/>
            <a:ext cx="685800" cy="6489336"/>
          </a:xfrm>
        </p:spPr>
        <p:txBody>
          <a:bodyPr>
            <a:normAutofit/>
          </a:bodyPr>
          <a:lstStyle/>
          <a:p>
            <a:r>
              <a:rPr lang="en-US" dirty="0"/>
              <a:t>Disclaimers</a:t>
            </a:r>
          </a:p>
        </p:txBody>
      </p:sp>
      <p:sp>
        <p:nvSpPr>
          <p:cNvPr id="4" name="Content Placeholder 3"/>
          <p:cNvSpPr>
            <a:spLocks noGrp="1"/>
          </p:cNvSpPr>
          <p:nvPr>
            <p:ph idx="1"/>
          </p:nvPr>
        </p:nvSpPr>
        <p:spPr>
          <a:xfrm>
            <a:off x="967274" y="819509"/>
            <a:ext cx="10917936" cy="3347050"/>
          </a:xfrm>
        </p:spPr>
        <p:txBody>
          <a:bodyPr>
            <a:normAutofit/>
          </a:bodyPr>
          <a:lstStyle/>
          <a:p>
            <a:r>
              <a:rPr lang="en-US" b="1" dirty="0"/>
              <a:t>Not speaking on behalf of CMS or any accrediting agencies</a:t>
            </a:r>
          </a:p>
          <a:p>
            <a:r>
              <a:rPr lang="en-US" b="1" dirty="0"/>
              <a:t>Not speaking on behalf of ASHRAE</a:t>
            </a:r>
          </a:p>
          <a:p>
            <a:r>
              <a:rPr lang="en-US" b="1" dirty="0"/>
              <a:t>Recommend you review the specific standard or guideline requirements of your own accrediting agency</a:t>
            </a:r>
          </a:p>
          <a:p>
            <a:r>
              <a:rPr lang="en-US" b="1" dirty="0"/>
              <a:t>Recommend you subscribe to their communications to stay up to date</a:t>
            </a:r>
          </a:p>
          <a:p>
            <a:pPr marL="457200" lvl="1" indent="0">
              <a:buNone/>
            </a:pPr>
            <a:endParaRPr lang="en-US" dirty="0"/>
          </a:p>
        </p:txBody>
      </p:sp>
      <p:sp>
        <p:nvSpPr>
          <p:cNvPr id="5" name="Slide Number Placeholder 4"/>
          <p:cNvSpPr>
            <a:spLocks noGrp="1"/>
          </p:cNvSpPr>
          <p:nvPr>
            <p:ph type="sldNum" sz="quarter" idx="12"/>
          </p:nvPr>
        </p:nvSpPr>
        <p:spPr>
          <a:xfrm>
            <a:off x="9448800" y="648933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059DC29-616C-483E-9776-E91C1948575D}" type="slidenum">
              <a:rPr lang="en-US" smtClean="0"/>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F68AE940-3F58-A4C8-7CFD-1C1A4D3D2E01}"/>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AW</a:t>
            </a:r>
          </a:p>
        </p:txBody>
      </p:sp>
    </p:spTree>
    <p:extLst>
      <p:ext uri="{BB962C8B-B14F-4D97-AF65-F5344CB8AC3E}">
        <p14:creationId xmlns:p14="http://schemas.microsoft.com/office/powerpoint/2010/main" val="1985193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98C4C-B54A-7E06-9E0F-D49B24D568F5}"/>
              </a:ext>
            </a:extLst>
          </p:cNvPr>
          <p:cNvPicPr>
            <a:picLocks noChangeAspect="1"/>
          </p:cNvPicPr>
          <p:nvPr/>
        </p:nvPicPr>
        <p:blipFill>
          <a:blip r:embed="rId2"/>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97AF3B0F-BC77-7B0F-8532-94774AE62C09}"/>
              </a:ext>
            </a:extLst>
          </p:cNvPr>
          <p:cNvSpPr>
            <a:spLocks noGrp="1"/>
          </p:cNvSpPr>
          <p:nvPr>
            <p:ph type="title"/>
          </p:nvPr>
        </p:nvSpPr>
        <p:spPr>
          <a:xfrm>
            <a:off x="0" y="0"/>
            <a:ext cx="685800" cy="6400800"/>
          </a:xfrm>
        </p:spPr>
        <p:txBody>
          <a:bodyPr/>
          <a:lstStyle/>
          <a:p>
            <a:r>
              <a:rPr lang="en-US" dirty="0"/>
              <a:t>Educate Staff</a:t>
            </a:r>
          </a:p>
        </p:txBody>
      </p:sp>
      <p:sp>
        <p:nvSpPr>
          <p:cNvPr id="3" name="Content Placeholder 2">
            <a:extLst>
              <a:ext uri="{FF2B5EF4-FFF2-40B4-BE49-F238E27FC236}">
                <a16:creationId xmlns:a16="http://schemas.microsoft.com/office/drawing/2014/main" id="{83EBC34F-EF12-DCEF-078E-D5C1D679691E}"/>
              </a:ext>
            </a:extLst>
          </p:cNvPr>
          <p:cNvSpPr>
            <a:spLocks noGrp="1"/>
          </p:cNvSpPr>
          <p:nvPr>
            <p:ph idx="1"/>
          </p:nvPr>
        </p:nvSpPr>
        <p:spPr>
          <a:xfrm>
            <a:off x="967274" y="952500"/>
            <a:ext cx="10917936" cy="5608320"/>
          </a:xfrm>
        </p:spPr>
        <p:txBody>
          <a:bodyPr/>
          <a:lstStyle/>
          <a:p>
            <a:r>
              <a:rPr lang="en-US" b="1" dirty="0"/>
              <a:t>Educate Committee Members</a:t>
            </a:r>
          </a:p>
          <a:p>
            <a:endParaRPr lang="en-US" b="1" dirty="0"/>
          </a:p>
          <a:p>
            <a:r>
              <a:rPr lang="en-US" b="1" dirty="0"/>
              <a:t>Educate Clinical Staff</a:t>
            </a:r>
          </a:p>
          <a:p>
            <a:endParaRPr lang="en-US" b="1" dirty="0"/>
          </a:p>
          <a:p>
            <a:r>
              <a:rPr lang="en-US" b="1" dirty="0"/>
              <a:t>Educate Facility Staff</a:t>
            </a:r>
          </a:p>
        </p:txBody>
      </p:sp>
      <p:sp>
        <p:nvSpPr>
          <p:cNvPr id="4" name="TextBox 3">
            <a:extLst>
              <a:ext uri="{FF2B5EF4-FFF2-40B4-BE49-F238E27FC236}">
                <a16:creationId xmlns:a16="http://schemas.microsoft.com/office/drawing/2014/main" id="{7739D589-114C-F5C9-8440-392902D7714D}"/>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spTree>
    <p:extLst>
      <p:ext uri="{BB962C8B-B14F-4D97-AF65-F5344CB8AC3E}">
        <p14:creationId xmlns:p14="http://schemas.microsoft.com/office/powerpoint/2010/main" val="1349468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C11085-AE02-7232-5662-46F64D29A19A}"/>
              </a:ext>
            </a:extLst>
          </p:cNvPr>
          <p:cNvPicPr>
            <a:picLocks noChangeAspect="1"/>
          </p:cNvPicPr>
          <p:nvPr/>
        </p:nvPicPr>
        <p:blipFill>
          <a:blip r:embed="rId3"/>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319A1709-8812-C07F-3B7C-634934710649}"/>
              </a:ext>
            </a:extLst>
          </p:cNvPr>
          <p:cNvSpPr>
            <a:spLocks noGrp="1"/>
          </p:cNvSpPr>
          <p:nvPr>
            <p:ph type="title"/>
          </p:nvPr>
        </p:nvSpPr>
        <p:spPr>
          <a:xfrm>
            <a:off x="0" y="0"/>
            <a:ext cx="685800" cy="6419850"/>
          </a:xfrm>
        </p:spPr>
        <p:txBody>
          <a:bodyPr/>
          <a:lstStyle/>
          <a:p>
            <a:r>
              <a:rPr lang="en-US" dirty="0"/>
              <a:t>Maintain the VMP</a:t>
            </a:r>
          </a:p>
        </p:txBody>
      </p:sp>
      <p:sp>
        <p:nvSpPr>
          <p:cNvPr id="3" name="Content Placeholder 2">
            <a:extLst>
              <a:ext uri="{FF2B5EF4-FFF2-40B4-BE49-F238E27FC236}">
                <a16:creationId xmlns:a16="http://schemas.microsoft.com/office/drawing/2014/main" id="{C0692212-6C83-4F9E-F063-A37CD6711506}"/>
              </a:ext>
            </a:extLst>
          </p:cNvPr>
          <p:cNvSpPr>
            <a:spLocks noGrp="1"/>
          </p:cNvSpPr>
          <p:nvPr>
            <p:ph idx="1"/>
          </p:nvPr>
        </p:nvSpPr>
        <p:spPr>
          <a:xfrm>
            <a:off x="967274" y="800100"/>
            <a:ext cx="10917936" cy="5760720"/>
          </a:xfrm>
        </p:spPr>
        <p:txBody>
          <a:bodyPr/>
          <a:lstStyle/>
          <a:p>
            <a:r>
              <a:rPr lang="en-US" b="1" dirty="0"/>
              <a:t>Requires regular maintenance and updates</a:t>
            </a:r>
          </a:p>
          <a:p>
            <a:endParaRPr lang="en-US" b="1" dirty="0"/>
          </a:p>
          <a:p>
            <a:r>
              <a:rPr lang="en-US" b="1" dirty="0"/>
              <a:t>Evaluate condition indicators at committee meetings</a:t>
            </a:r>
          </a:p>
          <a:p>
            <a:endParaRPr lang="en-US" b="1" dirty="0"/>
          </a:p>
          <a:p>
            <a:r>
              <a:rPr lang="en-US" b="1" dirty="0"/>
              <a:t>Update space listing</a:t>
            </a:r>
          </a:p>
          <a:p>
            <a:endParaRPr lang="en-US" b="1" dirty="0"/>
          </a:p>
          <a:p>
            <a:r>
              <a:rPr lang="en-US" b="1" dirty="0"/>
              <a:t>Update operational requirements</a:t>
            </a:r>
          </a:p>
          <a:p>
            <a:endParaRPr lang="en-US" b="1" dirty="0"/>
          </a:p>
          <a:p>
            <a:r>
              <a:rPr lang="en-US" b="1" dirty="0"/>
              <a:t>Update per construction/renovations/repairs</a:t>
            </a:r>
          </a:p>
        </p:txBody>
      </p:sp>
      <p:sp>
        <p:nvSpPr>
          <p:cNvPr id="4" name="TextBox 3">
            <a:extLst>
              <a:ext uri="{FF2B5EF4-FFF2-40B4-BE49-F238E27FC236}">
                <a16:creationId xmlns:a16="http://schemas.microsoft.com/office/drawing/2014/main" id="{8401DD26-6C0F-284E-FC86-F03F721920D1}"/>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spTree>
    <p:extLst>
      <p:ext uri="{BB962C8B-B14F-4D97-AF65-F5344CB8AC3E}">
        <p14:creationId xmlns:p14="http://schemas.microsoft.com/office/powerpoint/2010/main" val="4116552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8935C-F740-1B07-728C-167CBC1EF121}"/>
              </a:ext>
            </a:extLst>
          </p:cNvPr>
          <p:cNvPicPr>
            <a:picLocks noChangeAspect="1"/>
          </p:cNvPicPr>
          <p:nvPr/>
        </p:nvPicPr>
        <p:blipFill>
          <a:blip r:embed="rId2"/>
          <a:srcRect/>
          <a:stretch/>
        </p:blipFill>
        <p:spPr>
          <a:xfrm>
            <a:off x="1182" y="6560351"/>
            <a:ext cx="12190818" cy="347699"/>
          </a:xfrm>
          <a:prstGeom prst="rect">
            <a:avLst/>
          </a:prstGeom>
        </p:spPr>
      </p:pic>
      <p:pic>
        <p:nvPicPr>
          <p:cNvPr id="3" name="Picture 4" descr="Background pattern&#10;&#10;Description automatically generated">
            <a:extLst>
              <a:ext uri="{FF2B5EF4-FFF2-40B4-BE49-F238E27FC236}">
                <a16:creationId xmlns:a16="http://schemas.microsoft.com/office/drawing/2014/main" id="{C4267C5C-FA27-F3D8-54BD-349379E49267}"/>
              </a:ext>
            </a:extLst>
          </p:cNvPr>
          <p:cNvPicPr>
            <a:picLocks noChangeAspect="1"/>
          </p:cNvPicPr>
          <p:nvPr/>
        </p:nvPicPr>
        <p:blipFill>
          <a:blip r:embed="rId3"/>
          <a:srcRect t="10167" b="16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40D0CF1E-0182-B534-A11A-0BDC585A8895}"/>
              </a:ext>
            </a:extLst>
          </p:cNvPr>
          <p:cNvSpPr txBox="1"/>
          <p:nvPr/>
        </p:nvSpPr>
        <p:spPr>
          <a:xfrm>
            <a:off x="1368344" y="3994951"/>
            <a:ext cx="7642305" cy="166904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dirty="0"/>
              <a:t>Thank you for attending!</a:t>
            </a:r>
          </a:p>
          <a:p>
            <a:pPr indent="-228600">
              <a:lnSpc>
                <a:spcPct val="90000"/>
              </a:lnSpc>
              <a:spcAft>
                <a:spcPts val="600"/>
              </a:spcAft>
              <a:buFont typeface="Arial" panose="020B0604020202020204" pitchFamily="34" charset="0"/>
              <a:buChar char="•"/>
            </a:pPr>
            <a:endParaRPr lang="en-US" b="1" dirty="0"/>
          </a:p>
          <a:p>
            <a:pPr>
              <a:lnSpc>
                <a:spcPct val="90000"/>
              </a:lnSpc>
              <a:spcAft>
                <a:spcPts val="600"/>
              </a:spcAft>
            </a:pPr>
            <a:r>
              <a:rPr lang="en-US" b="1" dirty="0"/>
              <a:t>	Jonathan Flannery		April Woods</a:t>
            </a:r>
          </a:p>
          <a:p>
            <a:pPr>
              <a:lnSpc>
                <a:spcPct val="90000"/>
              </a:lnSpc>
              <a:spcAft>
                <a:spcPts val="600"/>
              </a:spcAft>
            </a:pPr>
            <a:r>
              <a:rPr lang="en-US" b="1" dirty="0"/>
              <a:t>	</a:t>
            </a:r>
            <a:r>
              <a:rPr lang="en-US" b="1" dirty="0">
                <a:hlinkClick r:id="rId4"/>
              </a:rPr>
              <a:t>jflannery@aha.org</a:t>
            </a:r>
            <a:r>
              <a:rPr lang="en-US" b="1" dirty="0"/>
              <a:t>		</a:t>
            </a:r>
            <a:r>
              <a:rPr lang="en-US" b="1" dirty="0">
                <a:hlinkClick r:id="rId5"/>
              </a:rPr>
              <a:t>April.Woods@wsp.com</a:t>
            </a:r>
            <a:endParaRPr lang="en-US" b="1" dirty="0"/>
          </a:p>
          <a:p>
            <a:pPr>
              <a:lnSpc>
                <a:spcPct val="90000"/>
              </a:lnSpc>
              <a:spcAft>
                <a:spcPts val="600"/>
              </a:spcAft>
            </a:pPr>
            <a:r>
              <a:rPr lang="en-US" b="1" dirty="0"/>
              <a:t>	501-813-2400			407-587-7864</a:t>
            </a:r>
          </a:p>
        </p:txBody>
      </p:sp>
      <p:sp>
        <p:nvSpPr>
          <p:cNvPr id="2" name="Title 1">
            <a:extLst>
              <a:ext uri="{FF2B5EF4-FFF2-40B4-BE49-F238E27FC236}">
                <a16:creationId xmlns:a16="http://schemas.microsoft.com/office/drawing/2014/main" id="{6B79C33A-D0CD-4756-611B-D2D3277BA59D}"/>
              </a:ext>
            </a:extLst>
          </p:cNvPr>
          <p:cNvSpPr>
            <a:spLocks noGrp="1"/>
          </p:cNvSpPr>
          <p:nvPr>
            <p:ph type="title"/>
          </p:nvPr>
        </p:nvSpPr>
        <p:spPr>
          <a:xfrm>
            <a:off x="1368344" y="1104900"/>
            <a:ext cx="10515600" cy="1325563"/>
          </a:xfrm>
        </p:spPr>
        <p:txBody>
          <a:bodyPr vert="horz" lIns="91440" tIns="45720" rIns="91440" bIns="45720" rtlCol="0" anchor="ctr">
            <a:normAutofit/>
          </a:bodyPr>
          <a:lstStyle/>
          <a:p>
            <a:pPr algn="l"/>
            <a:r>
              <a:rPr lang="en-US" sz="3600" dirty="0">
                <a:solidFill>
                  <a:schemeClr val="bg1"/>
                </a:solidFill>
              </a:rPr>
              <a:t>Questions?</a:t>
            </a:r>
          </a:p>
        </p:txBody>
      </p:sp>
      <p:sp>
        <p:nvSpPr>
          <p:cNvPr id="7" name="TextBox 6">
            <a:extLst>
              <a:ext uri="{FF2B5EF4-FFF2-40B4-BE49-F238E27FC236}">
                <a16:creationId xmlns:a16="http://schemas.microsoft.com/office/drawing/2014/main" id="{6A41F4FA-7E22-A487-08E1-8CC107425377}"/>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spTree>
    <p:extLst>
      <p:ext uri="{BB962C8B-B14F-4D97-AF65-F5344CB8AC3E}">
        <p14:creationId xmlns:p14="http://schemas.microsoft.com/office/powerpoint/2010/main" val="290695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FCC7C6-CE9F-A963-9825-9B9AA1D579A6}"/>
              </a:ext>
            </a:extLst>
          </p:cNvPr>
          <p:cNvPicPr>
            <a:picLocks noChangeAspect="1"/>
          </p:cNvPicPr>
          <p:nvPr/>
        </p:nvPicPr>
        <p:blipFill>
          <a:blip r:embed="rId2"/>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89FE8DF0-03E5-BC25-01EF-235250FD0304}"/>
              </a:ext>
            </a:extLst>
          </p:cNvPr>
          <p:cNvSpPr>
            <a:spLocks noGrp="1"/>
          </p:cNvSpPr>
          <p:nvPr>
            <p:ph type="title"/>
          </p:nvPr>
        </p:nvSpPr>
        <p:spPr>
          <a:xfrm>
            <a:off x="794898" y="194314"/>
            <a:ext cx="11658600" cy="548640"/>
          </a:xfrm>
        </p:spPr>
        <p:txBody>
          <a:bodyPr vert="horz" lIns="91440" tIns="45720" rIns="91440" bIns="45720" rtlCol="0">
            <a:noAutofit/>
          </a:bodyPr>
          <a:lstStyle/>
          <a:p>
            <a:pPr>
              <a:spcBef>
                <a:spcPts val="1000"/>
              </a:spcBef>
              <a:buFont typeface="Arial" panose="020B0604020202020204" pitchFamily="34" charset="0"/>
            </a:pPr>
            <a:r>
              <a:rPr lang="en-US" sz="3200" b="1" dirty="0">
                <a:solidFill>
                  <a:srgbClr val="002060"/>
                </a:solidFill>
                <a:latin typeface="Arial" panose="020B0604020202020204" pitchFamily="34" charset="0"/>
                <a:ea typeface="+mn-ea"/>
                <a:cs typeface="Arial" panose="020B0604020202020204" pitchFamily="34" charset="0"/>
              </a:rPr>
              <a:t>ASHRAE/ASHE Guideline 43 – Published May 2025</a:t>
            </a:r>
          </a:p>
        </p:txBody>
      </p:sp>
      <p:sp>
        <p:nvSpPr>
          <p:cNvPr id="3" name="Content Placeholder 2">
            <a:extLst>
              <a:ext uri="{FF2B5EF4-FFF2-40B4-BE49-F238E27FC236}">
                <a16:creationId xmlns:a16="http://schemas.microsoft.com/office/drawing/2014/main" id="{16B5D731-37F9-8C03-C0D9-62A02178EBFB}"/>
              </a:ext>
            </a:extLst>
          </p:cNvPr>
          <p:cNvSpPr>
            <a:spLocks noGrp="1"/>
          </p:cNvSpPr>
          <p:nvPr>
            <p:ph idx="1"/>
          </p:nvPr>
        </p:nvSpPr>
        <p:spPr>
          <a:xfrm>
            <a:off x="5044271" y="1253331"/>
            <a:ext cx="6730924" cy="4351338"/>
          </a:xfrm>
        </p:spPr>
        <p:txBody>
          <a:bodyPr>
            <a:normAutofit fontScale="92500" lnSpcReduction="10000"/>
          </a:bodyPr>
          <a:lstStyle/>
          <a:p>
            <a:pPr marL="0" indent="0" algn="l" rtl="0" fontAlgn="base">
              <a:buNone/>
            </a:pPr>
            <a:r>
              <a:rPr lang="en-US" sz="2400" b="1" i="0" u="none" strike="noStrike" dirty="0">
                <a:solidFill>
                  <a:srgbClr val="000000"/>
                </a:solidFill>
                <a:effectLst/>
              </a:rPr>
              <a:t>Operations </a:t>
            </a:r>
            <a:r>
              <a:rPr lang="en-US" sz="2400" i="1" u="none" strike="noStrike" dirty="0">
                <a:solidFill>
                  <a:srgbClr val="003087"/>
                </a:solidFill>
                <a:effectLst/>
              </a:rPr>
              <a:t>Guideline</a:t>
            </a:r>
            <a:r>
              <a:rPr lang="en-US" sz="2400" b="1" i="0" u="none" strike="noStrike" dirty="0">
                <a:solidFill>
                  <a:srgbClr val="000000"/>
                </a:solidFill>
                <a:effectLst/>
              </a:rPr>
              <a:t> for the Ventilation of Health Care Facilities</a:t>
            </a:r>
          </a:p>
          <a:p>
            <a:pPr marL="0" indent="0" algn="l" rtl="0" fontAlgn="base">
              <a:buNone/>
            </a:pPr>
            <a:endParaRPr lang="en-US" sz="2400" b="1" i="0" u="none" strike="noStrike" dirty="0">
              <a:solidFill>
                <a:srgbClr val="000000"/>
              </a:solidFill>
              <a:effectLst/>
            </a:endParaRPr>
          </a:p>
          <a:p>
            <a:pPr algn="l" rtl="0" fontAlgn="base">
              <a:buFont typeface="Arial" panose="020B0604020202020204" pitchFamily="34" charset="0"/>
              <a:buChar char="•"/>
            </a:pPr>
            <a:r>
              <a:rPr lang="en-US" sz="2400" i="0" u="none" strike="noStrike" dirty="0">
                <a:solidFill>
                  <a:srgbClr val="000000"/>
                </a:solidFill>
                <a:effectLst/>
              </a:rPr>
              <a:t>Purpose: to provide </a:t>
            </a:r>
            <a:r>
              <a:rPr lang="en-US" sz="2400" i="1" dirty="0">
                <a:solidFill>
                  <a:srgbClr val="003087"/>
                </a:solidFill>
              </a:rPr>
              <a:t>recommendations</a:t>
            </a:r>
            <a:r>
              <a:rPr lang="en-US" sz="2400" i="0" u="none" strike="noStrike" dirty="0">
                <a:solidFill>
                  <a:srgbClr val="000000"/>
                </a:solidFill>
                <a:effectLst/>
              </a:rPr>
              <a:t> for the operations of heating, ventilation and air conditioning (HVAC) systems that provide environmental control in health care facilities for the safety and comfort of health care facility occupants.</a:t>
            </a:r>
          </a:p>
          <a:p>
            <a:pPr marL="0" indent="0" algn="l" rtl="0" fontAlgn="base">
              <a:buNone/>
            </a:pPr>
            <a:endParaRPr lang="en-US" sz="1800" i="0" u="none" strike="noStrike" dirty="0">
              <a:solidFill>
                <a:srgbClr val="000000"/>
              </a:solidFill>
              <a:effectLst/>
            </a:endParaRPr>
          </a:p>
          <a:p>
            <a:pPr algn="l" rtl="0" fontAlgn="base">
              <a:buFont typeface="Arial" panose="020B0604020202020204" pitchFamily="34" charset="0"/>
              <a:buChar char="•"/>
            </a:pPr>
            <a:r>
              <a:rPr lang="en-US" sz="2400" i="0" u="none" strike="noStrike" dirty="0">
                <a:solidFill>
                  <a:srgbClr val="000000"/>
                </a:solidFill>
                <a:effectLst/>
              </a:rPr>
              <a:t>Scope: The operation of health care facility HVAC systems and equipment, their normal and routine maintenance, major tasks of periodic maintenance, and energy conservation.</a:t>
            </a:r>
            <a:endParaRPr lang="en-US" i="0" dirty="0">
              <a:solidFill>
                <a:srgbClr val="000000"/>
              </a:solidFill>
              <a:effectLst/>
            </a:endParaRPr>
          </a:p>
          <a:p>
            <a:endParaRPr lang="en-US" dirty="0"/>
          </a:p>
        </p:txBody>
      </p:sp>
      <p:sp>
        <p:nvSpPr>
          <p:cNvPr id="7" name="TextBox 6">
            <a:extLst>
              <a:ext uri="{FF2B5EF4-FFF2-40B4-BE49-F238E27FC236}">
                <a16:creationId xmlns:a16="http://schemas.microsoft.com/office/drawing/2014/main" id="{2548ABBA-E3F7-90C2-641A-A40ECD5D5A21}"/>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pic>
        <p:nvPicPr>
          <p:cNvPr id="5" name="Picture 4">
            <a:extLst>
              <a:ext uri="{FF2B5EF4-FFF2-40B4-BE49-F238E27FC236}">
                <a16:creationId xmlns:a16="http://schemas.microsoft.com/office/drawing/2014/main" id="{BF146876-8912-30FE-B5CF-E622D2E47BD6}"/>
              </a:ext>
            </a:extLst>
          </p:cNvPr>
          <p:cNvPicPr>
            <a:picLocks noChangeAspect="1"/>
          </p:cNvPicPr>
          <p:nvPr/>
        </p:nvPicPr>
        <p:blipFill>
          <a:blip r:embed="rId3"/>
          <a:stretch>
            <a:fillRect/>
          </a:stretch>
        </p:blipFill>
        <p:spPr>
          <a:xfrm>
            <a:off x="794898" y="946475"/>
            <a:ext cx="3794576" cy="5353291"/>
          </a:xfrm>
          <a:prstGeom prst="rect">
            <a:avLst/>
          </a:prstGeom>
        </p:spPr>
      </p:pic>
    </p:spTree>
    <p:extLst>
      <p:ext uri="{BB962C8B-B14F-4D97-AF65-F5344CB8AC3E}">
        <p14:creationId xmlns:p14="http://schemas.microsoft.com/office/powerpoint/2010/main" val="199363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CA1D45-848B-AD13-3BA4-574EF5CC81C0}"/>
              </a:ext>
            </a:extLst>
          </p:cNvPr>
          <p:cNvPicPr>
            <a:picLocks noChangeAspect="1"/>
          </p:cNvPicPr>
          <p:nvPr/>
        </p:nvPicPr>
        <p:blipFill>
          <a:blip r:embed="rId2"/>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26EABB66-1003-9C4D-6CCF-BA72606CF3CA}"/>
              </a:ext>
            </a:extLst>
          </p:cNvPr>
          <p:cNvSpPr>
            <a:spLocks noGrp="1"/>
          </p:cNvSpPr>
          <p:nvPr>
            <p:ph type="title"/>
          </p:nvPr>
        </p:nvSpPr>
        <p:spPr>
          <a:xfrm>
            <a:off x="838198" y="228600"/>
            <a:ext cx="11277601" cy="548640"/>
          </a:xfrm>
        </p:spPr>
        <p:txBody>
          <a:bodyPr vert="horz" lIns="91440" tIns="45720" rIns="91440" bIns="45720" rtlCol="0" anchor="ctr">
            <a:noAutofit/>
          </a:bodyPr>
          <a:lstStyle/>
          <a:p>
            <a:pPr>
              <a:spcBef>
                <a:spcPts val="1000"/>
              </a:spcBef>
              <a:buFont typeface="Arial" panose="020B0604020202020204" pitchFamily="34" charset="0"/>
            </a:pPr>
            <a:r>
              <a:rPr lang="en-US" sz="3200" b="1" dirty="0">
                <a:solidFill>
                  <a:srgbClr val="002060"/>
                </a:solidFill>
                <a:latin typeface="Arial" panose="020B0604020202020204" pitchFamily="34" charset="0"/>
                <a:ea typeface="+mn-ea"/>
                <a:cs typeface="Arial" panose="020B0604020202020204" pitchFamily="34" charset="0"/>
              </a:rPr>
              <a:t>ASHRAE/ASHE Guideline 43 – Table of Contents</a:t>
            </a:r>
          </a:p>
        </p:txBody>
      </p:sp>
      <p:sp>
        <p:nvSpPr>
          <p:cNvPr id="3" name="Content Placeholder 2">
            <a:extLst>
              <a:ext uri="{FF2B5EF4-FFF2-40B4-BE49-F238E27FC236}">
                <a16:creationId xmlns:a16="http://schemas.microsoft.com/office/drawing/2014/main" id="{70F2C856-1957-E20A-DB0F-F65B9D65CF6B}"/>
              </a:ext>
            </a:extLst>
          </p:cNvPr>
          <p:cNvSpPr>
            <a:spLocks noGrp="1"/>
          </p:cNvSpPr>
          <p:nvPr>
            <p:ph idx="1"/>
          </p:nvPr>
        </p:nvSpPr>
        <p:spPr>
          <a:xfrm>
            <a:off x="838199" y="1228724"/>
            <a:ext cx="11032671" cy="4848225"/>
          </a:xfrm>
        </p:spPr>
        <p:txBody>
          <a:bodyPr>
            <a:normAutofit fontScale="70000" lnSpcReduction="20000"/>
          </a:bodyPr>
          <a:lstStyle/>
          <a:p>
            <a:pPr marL="0" indent="0">
              <a:buNone/>
            </a:pPr>
            <a:r>
              <a:rPr lang="en-US" sz="2900" b="1" dirty="0"/>
              <a:t>Section 1 - Purpose</a:t>
            </a:r>
          </a:p>
          <a:p>
            <a:pPr marL="0" indent="0">
              <a:buNone/>
            </a:pPr>
            <a:r>
              <a:rPr lang="en-US" sz="2900" b="1" dirty="0"/>
              <a:t>Section 2 - Scope</a:t>
            </a:r>
          </a:p>
          <a:p>
            <a:pPr marL="0" indent="0">
              <a:buNone/>
            </a:pPr>
            <a:r>
              <a:rPr lang="en-US" sz="2900" b="1" dirty="0"/>
              <a:t>Section 3 - Definitions</a:t>
            </a:r>
          </a:p>
          <a:p>
            <a:pPr marL="0" indent="0">
              <a:buNone/>
            </a:pPr>
            <a:r>
              <a:rPr lang="en-US" sz="2900" b="1" dirty="0"/>
              <a:t>Section 4 - Operating Practices</a:t>
            </a:r>
          </a:p>
          <a:p>
            <a:pPr marL="0" indent="0">
              <a:buNone/>
            </a:pPr>
            <a:r>
              <a:rPr lang="en-US" sz="2900" b="1" dirty="0"/>
              <a:t>Section 5 - Monitored Spaces</a:t>
            </a:r>
          </a:p>
          <a:p>
            <a:pPr marL="0" indent="0">
              <a:buNone/>
            </a:pPr>
            <a:r>
              <a:rPr lang="en-US" sz="2900" b="1" dirty="0"/>
              <a:t>Section 6 - Implementation</a:t>
            </a:r>
          </a:p>
          <a:p>
            <a:pPr marL="0" indent="0">
              <a:buNone/>
            </a:pPr>
            <a:r>
              <a:rPr lang="en-US" sz="2900" b="1" dirty="0"/>
              <a:t>Informative Appendixes</a:t>
            </a:r>
          </a:p>
          <a:p>
            <a:pPr marR="0" indent="0">
              <a:lnSpc>
                <a:spcPct val="115000"/>
              </a:lnSpc>
              <a:spcBef>
                <a:spcPts val="0"/>
              </a:spcBef>
              <a:spcAft>
                <a:spcPts val="0"/>
              </a:spcAft>
              <a:buNone/>
            </a:pPr>
            <a:r>
              <a:rPr lang="en-US" b="1" dirty="0"/>
              <a:t>Appendix A - Recommended System Condition Indicators </a:t>
            </a:r>
          </a:p>
          <a:p>
            <a:pPr marR="0" indent="0">
              <a:lnSpc>
                <a:spcPct val="115000"/>
              </a:lnSpc>
              <a:spcBef>
                <a:spcPts val="0"/>
              </a:spcBef>
              <a:spcAft>
                <a:spcPts val="0"/>
              </a:spcAft>
              <a:buNone/>
            </a:pPr>
            <a:r>
              <a:rPr lang="en-US" b="1" dirty="0"/>
              <a:t>Appendix B - Sources of Program Objectives</a:t>
            </a:r>
          </a:p>
          <a:p>
            <a:pPr marR="0" indent="0">
              <a:lnSpc>
                <a:spcPct val="115000"/>
              </a:lnSpc>
              <a:spcBef>
                <a:spcPts val="0"/>
              </a:spcBef>
              <a:spcAft>
                <a:spcPts val="0"/>
              </a:spcAft>
              <a:buNone/>
            </a:pPr>
            <a:r>
              <a:rPr lang="en-US" b="1" dirty="0"/>
              <a:t>Appendix C - Situations Requiring Review of the Maintenance Plan</a:t>
            </a:r>
          </a:p>
          <a:p>
            <a:pPr marR="0" indent="0">
              <a:lnSpc>
                <a:spcPct val="115000"/>
              </a:lnSpc>
              <a:spcBef>
                <a:spcPts val="0"/>
              </a:spcBef>
              <a:spcAft>
                <a:spcPts val="0"/>
              </a:spcAft>
              <a:buNone/>
            </a:pPr>
            <a:r>
              <a:rPr lang="en-US" b="1" dirty="0"/>
              <a:t>Appendix D - Reasons for Adjusting Maintenance Task Frequency</a:t>
            </a:r>
          </a:p>
          <a:p>
            <a:pPr marR="0" indent="0">
              <a:lnSpc>
                <a:spcPct val="115000"/>
              </a:lnSpc>
              <a:spcBef>
                <a:spcPts val="0"/>
              </a:spcBef>
              <a:spcAft>
                <a:spcPts val="0"/>
              </a:spcAft>
              <a:buNone/>
            </a:pPr>
            <a:r>
              <a:rPr lang="en-US" b="1" dirty="0"/>
              <a:t>Appendix E - Facility Observations That May Influence Baseline Inspection Frequencies</a:t>
            </a:r>
          </a:p>
          <a:p>
            <a:pPr marR="0" indent="0">
              <a:lnSpc>
                <a:spcPct val="115000"/>
              </a:lnSpc>
              <a:spcBef>
                <a:spcPts val="0"/>
              </a:spcBef>
              <a:spcAft>
                <a:spcPts val="0"/>
              </a:spcAft>
              <a:buNone/>
            </a:pPr>
            <a:r>
              <a:rPr lang="en-US" b="1" dirty="0"/>
              <a:t>Appendix F - Ventilation Management Program Plan</a:t>
            </a:r>
          </a:p>
          <a:p>
            <a:pPr marR="0" indent="0">
              <a:lnSpc>
                <a:spcPct val="115000"/>
              </a:lnSpc>
              <a:spcBef>
                <a:spcPts val="0"/>
              </a:spcBef>
              <a:spcAft>
                <a:spcPts val="0"/>
              </a:spcAft>
              <a:buNone/>
            </a:pPr>
            <a:r>
              <a:rPr lang="en-US" b="1" dirty="0"/>
              <a:t>Appendix G - Ventilation Management Program Plan Baseline Inspection and Maintenance Tasks </a:t>
            </a:r>
          </a:p>
        </p:txBody>
      </p:sp>
      <p:sp>
        <p:nvSpPr>
          <p:cNvPr id="4" name="TextBox 3">
            <a:extLst>
              <a:ext uri="{FF2B5EF4-FFF2-40B4-BE49-F238E27FC236}">
                <a16:creationId xmlns:a16="http://schemas.microsoft.com/office/drawing/2014/main" id="{8BAF4B84-90AF-14D9-9CD9-8892DB065A9E}"/>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spTree>
    <p:extLst>
      <p:ext uri="{BB962C8B-B14F-4D97-AF65-F5344CB8AC3E}">
        <p14:creationId xmlns:p14="http://schemas.microsoft.com/office/powerpoint/2010/main" val="334327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FF9F5-AAAD-1072-3F27-BD64EDCF0700}"/>
              </a:ext>
            </a:extLst>
          </p:cNvPr>
          <p:cNvPicPr>
            <a:picLocks noChangeAspect="1"/>
          </p:cNvPicPr>
          <p:nvPr/>
        </p:nvPicPr>
        <p:blipFill>
          <a:blip r:embed="rId3"/>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4CF2C716-D3F9-7103-2CD0-D828D7711E15}"/>
              </a:ext>
            </a:extLst>
          </p:cNvPr>
          <p:cNvSpPr>
            <a:spLocks noGrp="1"/>
          </p:cNvSpPr>
          <p:nvPr>
            <p:ph type="title"/>
          </p:nvPr>
        </p:nvSpPr>
        <p:spPr>
          <a:xfrm rot="5400000">
            <a:off x="3199162" y="-2292456"/>
            <a:ext cx="715992" cy="5628708"/>
          </a:xfrm>
        </p:spPr>
        <p:txBody>
          <a:bodyPr anchor="ctr">
            <a:normAutofit/>
          </a:bodyPr>
          <a:lstStyle/>
          <a:p>
            <a:r>
              <a:rPr lang="en-US" dirty="0"/>
              <a:t>The Reason Why!</a:t>
            </a:r>
          </a:p>
        </p:txBody>
      </p:sp>
      <p:sp>
        <p:nvSpPr>
          <p:cNvPr id="6" name="AutoShape 2" descr="Image of ">
            <a:extLst>
              <a:ext uri="{FF2B5EF4-FFF2-40B4-BE49-F238E27FC236}">
                <a16:creationId xmlns:a16="http://schemas.microsoft.com/office/drawing/2014/main" id="{6946193C-6091-3D63-5ACA-7288893A5B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07922DC5-6534-2632-317C-7A9391527577}"/>
              </a:ext>
            </a:extLst>
          </p:cNvPr>
          <p:cNvPicPr>
            <a:picLocks noChangeAspect="1"/>
          </p:cNvPicPr>
          <p:nvPr/>
        </p:nvPicPr>
        <p:blipFill>
          <a:blip r:embed="rId4"/>
          <a:stretch>
            <a:fillRect/>
          </a:stretch>
        </p:blipFill>
        <p:spPr>
          <a:xfrm>
            <a:off x="1012165" y="1192016"/>
            <a:ext cx="5411541" cy="2546607"/>
          </a:xfrm>
          <a:prstGeom prst="rect">
            <a:avLst/>
          </a:prstGeom>
        </p:spPr>
      </p:pic>
      <p:pic>
        <p:nvPicPr>
          <p:cNvPr id="8" name="Picture 7">
            <a:extLst>
              <a:ext uri="{FF2B5EF4-FFF2-40B4-BE49-F238E27FC236}">
                <a16:creationId xmlns:a16="http://schemas.microsoft.com/office/drawing/2014/main" id="{BDE5472F-F107-56A2-098F-E0ABEA21348F}"/>
              </a:ext>
            </a:extLst>
          </p:cNvPr>
          <p:cNvPicPr>
            <a:picLocks noChangeAspect="1"/>
          </p:cNvPicPr>
          <p:nvPr/>
        </p:nvPicPr>
        <p:blipFill>
          <a:blip r:embed="rId5"/>
          <a:stretch>
            <a:fillRect/>
          </a:stretch>
        </p:blipFill>
        <p:spPr>
          <a:xfrm>
            <a:off x="6423706" y="331447"/>
            <a:ext cx="5025490" cy="4271667"/>
          </a:xfrm>
          <a:prstGeom prst="rect">
            <a:avLst/>
          </a:prstGeom>
        </p:spPr>
      </p:pic>
      <p:pic>
        <p:nvPicPr>
          <p:cNvPr id="7" name="Picture 6">
            <a:extLst>
              <a:ext uri="{FF2B5EF4-FFF2-40B4-BE49-F238E27FC236}">
                <a16:creationId xmlns:a16="http://schemas.microsoft.com/office/drawing/2014/main" id="{36C07869-13D3-689B-8848-729C4A5F4745}"/>
              </a:ext>
            </a:extLst>
          </p:cNvPr>
          <p:cNvPicPr>
            <a:picLocks noChangeAspect="1"/>
          </p:cNvPicPr>
          <p:nvPr/>
        </p:nvPicPr>
        <p:blipFill>
          <a:blip r:embed="rId6"/>
          <a:stretch>
            <a:fillRect/>
          </a:stretch>
        </p:blipFill>
        <p:spPr>
          <a:xfrm>
            <a:off x="2743096" y="3710048"/>
            <a:ext cx="5438986" cy="2831254"/>
          </a:xfrm>
          <a:prstGeom prst="rect">
            <a:avLst/>
          </a:prstGeom>
        </p:spPr>
      </p:pic>
      <p:sp>
        <p:nvSpPr>
          <p:cNvPr id="3" name="TextBox 2">
            <a:extLst>
              <a:ext uri="{FF2B5EF4-FFF2-40B4-BE49-F238E27FC236}">
                <a16:creationId xmlns:a16="http://schemas.microsoft.com/office/drawing/2014/main" id="{D4548335-B3BE-5A5D-82C5-98A4393084BA}"/>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spTree>
    <p:extLst>
      <p:ext uri="{BB962C8B-B14F-4D97-AF65-F5344CB8AC3E}">
        <p14:creationId xmlns:p14="http://schemas.microsoft.com/office/powerpoint/2010/main" val="21922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2CF7F-AEE0-29B1-8A91-4617AD8652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C441229-FC33-251E-D61A-0FD4D48FD841}"/>
              </a:ext>
            </a:extLst>
          </p:cNvPr>
          <p:cNvPicPr>
            <a:picLocks noChangeAspect="1"/>
          </p:cNvPicPr>
          <p:nvPr/>
        </p:nvPicPr>
        <p:blipFill>
          <a:blip r:embed="rId3"/>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BEC269DF-0903-FF9A-C519-21735979C400}"/>
              </a:ext>
            </a:extLst>
          </p:cNvPr>
          <p:cNvSpPr>
            <a:spLocks noGrp="1"/>
          </p:cNvSpPr>
          <p:nvPr>
            <p:ph type="title"/>
          </p:nvPr>
        </p:nvSpPr>
        <p:spPr>
          <a:xfrm>
            <a:off x="457200" y="228600"/>
            <a:ext cx="11658600" cy="548640"/>
          </a:xfrm>
        </p:spPr>
        <p:txBody>
          <a:bodyPr vert="horz" lIns="91440" tIns="45720" rIns="91440" bIns="45720" rtlCol="0">
            <a:noAutofit/>
          </a:bodyPr>
          <a:lstStyle/>
          <a:p>
            <a:pPr>
              <a:spcBef>
                <a:spcPts val="1000"/>
              </a:spcBef>
              <a:buFont typeface="Arial" panose="020B0604020202020204" pitchFamily="34" charset="0"/>
            </a:pPr>
            <a:r>
              <a:rPr lang="en-US" sz="3200" b="1" dirty="0">
                <a:solidFill>
                  <a:srgbClr val="002060"/>
                </a:solidFill>
                <a:latin typeface="Arial" panose="020B0604020202020204" pitchFamily="34" charset="0"/>
                <a:ea typeface="+mn-ea"/>
                <a:cs typeface="Arial" panose="020B0604020202020204" pitchFamily="34" charset="0"/>
              </a:rPr>
              <a:t>        Standard 170        verses      Guideline 43</a:t>
            </a:r>
          </a:p>
        </p:txBody>
      </p:sp>
      <p:sp>
        <p:nvSpPr>
          <p:cNvPr id="7" name="TextBox 6">
            <a:extLst>
              <a:ext uri="{FF2B5EF4-FFF2-40B4-BE49-F238E27FC236}">
                <a16:creationId xmlns:a16="http://schemas.microsoft.com/office/drawing/2014/main" id="{45513EBA-6048-4D21-A7DB-CDC2DD3CBF41}"/>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pic>
        <p:nvPicPr>
          <p:cNvPr id="11" name="Picture 10">
            <a:extLst>
              <a:ext uri="{FF2B5EF4-FFF2-40B4-BE49-F238E27FC236}">
                <a16:creationId xmlns:a16="http://schemas.microsoft.com/office/drawing/2014/main" id="{EF9ED419-5F7B-48B8-EF3C-ACE40AC4C441}"/>
              </a:ext>
            </a:extLst>
          </p:cNvPr>
          <p:cNvPicPr>
            <a:picLocks noChangeAspect="1"/>
          </p:cNvPicPr>
          <p:nvPr/>
        </p:nvPicPr>
        <p:blipFill>
          <a:blip r:embed="rId4"/>
          <a:stretch>
            <a:fillRect/>
          </a:stretch>
        </p:blipFill>
        <p:spPr>
          <a:xfrm>
            <a:off x="891625" y="889686"/>
            <a:ext cx="4316376" cy="5395470"/>
          </a:xfrm>
          <a:prstGeom prst="rect">
            <a:avLst/>
          </a:prstGeom>
        </p:spPr>
      </p:pic>
      <p:pic>
        <p:nvPicPr>
          <p:cNvPr id="13" name="Picture 12">
            <a:extLst>
              <a:ext uri="{FF2B5EF4-FFF2-40B4-BE49-F238E27FC236}">
                <a16:creationId xmlns:a16="http://schemas.microsoft.com/office/drawing/2014/main" id="{F9BF424D-C910-8380-7263-EA3825A85016}"/>
              </a:ext>
            </a:extLst>
          </p:cNvPr>
          <p:cNvPicPr>
            <a:picLocks noChangeAspect="1"/>
          </p:cNvPicPr>
          <p:nvPr/>
        </p:nvPicPr>
        <p:blipFill>
          <a:blip r:embed="rId5"/>
          <a:stretch>
            <a:fillRect/>
          </a:stretch>
        </p:blipFill>
        <p:spPr>
          <a:xfrm>
            <a:off x="6092911" y="889687"/>
            <a:ext cx="4190540" cy="5395470"/>
          </a:xfrm>
          <a:prstGeom prst="rect">
            <a:avLst/>
          </a:prstGeom>
        </p:spPr>
      </p:pic>
    </p:spTree>
    <p:extLst>
      <p:ext uri="{BB962C8B-B14F-4D97-AF65-F5344CB8AC3E}">
        <p14:creationId xmlns:p14="http://schemas.microsoft.com/office/powerpoint/2010/main" val="80536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86B69B-C108-CC90-CE2F-4124BB0FD24C}"/>
              </a:ext>
            </a:extLst>
          </p:cNvPr>
          <p:cNvPicPr>
            <a:picLocks noChangeAspect="1"/>
          </p:cNvPicPr>
          <p:nvPr/>
        </p:nvPicPr>
        <p:blipFill>
          <a:blip r:embed="rId3"/>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7114D050-9B01-179F-81A4-52A00CDD4335}"/>
              </a:ext>
            </a:extLst>
          </p:cNvPr>
          <p:cNvSpPr>
            <a:spLocks noGrp="1"/>
          </p:cNvSpPr>
          <p:nvPr>
            <p:ph type="title"/>
          </p:nvPr>
        </p:nvSpPr>
        <p:spPr>
          <a:xfrm>
            <a:off x="0" y="0"/>
            <a:ext cx="685800" cy="6469811"/>
          </a:xfrm>
        </p:spPr>
        <p:txBody>
          <a:bodyPr/>
          <a:lstStyle/>
          <a:p>
            <a:r>
              <a:rPr lang="en-US" dirty="0"/>
              <a:t>Steps to Developing a VMP</a:t>
            </a:r>
          </a:p>
        </p:txBody>
      </p:sp>
      <p:sp>
        <p:nvSpPr>
          <p:cNvPr id="3" name="Content Placeholder 2">
            <a:extLst>
              <a:ext uri="{FF2B5EF4-FFF2-40B4-BE49-F238E27FC236}">
                <a16:creationId xmlns:a16="http://schemas.microsoft.com/office/drawing/2014/main" id="{3B4E51A4-B1E3-A39B-E3FB-A2EE9DA681D3}"/>
              </a:ext>
            </a:extLst>
          </p:cNvPr>
          <p:cNvSpPr>
            <a:spLocks noGrp="1"/>
          </p:cNvSpPr>
          <p:nvPr>
            <p:ph idx="1"/>
          </p:nvPr>
        </p:nvSpPr>
        <p:spPr>
          <a:xfrm>
            <a:off x="967274" y="504824"/>
            <a:ext cx="10917936" cy="6055995"/>
          </a:xfrm>
        </p:spPr>
        <p:txBody>
          <a:bodyPr/>
          <a:lstStyle/>
          <a:p>
            <a:r>
              <a:rPr lang="en-US" b="1" dirty="0"/>
              <a:t>Form a Committee</a:t>
            </a:r>
          </a:p>
          <a:p>
            <a:r>
              <a:rPr lang="en-US" b="1" dirty="0"/>
              <a:t>Develop a “Source of Truth”</a:t>
            </a:r>
          </a:p>
          <a:p>
            <a:r>
              <a:rPr lang="en-US" b="1" dirty="0"/>
              <a:t>Risk Ranking</a:t>
            </a:r>
          </a:p>
          <a:p>
            <a:r>
              <a:rPr lang="en-US" b="1" dirty="0"/>
              <a:t>Condition Indicators</a:t>
            </a:r>
          </a:p>
          <a:p>
            <a:r>
              <a:rPr lang="en-US" b="1" dirty="0"/>
              <a:t>Excursion Response</a:t>
            </a:r>
          </a:p>
          <a:p>
            <a:r>
              <a:rPr lang="en-US" b="1" dirty="0"/>
              <a:t>Create the VMP</a:t>
            </a:r>
          </a:p>
          <a:p>
            <a:r>
              <a:rPr lang="en-US" b="1" dirty="0"/>
              <a:t>Get Approval</a:t>
            </a:r>
          </a:p>
          <a:p>
            <a:r>
              <a:rPr lang="en-US" b="1" dirty="0"/>
              <a:t>Educate Staff</a:t>
            </a:r>
          </a:p>
          <a:p>
            <a:r>
              <a:rPr lang="en-US" b="1" dirty="0"/>
              <a:t>Maintain the Plan</a:t>
            </a:r>
          </a:p>
          <a:p>
            <a:endParaRPr lang="en-US" b="1" dirty="0"/>
          </a:p>
          <a:p>
            <a:endParaRPr lang="en-US" dirty="0"/>
          </a:p>
        </p:txBody>
      </p:sp>
      <p:sp>
        <p:nvSpPr>
          <p:cNvPr id="4" name="TextBox 3">
            <a:extLst>
              <a:ext uri="{FF2B5EF4-FFF2-40B4-BE49-F238E27FC236}">
                <a16:creationId xmlns:a16="http://schemas.microsoft.com/office/drawing/2014/main" id="{C0B21D0E-9E48-F682-837B-C31FD4266EDE}"/>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AW</a:t>
            </a:r>
          </a:p>
        </p:txBody>
      </p:sp>
    </p:spTree>
    <p:extLst>
      <p:ext uri="{BB962C8B-B14F-4D97-AF65-F5344CB8AC3E}">
        <p14:creationId xmlns:p14="http://schemas.microsoft.com/office/powerpoint/2010/main" val="229434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80E94B-1D43-BB74-F1F4-951EAF625277}"/>
              </a:ext>
            </a:extLst>
          </p:cNvPr>
          <p:cNvPicPr>
            <a:picLocks noChangeAspect="1"/>
          </p:cNvPicPr>
          <p:nvPr/>
        </p:nvPicPr>
        <p:blipFill>
          <a:blip r:embed="rId2"/>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52D07E2C-1D79-BB3B-ABA9-4B58E4D4C7DA}"/>
              </a:ext>
            </a:extLst>
          </p:cNvPr>
          <p:cNvSpPr>
            <a:spLocks noGrp="1"/>
          </p:cNvSpPr>
          <p:nvPr>
            <p:ph type="title"/>
          </p:nvPr>
        </p:nvSpPr>
        <p:spPr>
          <a:xfrm>
            <a:off x="0" y="0"/>
            <a:ext cx="685800" cy="6357668"/>
          </a:xfrm>
        </p:spPr>
        <p:txBody>
          <a:bodyPr/>
          <a:lstStyle/>
          <a:p>
            <a:r>
              <a:rPr lang="en-US" dirty="0"/>
              <a:t>Multidisciplinary Committee</a:t>
            </a:r>
          </a:p>
        </p:txBody>
      </p:sp>
      <p:sp>
        <p:nvSpPr>
          <p:cNvPr id="3" name="Content Placeholder 2">
            <a:extLst>
              <a:ext uri="{FF2B5EF4-FFF2-40B4-BE49-F238E27FC236}">
                <a16:creationId xmlns:a16="http://schemas.microsoft.com/office/drawing/2014/main" id="{DD9BA847-C8DF-91E4-6401-67AB553F8B97}"/>
              </a:ext>
            </a:extLst>
          </p:cNvPr>
          <p:cNvSpPr>
            <a:spLocks noGrp="1"/>
          </p:cNvSpPr>
          <p:nvPr>
            <p:ph idx="1"/>
          </p:nvPr>
        </p:nvSpPr>
        <p:spPr>
          <a:xfrm>
            <a:off x="967274" y="714374"/>
            <a:ext cx="10917936" cy="5846445"/>
          </a:xfrm>
        </p:spPr>
        <p:txBody>
          <a:bodyPr/>
          <a:lstStyle/>
          <a:p>
            <a:r>
              <a:rPr lang="en-US" b="1" dirty="0"/>
              <a:t>Accreditation, PDC, Engineering, Infection Prevention, Nursing, Perioperative Services, Pharmacy, Site Leaders</a:t>
            </a:r>
          </a:p>
          <a:p>
            <a:endParaRPr lang="en-US" b="1" dirty="0"/>
          </a:p>
          <a:p>
            <a:r>
              <a:rPr lang="en-US" b="1" dirty="0"/>
              <a:t>Subcommittee of EoC?</a:t>
            </a:r>
          </a:p>
          <a:p>
            <a:endParaRPr lang="en-US" b="1" dirty="0"/>
          </a:p>
          <a:p>
            <a:r>
              <a:rPr lang="en-US" b="1" dirty="0"/>
              <a:t>Meet often during development</a:t>
            </a:r>
          </a:p>
          <a:p>
            <a:pPr lvl="1"/>
            <a:r>
              <a:rPr lang="en-US" b="1" dirty="0"/>
              <a:t>Standardize meeting with EoC/Utility Management</a:t>
            </a:r>
          </a:p>
        </p:txBody>
      </p:sp>
      <p:sp>
        <p:nvSpPr>
          <p:cNvPr id="4" name="TextBox 3">
            <a:extLst>
              <a:ext uri="{FF2B5EF4-FFF2-40B4-BE49-F238E27FC236}">
                <a16:creationId xmlns:a16="http://schemas.microsoft.com/office/drawing/2014/main" id="{DC1207C9-D662-B8E3-6C0D-0615D0F6FAFA}"/>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AW</a:t>
            </a:r>
          </a:p>
        </p:txBody>
      </p:sp>
    </p:spTree>
    <p:extLst>
      <p:ext uri="{BB962C8B-B14F-4D97-AF65-F5344CB8AC3E}">
        <p14:creationId xmlns:p14="http://schemas.microsoft.com/office/powerpoint/2010/main" val="181990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B88D38-1FBC-0922-A1D7-F1E5EE86EC11}"/>
              </a:ext>
            </a:extLst>
          </p:cNvPr>
          <p:cNvPicPr>
            <a:picLocks noChangeAspect="1"/>
          </p:cNvPicPr>
          <p:nvPr/>
        </p:nvPicPr>
        <p:blipFill>
          <a:blip r:embed="rId2"/>
          <a:srcRect/>
          <a:stretch/>
        </p:blipFill>
        <p:spPr>
          <a:xfrm>
            <a:off x="1182" y="6560351"/>
            <a:ext cx="12190818" cy="347699"/>
          </a:xfrm>
          <a:prstGeom prst="rect">
            <a:avLst/>
          </a:prstGeom>
        </p:spPr>
      </p:pic>
      <p:sp>
        <p:nvSpPr>
          <p:cNvPr id="2" name="Title 1">
            <a:extLst>
              <a:ext uri="{FF2B5EF4-FFF2-40B4-BE49-F238E27FC236}">
                <a16:creationId xmlns:a16="http://schemas.microsoft.com/office/drawing/2014/main" id="{537F7FD1-8E55-749C-E067-C8F65B42FBFA}"/>
              </a:ext>
            </a:extLst>
          </p:cNvPr>
          <p:cNvSpPr>
            <a:spLocks noGrp="1"/>
          </p:cNvSpPr>
          <p:nvPr>
            <p:ph type="title"/>
          </p:nvPr>
        </p:nvSpPr>
        <p:spPr>
          <a:xfrm>
            <a:off x="0" y="0"/>
            <a:ext cx="685800" cy="6330893"/>
          </a:xfrm>
        </p:spPr>
        <p:txBody>
          <a:bodyPr/>
          <a:lstStyle/>
          <a:p>
            <a:r>
              <a:rPr lang="en-US" dirty="0"/>
              <a:t>Develop Source of Truth</a:t>
            </a:r>
          </a:p>
        </p:txBody>
      </p:sp>
      <p:sp>
        <p:nvSpPr>
          <p:cNvPr id="3" name="Content Placeholder 2">
            <a:extLst>
              <a:ext uri="{FF2B5EF4-FFF2-40B4-BE49-F238E27FC236}">
                <a16:creationId xmlns:a16="http://schemas.microsoft.com/office/drawing/2014/main" id="{407EDE92-6E33-EF44-A0F3-AF73AEA30160}"/>
              </a:ext>
            </a:extLst>
          </p:cNvPr>
          <p:cNvSpPr>
            <a:spLocks noGrp="1"/>
          </p:cNvSpPr>
          <p:nvPr>
            <p:ph idx="1"/>
          </p:nvPr>
        </p:nvSpPr>
        <p:spPr>
          <a:xfrm>
            <a:off x="1109813" y="738780"/>
            <a:ext cx="10515600" cy="5592113"/>
          </a:xfrm>
        </p:spPr>
        <p:txBody>
          <a:bodyPr>
            <a:normAutofit/>
          </a:bodyPr>
          <a:lstStyle/>
          <a:p>
            <a:r>
              <a:rPr lang="en-US" b="1" dirty="0"/>
              <a:t>Create list of spaces/equipment</a:t>
            </a:r>
          </a:p>
          <a:p>
            <a:pPr lvl="1"/>
            <a:r>
              <a:rPr lang="en-US" b="1" dirty="0"/>
              <a:t>Ventilation Requirements</a:t>
            </a:r>
          </a:p>
          <a:p>
            <a:pPr lvl="1"/>
            <a:r>
              <a:rPr lang="en-US" b="1" dirty="0"/>
              <a:t>Patient Services</a:t>
            </a:r>
          </a:p>
          <a:p>
            <a:pPr lvl="1"/>
            <a:r>
              <a:rPr lang="en-US" b="1" dirty="0"/>
              <a:t>Equipment</a:t>
            </a:r>
          </a:p>
          <a:p>
            <a:pPr lvl="2"/>
            <a:r>
              <a:rPr lang="en-US" b="1" dirty="0"/>
              <a:t>Consider utilizing existing lists</a:t>
            </a:r>
          </a:p>
          <a:p>
            <a:pPr lvl="2"/>
            <a:r>
              <a:rPr lang="en-US" b="1" dirty="0"/>
              <a:t>ASC (Align, Standardize, Combine)</a:t>
            </a:r>
          </a:p>
          <a:p>
            <a:endParaRPr lang="en-US" b="1" dirty="0"/>
          </a:p>
          <a:p>
            <a:r>
              <a:rPr lang="en-US" b="1" dirty="0"/>
              <a:t>Code References</a:t>
            </a:r>
          </a:p>
          <a:p>
            <a:pPr lvl="1"/>
            <a:r>
              <a:rPr lang="en-US" b="1" dirty="0"/>
              <a:t>AAMI, ANSI, ASHRAE, USP, State &amp; Local Codes</a:t>
            </a:r>
          </a:p>
          <a:p>
            <a:pPr lvl="1"/>
            <a:r>
              <a:rPr lang="en-US" b="1" dirty="0"/>
              <a:t>Different editions based on time of design/construction</a:t>
            </a:r>
          </a:p>
          <a:p>
            <a:pPr lvl="1"/>
            <a:r>
              <a:rPr lang="en-US" b="1" dirty="0"/>
              <a:t>Design versus Operations</a:t>
            </a:r>
          </a:p>
        </p:txBody>
      </p:sp>
      <p:sp>
        <p:nvSpPr>
          <p:cNvPr id="4" name="TextBox 3">
            <a:extLst>
              <a:ext uri="{FF2B5EF4-FFF2-40B4-BE49-F238E27FC236}">
                <a16:creationId xmlns:a16="http://schemas.microsoft.com/office/drawing/2014/main" id="{4FF1F6D8-B93E-C079-8120-079A79DFDDCE}"/>
              </a:ext>
            </a:extLst>
          </p:cNvPr>
          <p:cNvSpPr txBox="1"/>
          <p:nvPr/>
        </p:nvSpPr>
        <p:spPr>
          <a:xfrm>
            <a:off x="-52087" y="6631051"/>
            <a:ext cx="509287" cy="276999"/>
          </a:xfrm>
          <a:prstGeom prst="rect">
            <a:avLst/>
          </a:prstGeom>
          <a:noFill/>
        </p:spPr>
        <p:txBody>
          <a:bodyPr wrap="square" rtlCol="0">
            <a:spAutoFit/>
          </a:bodyPr>
          <a:lstStyle/>
          <a:p>
            <a:r>
              <a:rPr lang="en-US" sz="1200" dirty="0">
                <a:solidFill>
                  <a:srgbClr val="0070C0"/>
                </a:solidFill>
              </a:rPr>
              <a:t>JF</a:t>
            </a:r>
          </a:p>
        </p:txBody>
      </p:sp>
    </p:spTree>
    <p:extLst>
      <p:ext uri="{BB962C8B-B14F-4D97-AF65-F5344CB8AC3E}">
        <p14:creationId xmlns:p14="http://schemas.microsoft.com/office/powerpoint/2010/main" val="4273481940"/>
      </p:ext>
    </p:extLst>
  </p:cSld>
  <p:clrMapOvr>
    <a:masterClrMapping/>
  </p:clrMapOvr>
</p:sld>
</file>

<file path=ppt/theme/theme1.xml><?xml version="1.0" encoding="utf-8"?>
<a:theme xmlns:a="http://schemas.openxmlformats.org/drawingml/2006/main" name="TLC OFFICE THEME">
  <a:themeElements>
    <a:clrScheme name="AIA">
      <a:dk1>
        <a:srgbClr val="595959"/>
      </a:dk1>
      <a:lt1>
        <a:srgbClr val="FFFFFF"/>
      </a:lt1>
      <a:dk2>
        <a:srgbClr val="595959"/>
      </a:dk2>
      <a:lt2>
        <a:srgbClr val="FFFFFF"/>
      </a:lt2>
      <a:accent1>
        <a:srgbClr val="ED3A32"/>
      </a:accent1>
      <a:accent2>
        <a:srgbClr val="626268"/>
      </a:accent2>
      <a:accent3>
        <a:srgbClr val="2C2C2C"/>
      </a:accent3>
      <a:accent4>
        <a:srgbClr val="FFFFFF"/>
      </a:accent4>
      <a:accent5>
        <a:srgbClr val="C00000"/>
      </a:accent5>
      <a:accent6>
        <a:srgbClr val="83110B"/>
      </a:accent6>
      <a:hlink>
        <a:srgbClr val="ED3A32"/>
      </a:hlink>
      <a:folHlink>
        <a:srgbClr val="8311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EE341D4-FA50-442A-B5BA-9DED7822B517}" vid="{A8B84CB9-1BFD-45E9-BF9F-AAB234342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563</TotalTime>
  <Words>1375</Words>
  <Application>Microsoft Office PowerPoint</Application>
  <PresentationFormat>Widescreen</PresentationFormat>
  <Paragraphs>205</Paragraphs>
  <Slides>22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Arial Black</vt:lpstr>
      <vt:lpstr>Calibri</vt:lpstr>
      <vt:lpstr>Symbol</vt:lpstr>
      <vt:lpstr>Wingdings</vt:lpstr>
      <vt:lpstr>TLC OFFICE THEME</vt:lpstr>
      <vt:lpstr>ASHRAE/ASHE Guideline 43 Operations Guideline for Ventilation of Health Care Facilities</vt:lpstr>
      <vt:lpstr>Disclaimers</vt:lpstr>
      <vt:lpstr>ASHRAE/ASHE Guideline 43 – Published May 2025</vt:lpstr>
      <vt:lpstr>ASHRAE/ASHE Guideline 43 – Table of Contents</vt:lpstr>
      <vt:lpstr>The Reason Why!</vt:lpstr>
      <vt:lpstr>        Standard 170        verses      Guideline 43</vt:lpstr>
      <vt:lpstr>Steps to Developing a VMP</vt:lpstr>
      <vt:lpstr>Multidisciplinary Committee</vt:lpstr>
      <vt:lpstr>Develop Source of Truth</vt:lpstr>
      <vt:lpstr>Risk Ranking</vt:lpstr>
      <vt:lpstr>Why do a Risk Assessment</vt:lpstr>
      <vt:lpstr>PowerPoint Presentation</vt:lpstr>
      <vt:lpstr>PowerPoint Presentation</vt:lpstr>
      <vt:lpstr>Develop Condition Indicators</vt:lpstr>
      <vt:lpstr>Table 5.1 Recommended Monitoring Frequencies</vt:lpstr>
      <vt:lpstr>Excursion Response</vt:lpstr>
      <vt:lpstr>ASHRAE/ASHE Guideline 43</vt:lpstr>
      <vt:lpstr>Create the VMP</vt:lpstr>
      <vt:lpstr>Get Approval</vt:lpstr>
      <vt:lpstr>Educate Staff</vt:lpstr>
      <vt:lpstr>Maintain the VMP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Owens, Lindsay</dc:creator>
  <cp:lastModifiedBy>Jonathan Flannery</cp:lastModifiedBy>
  <cp:revision>25</cp:revision>
  <dcterms:created xsi:type="dcterms:W3CDTF">2021-09-08T17:01:13Z</dcterms:created>
  <dcterms:modified xsi:type="dcterms:W3CDTF">2025-09-09T21:25:36Z</dcterms:modified>
</cp:coreProperties>
</file>