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webextensions/webextension1.xml" ContentType="application/vnd.ms-office.webextension+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Lst>
  <p:notesMasterIdLst>
    <p:notesMasterId r:id="rId43"/>
  </p:notesMasterIdLst>
  <p:sldIdLst>
    <p:sldId id="256" r:id="rId3"/>
    <p:sldId id="258" r:id="rId4"/>
    <p:sldId id="257" r:id="rId5"/>
    <p:sldId id="262" r:id="rId6"/>
    <p:sldId id="2147479093" r:id="rId7"/>
    <p:sldId id="2147479092" r:id="rId8"/>
    <p:sldId id="264" r:id="rId9"/>
    <p:sldId id="266" r:id="rId10"/>
    <p:sldId id="286" r:id="rId11"/>
    <p:sldId id="265" r:id="rId12"/>
    <p:sldId id="267" r:id="rId13"/>
    <p:sldId id="2147479087" r:id="rId14"/>
    <p:sldId id="259" r:id="rId15"/>
    <p:sldId id="279" r:id="rId16"/>
    <p:sldId id="281" r:id="rId17"/>
    <p:sldId id="282" r:id="rId18"/>
    <p:sldId id="283" r:id="rId19"/>
    <p:sldId id="284" r:id="rId20"/>
    <p:sldId id="285" r:id="rId21"/>
    <p:sldId id="288" r:id="rId22"/>
    <p:sldId id="270" r:id="rId23"/>
    <p:sldId id="287" r:id="rId24"/>
    <p:sldId id="2147479090" r:id="rId25"/>
    <p:sldId id="2147479091" r:id="rId26"/>
    <p:sldId id="289" r:id="rId27"/>
    <p:sldId id="260" r:id="rId28"/>
    <p:sldId id="290" r:id="rId29"/>
    <p:sldId id="263" r:id="rId30"/>
    <p:sldId id="268" r:id="rId31"/>
    <p:sldId id="269" r:id="rId32"/>
    <p:sldId id="271" r:id="rId33"/>
    <p:sldId id="272" r:id="rId34"/>
    <p:sldId id="273" r:id="rId35"/>
    <p:sldId id="274" r:id="rId36"/>
    <p:sldId id="275" r:id="rId37"/>
    <p:sldId id="276" r:id="rId38"/>
    <p:sldId id="277" r:id="rId39"/>
    <p:sldId id="278" r:id="rId40"/>
    <p:sldId id="291" r:id="rId41"/>
    <p:sldId id="2147479030"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F56"/>
    <a:srgbClr val="25292C"/>
    <a:srgbClr val="FFFFFF"/>
    <a:srgbClr val="E2E2E2"/>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73998" autoAdjust="0"/>
  </p:normalViewPr>
  <p:slideViewPr>
    <p:cSldViewPr snapToGrid="0" showGuides="1">
      <p:cViewPr varScale="1">
        <p:scale>
          <a:sx n="75" d="100"/>
          <a:sy n="75" d="100"/>
        </p:scale>
        <p:origin x="1860" y="29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D7E31-B7C3-4535-8296-5691BEF1DA2A}"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BE9A9A-650D-4944-AC5E-4461CF503080}" type="slidenum">
              <a:rPr lang="en-US" smtClean="0"/>
              <a:t>‹#›</a:t>
            </a:fld>
            <a:endParaRPr lang="en-US"/>
          </a:p>
        </p:txBody>
      </p:sp>
    </p:spTree>
    <p:extLst>
      <p:ext uri="{BB962C8B-B14F-4D97-AF65-F5344CB8AC3E}">
        <p14:creationId xmlns:p14="http://schemas.microsoft.com/office/powerpoint/2010/main" val="2692320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"Good afternoon, everybody — and congratulations. You’ve made it. It’s the last day of the conference, and if you’re here, you are officially the survivors of three straight days of sessions, acronyms, and more code references than any human should have to endure.</a:t>
            </a:r>
          </a:p>
          <a:p>
            <a:pPr marL="171450" indent="-171450">
              <a:buFont typeface="Arial" panose="020B0604020202020204" pitchFamily="34" charset="0"/>
              <a:buChar char="•"/>
            </a:pPr>
            <a:r>
              <a:rPr lang="en-US" dirty="0"/>
              <a:t>So we figured, if you’ve survived this long, you deserve something a little different. That’s why we built this session like a </a:t>
            </a:r>
            <a:r>
              <a:rPr lang="en-US" b="1" dirty="0"/>
              <a:t>late-night show</a:t>
            </a:r>
            <a:r>
              <a:rPr lang="en-US" dirty="0"/>
              <a:t> — a mix of laughs, interviews, games, and yes, even a Top 10 countdown.</a:t>
            </a:r>
          </a:p>
          <a:p>
            <a:pPr marL="171450" indent="-171450">
              <a:buFont typeface="Arial" panose="020B0604020202020204" pitchFamily="34" charset="0"/>
              <a:buChar char="•"/>
            </a:pPr>
            <a:r>
              <a:rPr lang="en-US" dirty="0"/>
              <a:t>Now, the topic isn’t comedy — it’s </a:t>
            </a:r>
            <a:r>
              <a:rPr lang="en-US" b="1" dirty="0"/>
              <a:t>codes.</a:t>
            </a:r>
            <a:r>
              <a:rPr lang="en-US" dirty="0"/>
              <a:t> And at the end of 2026, we’re not just getting one code update, we’re getting three at the same time: the newest </a:t>
            </a:r>
            <a:r>
              <a:rPr lang="en-US" b="1" dirty="0"/>
              <a:t>FGI Guidelines, the Florida Building Code, and the 2024 Life Safety Code.</a:t>
            </a:r>
            <a:endParaRPr lang="en-US" dirty="0"/>
          </a:p>
          <a:p>
            <a:pPr marL="171450" indent="-171450">
              <a:buFont typeface="Arial" panose="020B0604020202020204" pitchFamily="34" charset="0"/>
              <a:buChar char="•"/>
            </a:pPr>
            <a:r>
              <a:rPr lang="en-US" dirty="0"/>
              <a:t>It’s like three surveyors walking into your hospital, each with a different checklist — and you still have to pass all of them.</a:t>
            </a:r>
          </a:p>
          <a:p>
            <a:pPr marL="171450" indent="-171450">
              <a:buFont typeface="Arial" panose="020B0604020202020204" pitchFamily="34" charset="0"/>
              <a:buChar char="•"/>
            </a:pPr>
            <a:r>
              <a:rPr lang="en-US" dirty="0"/>
              <a:t>And while Florida’s moving forward, </a:t>
            </a:r>
            <a:r>
              <a:rPr lang="en-US" b="1" dirty="0"/>
              <a:t>CMS is still behind</a:t>
            </a:r>
            <a:r>
              <a:rPr lang="en-US" dirty="0"/>
              <a:t>, which means the gap between state and federal requirements is about to get even wider. More complexity. More confusion. More opportunities to get caught in the crosshairs.</a:t>
            </a:r>
          </a:p>
          <a:p>
            <a:pPr marL="171450" indent="-171450">
              <a:buFont typeface="Arial" panose="020B0604020202020204" pitchFamily="34" charset="0"/>
              <a:buChar char="•"/>
            </a:pPr>
            <a:r>
              <a:rPr lang="en-US" dirty="0"/>
              <a:t>But here’s the good news: we’ve got a panel tonight with owners, project managers, and commissioning experts — people who have lived these challenges — and they’re here to help us figure out how to not just survive, but thrive in this convergence.</a:t>
            </a:r>
          </a:p>
          <a:p>
            <a:pPr marL="171450" indent="-171450">
              <a:buFont typeface="Arial" panose="020B0604020202020204" pitchFamily="34" charset="0"/>
              <a:buChar char="•"/>
            </a:pPr>
            <a:r>
              <a:rPr lang="en-US" dirty="0"/>
              <a:t>So buckle up. By the end, you’ll leave with some laughs, a few war stories, and most importantly, a </a:t>
            </a:r>
            <a:r>
              <a:rPr lang="en-US" b="1" dirty="0"/>
              <a:t>Top 10 list of lifelines</a:t>
            </a:r>
            <a:r>
              <a:rPr lang="en-US" dirty="0"/>
              <a:t> to keep your projects compliant, efficient, and future-proof.</a:t>
            </a:r>
          </a:p>
          <a:p>
            <a:pPr marL="171450" indent="-171450">
              <a:buFont typeface="Arial" panose="020B0604020202020204" pitchFamily="34" charset="0"/>
              <a:buChar char="•"/>
            </a:pPr>
            <a:r>
              <a:rPr lang="en-US" dirty="0"/>
              <a:t>Alright — let’s get this show started.</a:t>
            </a:r>
          </a:p>
          <a:p>
            <a:endParaRPr lang="en-US" dirty="0"/>
          </a:p>
        </p:txBody>
      </p:sp>
      <p:sp>
        <p:nvSpPr>
          <p:cNvPr id="4" name="Slide Number Placeholder 3"/>
          <p:cNvSpPr>
            <a:spLocks noGrp="1"/>
          </p:cNvSpPr>
          <p:nvPr>
            <p:ph type="sldNum" sz="quarter" idx="5"/>
          </p:nvPr>
        </p:nvSpPr>
        <p:spPr/>
        <p:txBody>
          <a:bodyPr/>
          <a:lstStyle/>
          <a:p>
            <a:fld id="{FFBE9A9A-650D-4944-AC5E-4461CF503080}" type="slidenum">
              <a:rPr lang="en-US" smtClean="0"/>
              <a:t>1</a:t>
            </a:fld>
            <a:endParaRPr lang="en-US"/>
          </a:p>
        </p:txBody>
      </p:sp>
    </p:spTree>
    <p:extLst>
      <p:ext uri="{BB962C8B-B14F-4D97-AF65-F5344CB8AC3E}">
        <p14:creationId xmlns:p14="http://schemas.microsoft.com/office/powerpoint/2010/main" val="1851604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B9B87-B2FB-41BF-AF28-32CE493FF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D423BD-876F-8223-30B5-6DF5EBB4AA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A12E7F-87BC-2AA8-4EDA-3F86E4601E73}"/>
              </a:ext>
            </a:extLst>
          </p:cNvPr>
          <p:cNvSpPr>
            <a:spLocks noGrp="1"/>
          </p:cNvSpPr>
          <p:nvPr>
            <p:ph type="body" idx="1"/>
          </p:nvPr>
        </p:nvSpPr>
        <p:spPr/>
        <p:txBody>
          <a:bodyPr/>
          <a:lstStyle/>
          <a:p>
            <a:r>
              <a:rPr lang="en-US" b="1" dirty="0"/>
              <a:t>Panelist (Matt):</a:t>
            </a:r>
            <a:r>
              <a:rPr lang="en-US" dirty="0"/>
              <a:t> If you start late, you’re documenting problems instead of preventing them.</a:t>
            </a:r>
          </a:p>
        </p:txBody>
      </p:sp>
      <p:sp>
        <p:nvSpPr>
          <p:cNvPr id="4" name="Slide Number Placeholder 3">
            <a:extLst>
              <a:ext uri="{FF2B5EF4-FFF2-40B4-BE49-F238E27FC236}">
                <a16:creationId xmlns:a16="http://schemas.microsoft.com/office/drawing/2014/main" id="{77FEAB05-3C68-E7A1-752F-37708ED809EE}"/>
              </a:ext>
            </a:extLst>
          </p:cNvPr>
          <p:cNvSpPr>
            <a:spLocks noGrp="1"/>
          </p:cNvSpPr>
          <p:nvPr>
            <p:ph type="sldNum" sz="quarter" idx="5"/>
          </p:nvPr>
        </p:nvSpPr>
        <p:spPr/>
        <p:txBody>
          <a:bodyPr/>
          <a:lstStyle/>
          <a:p>
            <a:fld id="{FFBE9A9A-650D-4944-AC5E-4461CF503080}" type="slidenum">
              <a:rPr lang="en-US" smtClean="0"/>
              <a:t>17</a:t>
            </a:fld>
            <a:endParaRPr lang="en-US"/>
          </a:p>
        </p:txBody>
      </p:sp>
    </p:spTree>
    <p:extLst>
      <p:ext uri="{BB962C8B-B14F-4D97-AF65-F5344CB8AC3E}">
        <p14:creationId xmlns:p14="http://schemas.microsoft.com/office/powerpoint/2010/main" val="3391931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951C3-A3A8-C36B-4F1F-9659A1594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77B70-D4D7-353B-90F9-7763477EAE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6356D-C848-3588-0321-CEADDBED0466}"/>
              </a:ext>
            </a:extLst>
          </p:cNvPr>
          <p:cNvSpPr>
            <a:spLocks noGrp="1"/>
          </p:cNvSpPr>
          <p:nvPr>
            <p:ph type="body" idx="1"/>
          </p:nvPr>
        </p:nvSpPr>
        <p:spPr/>
        <p:txBody>
          <a:bodyPr/>
          <a:lstStyle/>
          <a:p>
            <a:r>
              <a:rPr lang="en-US" b="1" dirty="0"/>
              <a:t>Megan:</a:t>
            </a:r>
            <a:r>
              <a:rPr lang="en-US" dirty="0"/>
              <a:t> True — GCs build to plans, but compliance requires alignment with owner, design, commissioning, and operations</a:t>
            </a:r>
          </a:p>
        </p:txBody>
      </p:sp>
      <p:sp>
        <p:nvSpPr>
          <p:cNvPr id="4" name="Slide Number Placeholder 3">
            <a:extLst>
              <a:ext uri="{FF2B5EF4-FFF2-40B4-BE49-F238E27FC236}">
                <a16:creationId xmlns:a16="http://schemas.microsoft.com/office/drawing/2014/main" id="{E8088820-5BCF-D9F7-9EEF-B1FA1D812472}"/>
              </a:ext>
            </a:extLst>
          </p:cNvPr>
          <p:cNvSpPr>
            <a:spLocks noGrp="1"/>
          </p:cNvSpPr>
          <p:nvPr>
            <p:ph type="sldNum" sz="quarter" idx="5"/>
          </p:nvPr>
        </p:nvSpPr>
        <p:spPr/>
        <p:txBody>
          <a:bodyPr/>
          <a:lstStyle/>
          <a:p>
            <a:fld id="{FFBE9A9A-650D-4944-AC5E-4461CF503080}" type="slidenum">
              <a:rPr lang="en-US" smtClean="0"/>
              <a:t>18</a:t>
            </a:fld>
            <a:endParaRPr lang="en-US"/>
          </a:p>
        </p:txBody>
      </p:sp>
    </p:spTree>
    <p:extLst>
      <p:ext uri="{BB962C8B-B14F-4D97-AF65-F5344CB8AC3E}">
        <p14:creationId xmlns:p14="http://schemas.microsoft.com/office/powerpoint/2010/main" val="2204058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5670D-0B3D-CE9C-CFAC-BD7172BA42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EE8FD6-5B41-C063-3648-51F057A42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D1310F-4EE8-412A-4F9A-6E7602663921}"/>
              </a:ext>
            </a:extLst>
          </p:cNvPr>
          <p:cNvSpPr>
            <a:spLocks noGrp="1"/>
          </p:cNvSpPr>
          <p:nvPr>
            <p:ph type="body" idx="1"/>
          </p:nvPr>
        </p:nvSpPr>
        <p:spPr/>
        <p:txBody>
          <a:bodyPr/>
          <a:lstStyle/>
          <a:p>
            <a:r>
              <a:rPr lang="en-US" b="1" dirty="0"/>
              <a:t>Panelist (Jordan):</a:t>
            </a:r>
            <a:r>
              <a:rPr lang="en-US" dirty="0"/>
              <a:t> CMS won’t reimburse a dime until the facility is accredited. AHCA approval just opens the door — it doesn’t guarantee revenue flow.</a:t>
            </a:r>
          </a:p>
        </p:txBody>
      </p:sp>
      <p:sp>
        <p:nvSpPr>
          <p:cNvPr id="4" name="Slide Number Placeholder 3">
            <a:extLst>
              <a:ext uri="{FF2B5EF4-FFF2-40B4-BE49-F238E27FC236}">
                <a16:creationId xmlns:a16="http://schemas.microsoft.com/office/drawing/2014/main" id="{AE19D9E1-9C0A-9EA8-CEA6-8015FEE94EEA}"/>
              </a:ext>
            </a:extLst>
          </p:cNvPr>
          <p:cNvSpPr>
            <a:spLocks noGrp="1"/>
          </p:cNvSpPr>
          <p:nvPr>
            <p:ph type="sldNum" sz="quarter" idx="5"/>
          </p:nvPr>
        </p:nvSpPr>
        <p:spPr/>
        <p:txBody>
          <a:bodyPr/>
          <a:lstStyle/>
          <a:p>
            <a:fld id="{FFBE9A9A-650D-4944-AC5E-4461CF503080}" type="slidenum">
              <a:rPr lang="en-US" smtClean="0"/>
              <a:t>19</a:t>
            </a:fld>
            <a:endParaRPr lang="en-US"/>
          </a:p>
        </p:txBody>
      </p:sp>
    </p:spTree>
    <p:extLst>
      <p:ext uri="{BB962C8B-B14F-4D97-AF65-F5344CB8AC3E}">
        <p14:creationId xmlns:p14="http://schemas.microsoft.com/office/powerpoint/2010/main" val="1244468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34B2D-A3A4-14FA-0B4E-FEE7BB419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CA4E0-7EC0-79BD-D2A2-57BD3997E2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535067-D05C-091F-0CF1-10F91EB07B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4D60CE-1C5D-D157-5812-E39FA36F53AC}"/>
              </a:ext>
            </a:extLst>
          </p:cNvPr>
          <p:cNvSpPr>
            <a:spLocks noGrp="1"/>
          </p:cNvSpPr>
          <p:nvPr>
            <p:ph type="sldNum" sz="quarter" idx="5"/>
          </p:nvPr>
        </p:nvSpPr>
        <p:spPr/>
        <p:txBody>
          <a:bodyPr/>
          <a:lstStyle/>
          <a:p>
            <a:fld id="{FFBE9A9A-650D-4944-AC5E-4461CF503080}" type="slidenum">
              <a:rPr lang="en-US" smtClean="0"/>
              <a:t>20</a:t>
            </a:fld>
            <a:endParaRPr lang="en-US"/>
          </a:p>
        </p:txBody>
      </p:sp>
    </p:spTree>
    <p:extLst>
      <p:ext uri="{BB962C8B-B14F-4D97-AF65-F5344CB8AC3E}">
        <p14:creationId xmlns:p14="http://schemas.microsoft.com/office/powerpoint/2010/main" val="98813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Okay, you’ve all been great sports so far with Myth vs. Reality. Now let’s shift gears into a little story time.</a:t>
            </a:r>
          </a:p>
          <a:p>
            <a:pPr marL="171450" indent="-171450">
              <a:buFont typeface="Arial" panose="020B0604020202020204" pitchFamily="34" charset="0"/>
              <a:buChar char="•"/>
            </a:pPr>
            <a:r>
              <a:rPr lang="en-US" dirty="0"/>
              <a:t>Some of you might remember the old </a:t>
            </a:r>
            <a:r>
              <a:rPr lang="en-US" i="1" dirty="0"/>
              <a:t>Goofus and Gallant</a:t>
            </a:r>
            <a:r>
              <a:rPr lang="en-US" dirty="0"/>
              <a:t> cartoons — one kid always did things the wrong way, and the other showed the right way.</a:t>
            </a:r>
          </a:p>
          <a:p>
            <a:pPr marL="171450" indent="-171450">
              <a:buFont typeface="Arial" panose="020B0604020202020204" pitchFamily="34" charset="0"/>
              <a:buChar char="•"/>
            </a:pPr>
            <a:r>
              <a:rPr lang="en-US" dirty="0"/>
              <a:t>Well, today we’re applying that same idea to hospitals. We’re going to follow </a:t>
            </a:r>
            <a:r>
              <a:rPr lang="en-US" b="1" dirty="0"/>
              <a:t>Goofus Hospital</a:t>
            </a:r>
            <a:r>
              <a:rPr lang="en-US" dirty="0"/>
              <a:t> and </a:t>
            </a:r>
            <a:r>
              <a:rPr lang="en-US" b="1" dirty="0"/>
              <a:t>Gallant Hospital </a:t>
            </a:r>
            <a:r>
              <a:rPr lang="en-US" dirty="0"/>
              <a:t>as they go from </a:t>
            </a:r>
            <a:r>
              <a:rPr lang="en-US" b="1" dirty="0"/>
              <a:t>design</a:t>
            </a:r>
            <a:r>
              <a:rPr lang="en-US" dirty="0"/>
              <a:t>, to </a:t>
            </a:r>
            <a:r>
              <a:rPr lang="en-US" b="1" dirty="0"/>
              <a:t>construction</a:t>
            </a:r>
            <a:r>
              <a:rPr lang="en-US" dirty="0"/>
              <a:t>, to </a:t>
            </a:r>
            <a:r>
              <a:rPr lang="en-US" b="1" dirty="0"/>
              <a:t>activation.</a:t>
            </a:r>
            <a:endParaRPr lang="en-US" dirty="0"/>
          </a:p>
          <a:p>
            <a:pPr marL="171450" indent="-171450">
              <a:buFont typeface="Arial" panose="020B0604020202020204" pitchFamily="34" charset="0"/>
              <a:buChar char="•"/>
            </a:pPr>
            <a:r>
              <a:rPr lang="en-US" dirty="0"/>
              <a:t>At each stage, Goofus takes shortcuts and sets themselves up for failure… while Gallant makes smart decisions that keep the project on track.</a:t>
            </a:r>
          </a:p>
          <a:p>
            <a:pPr marL="171450" indent="-171450">
              <a:buFont typeface="Arial" panose="020B0604020202020204" pitchFamily="34" charset="0"/>
              <a:buChar char="•"/>
            </a:pPr>
            <a:r>
              <a:rPr lang="en-US" dirty="0"/>
              <a:t>Along the way, our panel will weigh in on what happens when you go the Goofus route versus the Gallant route — and how you can make sure your project ends up on the right side of the story.</a:t>
            </a:r>
          </a:p>
          <a:p>
            <a:endParaRPr lang="en-US" dirty="0"/>
          </a:p>
        </p:txBody>
      </p:sp>
      <p:sp>
        <p:nvSpPr>
          <p:cNvPr id="4" name="Slide Number Placeholder 3"/>
          <p:cNvSpPr>
            <a:spLocks noGrp="1"/>
          </p:cNvSpPr>
          <p:nvPr>
            <p:ph type="sldNum" sz="quarter" idx="5"/>
          </p:nvPr>
        </p:nvSpPr>
        <p:spPr/>
        <p:txBody>
          <a:bodyPr/>
          <a:lstStyle/>
          <a:p>
            <a:fld id="{FFBE9A9A-650D-4944-AC5E-4461CF503080}" type="slidenum">
              <a:rPr lang="en-US" smtClean="0"/>
              <a:t>21</a:t>
            </a:fld>
            <a:endParaRPr lang="en-US"/>
          </a:p>
        </p:txBody>
      </p:sp>
    </p:spTree>
    <p:extLst>
      <p:ext uri="{BB962C8B-B14F-4D97-AF65-F5344CB8AC3E}">
        <p14:creationId xmlns:p14="http://schemas.microsoft.com/office/powerpoint/2010/main" val="224068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Panel Prompts</a:t>
            </a:r>
          </a:p>
          <a:p>
            <a:r>
              <a:rPr lang="en-US" b="1" dirty="0"/>
              <a:t>Jordan (Owner/Operator):</a:t>
            </a:r>
            <a:br>
              <a:rPr lang="en-US" dirty="0"/>
            </a:br>
            <a:r>
              <a:rPr lang="en-US" i="1" dirty="0"/>
              <a:t>"Jordan, what happens when accreditation review is skipped at the design stage? How does that come back to haunt operators later?"</a:t>
            </a:r>
            <a:endParaRPr lang="en-US" dirty="0"/>
          </a:p>
          <a:p>
            <a:r>
              <a:rPr lang="en-US" b="1" dirty="0"/>
              <a:t>Matt (Commissioning):</a:t>
            </a:r>
            <a:br>
              <a:rPr lang="en-US" dirty="0"/>
            </a:br>
            <a:r>
              <a:rPr lang="en-US" i="1" dirty="0"/>
              <a:t>"Matt, why does commissioning need a seat at the design table — not just activation?"</a:t>
            </a:r>
            <a:endParaRPr lang="en-US" dirty="0"/>
          </a:p>
          <a:p>
            <a:r>
              <a:rPr lang="en-US" b="1" dirty="0"/>
              <a:t>Megan (Project Management):</a:t>
            </a:r>
            <a:br>
              <a:rPr lang="en-US" dirty="0"/>
            </a:br>
            <a:r>
              <a:rPr lang="en-US" i="1" dirty="0"/>
              <a:t>"Megan, from a PM perspective, how do you keep design aligned with compliance, budget, and schedule all at the same time?"</a:t>
            </a:r>
            <a:endParaRPr lang="en-US" dirty="0"/>
          </a:p>
          <a:p>
            <a:endParaRPr lang="en-US" dirty="0"/>
          </a:p>
        </p:txBody>
      </p:sp>
      <p:sp>
        <p:nvSpPr>
          <p:cNvPr id="4" name="Slide Number Placeholder 3"/>
          <p:cNvSpPr>
            <a:spLocks noGrp="1"/>
          </p:cNvSpPr>
          <p:nvPr>
            <p:ph type="sldNum" sz="quarter" idx="5"/>
          </p:nvPr>
        </p:nvSpPr>
        <p:spPr/>
        <p:txBody>
          <a:bodyPr/>
          <a:lstStyle/>
          <a:p>
            <a:fld id="{FFBE9A9A-650D-4944-AC5E-4461CF503080}" type="slidenum">
              <a:rPr lang="en-US" smtClean="0"/>
              <a:t>22</a:t>
            </a:fld>
            <a:endParaRPr lang="en-US"/>
          </a:p>
        </p:txBody>
      </p:sp>
    </p:spTree>
    <p:extLst>
      <p:ext uri="{BB962C8B-B14F-4D97-AF65-F5344CB8AC3E}">
        <p14:creationId xmlns:p14="http://schemas.microsoft.com/office/powerpoint/2010/main" val="2141881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Jordan (Owner/Operator)</a:t>
            </a:r>
          </a:p>
          <a:p>
            <a:r>
              <a:rPr lang="en-US" i="1" dirty="0"/>
              <a:t>“Jordan, what happens to owners when projects cut corners in construction just to hit schedule?”</a:t>
            </a:r>
            <a:endParaRPr lang="en-US" dirty="0"/>
          </a:p>
          <a:p>
            <a:r>
              <a:rPr lang="en-US" i="1" dirty="0"/>
              <a:t>“How do failed inspections impact operations and opening timelines from your perspective?”</a:t>
            </a:r>
            <a:endParaRPr lang="en-US" dirty="0"/>
          </a:p>
          <a:p>
            <a:r>
              <a:rPr lang="en-US" b="1" dirty="0"/>
              <a:t>Matt (Commissioning Authority)</a:t>
            </a:r>
          </a:p>
          <a:p>
            <a:r>
              <a:rPr lang="en-US" i="1" dirty="0"/>
              <a:t>“Matt, why is it risky to tune systems just enough to pass AHCA? What happens once the building is actually in use?”</a:t>
            </a:r>
            <a:endParaRPr lang="en-US" dirty="0"/>
          </a:p>
          <a:p>
            <a:r>
              <a:rPr lang="en-US" i="1" dirty="0"/>
              <a:t>“How does ongoing commissioning during construction help avoid failed inspections and rework?”</a:t>
            </a:r>
            <a:endParaRPr lang="en-US" dirty="0"/>
          </a:p>
          <a:p>
            <a:r>
              <a:rPr lang="en-US" b="1" dirty="0"/>
              <a:t>Megan (Project Management)</a:t>
            </a:r>
          </a:p>
          <a:p>
            <a:r>
              <a:rPr lang="en-US" i="1" dirty="0"/>
              <a:t>“Megan, when compliance issues pop up, how do you keep the team aligned without blowing the schedule?”</a:t>
            </a:r>
            <a:endParaRPr lang="en-US" dirty="0"/>
          </a:p>
          <a:p>
            <a:r>
              <a:rPr lang="en-US" i="1" dirty="0"/>
              <a:t>“What’s the PM’s role in making sure quality control doesn’t get sacrificed when deadlines get tight?”</a:t>
            </a:r>
            <a:endParaRPr lang="en-US" dirty="0"/>
          </a:p>
          <a:p>
            <a:endParaRPr lang="en-US" dirty="0"/>
          </a:p>
        </p:txBody>
      </p:sp>
      <p:sp>
        <p:nvSpPr>
          <p:cNvPr id="4" name="Slide Number Placeholder 3"/>
          <p:cNvSpPr>
            <a:spLocks noGrp="1"/>
          </p:cNvSpPr>
          <p:nvPr>
            <p:ph type="sldNum" sz="quarter" idx="5"/>
          </p:nvPr>
        </p:nvSpPr>
        <p:spPr/>
        <p:txBody>
          <a:bodyPr/>
          <a:lstStyle/>
          <a:p>
            <a:fld id="{FFBE9A9A-650D-4944-AC5E-4461CF503080}" type="slidenum">
              <a:rPr lang="en-US" smtClean="0"/>
              <a:t>23</a:t>
            </a:fld>
            <a:endParaRPr lang="en-US"/>
          </a:p>
        </p:txBody>
      </p:sp>
    </p:spTree>
    <p:extLst>
      <p:ext uri="{BB962C8B-B14F-4D97-AF65-F5344CB8AC3E}">
        <p14:creationId xmlns:p14="http://schemas.microsoft.com/office/powerpoint/2010/main" val="1840468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Jordan (Owner/Operator)</a:t>
            </a:r>
          </a:p>
          <a:p>
            <a:r>
              <a:rPr lang="en-US" i="1" dirty="0"/>
              <a:t>“Jordan, what’s it like for facilities teams when they inherit a project full of warranty claims right as they’re prepping for CMS?”</a:t>
            </a:r>
            <a:endParaRPr lang="en-US" dirty="0"/>
          </a:p>
          <a:p>
            <a:r>
              <a:rPr lang="en-US" i="1" dirty="0"/>
              <a:t>“How do physical environment issues discovered late impact survey readiness and daily operations?”</a:t>
            </a:r>
            <a:endParaRPr lang="en-US" dirty="0"/>
          </a:p>
          <a:p>
            <a:r>
              <a:rPr lang="en-US" b="1" dirty="0"/>
              <a:t>Matt (Commissioning Authority)</a:t>
            </a:r>
          </a:p>
          <a:p>
            <a:r>
              <a:rPr lang="en-US" i="1" dirty="0"/>
              <a:t>“Matt, how does ongoing commissioning stabilize systems and avoid the energy drift we see when buildings are just tuned for inspection day?”</a:t>
            </a:r>
            <a:endParaRPr lang="en-US" dirty="0"/>
          </a:p>
          <a:p>
            <a:r>
              <a:rPr lang="en-US" i="1" dirty="0"/>
              <a:t>“What role can commissioning play in reducing warranty claims before handover?”</a:t>
            </a:r>
            <a:endParaRPr lang="en-US" dirty="0"/>
          </a:p>
          <a:p>
            <a:r>
              <a:rPr lang="en-US" b="1" dirty="0"/>
              <a:t>Megan (Project Management)</a:t>
            </a:r>
          </a:p>
          <a:p>
            <a:r>
              <a:rPr lang="en-US" i="1" dirty="0"/>
              <a:t>“Megan, from a project management perspective, how costly is it when a contractor has to remobilize after turnover?”</a:t>
            </a:r>
            <a:endParaRPr lang="en-US" dirty="0"/>
          </a:p>
          <a:p>
            <a:r>
              <a:rPr lang="en-US" i="1" dirty="0"/>
              <a:t>“What’s the PM’s role in making sure activation is smooth, so operations aren’t disrupted by rework during survey prep?”</a:t>
            </a:r>
            <a:endParaRPr lang="en-US" dirty="0"/>
          </a:p>
        </p:txBody>
      </p:sp>
      <p:sp>
        <p:nvSpPr>
          <p:cNvPr id="4" name="Slide Number Placeholder 3"/>
          <p:cNvSpPr>
            <a:spLocks noGrp="1"/>
          </p:cNvSpPr>
          <p:nvPr>
            <p:ph type="sldNum" sz="quarter" idx="5"/>
          </p:nvPr>
        </p:nvSpPr>
        <p:spPr/>
        <p:txBody>
          <a:bodyPr/>
          <a:lstStyle/>
          <a:p>
            <a:fld id="{FFBE9A9A-650D-4944-AC5E-4461CF503080}" type="slidenum">
              <a:rPr lang="en-US" smtClean="0"/>
              <a:t>24</a:t>
            </a:fld>
            <a:endParaRPr lang="en-US"/>
          </a:p>
        </p:txBody>
      </p:sp>
    </p:spTree>
    <p:extLst>
      <p:ext uri="{BB962C8B-B14F-4D97-AF65-F5344CB8AC3E}">
        <p14:creationId xmlns:p14="http://schemas.microsoft.com/office/powerpoint/2010/main" val="892854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70536-9AB7-9A97-1CA9-21E418443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A396BF-3A70-B8C1-7597-032DB5304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DB085E-C7C2-4F88-E239-71F2DA53CB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A5EB06-04AF-4166-35C8-93EC0368F518}"/>
              </a:ext>
            </a:extLst>
          </p:cNvPr>
          <p:cNvSpPr>
            <a:spLocks noGrp="1"/>
          </p:cNvSpPr>
          <p:nvPr>
            <p:ph type="sldNum" sz="quarter" idx="5"/>
          </p:nvPr>
        </p:nvSpPr>
        <p:spPr/>
        <p:txBody>
          <a:bodyPr/>
          <a:lstStyle/>
          <a:p>
            <a:fld id="{FFBE9A9A-650D-4944-AC5E-4461CF503080}" type="slidenum">
              <a:rPr lang="en-US" smtClean="0"/>
              <a:t>25</a:t>
            </a:fld>
            <a:endParaRPr lang="en-US"/>
          </a:p>
        </p:txBody>
      </p:sp>
    </p:spTree>
    <p:extLst>
      <p:ext uri="{BB962C8B-B14F-4D97-AF65-F5344CB8AC3E}">
        <p14:creationId xmlns:p14="http://schemas.microsoft.com/office/powerpoint/2010/main" val="4029443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segment is called </a:t>
            </a:r>
            <a:r>
              <a:rPr lang="en-US" b="1" dirty="0"/>
              <a:t>War Stories.</a:t>
            </a:r>
          </a:p>
          <a:p>
            <a:endParaRPr lang="en-US" dirty="0"/>
          </a:p>
          <a:p>
            <a:r>
              <a:rPr lang="en-US" dirty="0"/>
              <a:t>Each of our panelists will have one minute to share a project horror story — the kind that keeps you up at night or makes you shake your head and say, ‘Only in healthcare.’</a:t>
            </a:r>
          </a:p>
          <a:p>
            <a:endParaRPr lang="en-US" dirty="0"/>
          </a:p>
          <a:p>
            <a:r>
              <a:rPr lang="en-US" dirty="0"/>
              <a:t>But don’t worry — we’re not here just for the scars. Every war story comes with a lesson you can take back to your own projects to avoid the same mistakes.</a:t>
            </a:r>
          </a:p>
          <a:p>
            <a:endParaRPr lang="en-US" dirty="0"/>
          </a:p>
          <a:p>
            <a:r>
              <a:rPr lang="en-US" dirty="0"/>
              <a:t>Panel, let’s hear your War Stories.</a:t>
            </a:r>
          </a:p>
          <a:p>
            <a:endParaRPr lang="en-US" dirty="0"/>
          </a:p>
        </p:txBody>
      </p:sp>
      <p:sp>
        <p:nvSpPr>
          <p:cNvPr id="4" name="Slide Number Placeholder 3"/>
          <p:cNvSpPr>
            <a:spLocks noGrp="1"/>
          </p:cNvSpPr>
          <p:nvPr>
            <p:ph type="sldNum" sz="quarter" idx="5"/>
          </p:nvPr>
        </p:nvSpPr>
        <p:spPr/>
        <p:txBody>
          <a:bodyPr/>
          <a:lstStyle/>
          <a:p>
            <a:fld id="{FFBE9A9A-650D-4944-AC5E-4461CF503080}" type="slidenum">
              <a:rPr lang="en-US" smtClean="0"/>
              <a:t>26</a:t>
            </a:fld>
            <a:endParaRPr lang="en-US"/>
          </a:p>
        </p:txBody>
      </p:sp>
    </p:spTree>
    <p:extLst>
      <p:ext uri="{BB962C8B-B14F-4D97-AF65-F5344CB8AC3E}">
        <p14:creationId xmlns:p14="http://schemas.microsoft.com/office/powerpoint/2010/main" val="1224717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since this is the </a:t>
            </a:r>
            <a:r>
              <a:rPr lang="en-US" b="1" dirty="0"/>
              <a:t>Late Night Code Clash</a:t>
            </a:r>
            <a:r>
              <a:rPr lang="en-US" dirty="0"/>
              <a:t>, we’re doing this with a live studio audience… which is all of you.</a:t>
            </a:r>
          </a:p>
          <a:p>
            <a:pPr marL="171450" indent="-171450">
              <a:buFont typeface="Arial" panose="020B0604020202020204" pitchFamily="34" charset="0"/>
              <a:buChar char="•"/>
            </a:pPr>
            <a:r>
              <a:rPr lang="en-US" dirty="0"/>
              <a:t>And just like on a real late-night show, we’ve got one of these [click → slide: bold </a:t>
            </a:r>
            <a:r>
              <a:rPr lang="en-US" b="1" dirty="0"/>
              <a:t>APPLAUSE!</a:t>
            </a:r>
            <a:r>
              <a:rPr lang="en-US" dirty="0"/>
              <a:t>].</a:t>
            </a:r>
          </a:p>
          <a:p>
            <a:pPr marL="171450" indent="-171450">
              <a:buFont typeface="Arial" panose="020B0604020202020204" pitchFamily="34" charset="0"/>
              <a:buChar char="•"/>
            </a:pPr>
            <a:r>
              <a:rPr lang="en-US" dirty="0"/>
              <a:t>When this comes up, that’s your cue to give a round of applause, help us welcome a guest, transition a segment, or just wake yourselves up a little.</a:t>
            </a:r>
          </a:p>
          <a:p>
            <a:pPr marL="171450" indent="-171450">
              <a:buFont typeface="Arial" panose="020B0604020202020204" pitchFamily="34" charset="0"/>
              <a:buChar char="•"/>
            </a:pPr>
            <a:r>
              <a:rPr lang="en-US" dirty="0"/>
              <a:t>Let’s try it once — ready? [click → Applause slide].</a:t>
            </a:r>
          </a:p>
          <a:p>
            <a:pPr marL="171450" indent="-171450">
              <a:buFont typeface="Arial" panose="020B0604020202020204" pitchFamily="34" charset="0"/>
              <a:buChar char="•"/>
            </a:pPr>
            <a:r>
              <a:rPr lang="en-US" dirty="0"/>
              <a:t>Beautiful. You guys sound way better than the studio audience on Letterman.</a:t>
            </a:r>
          </a:p>
          <a:p>
            <a:endParaRPr lang="en-US" dirty="0"/>
          </a:p>
        </p:txBody>
      </p:sp>
      <p:sp>
        <p:nvSpPr>
          <p:cNvPr id="4" name="Slide Number Placeholder 3"/>
          <p:cNvSpPr>
            <a:spLocks noGrp="1"/>
          </p:cNvSpPr>
          <p:nvPr>
            <p:ph type="sldNum" sz="quarter" idx="5"/>
          </p:nvPr>
        </p:nvSpPr>
        <p:spPr/>
        <p:txBody>
          <a:bodyPr/>
          <a:lstStyle/>
          <a:p>
            <a:fld id="{FFBE9A9A-650D-4944-AC5E-4461CF503080}" type="slidenum">
              <a:rPr lang="en-US" smtClean="0"/>
              <a:t>2</a:t>
            </a:fld>
            <a:endParaRPr lang="en-US"/>
          </a:p>
        </p:txBody>
      </p:sp>
    </p:spTree>
    <p:extLst>
      <p:ext uri="{BB962C8B-B14F-4D97-AF65-F5344CB8AC3E}">
        <p14:creationId xmlns:p14="http://schemas.microsoft.com/office/powerpoint/2010/main" val="2029822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4A4D2-87A4-E0D4-6B71-A23A89DCE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D8EA6-BB8B-F758-7182-5A5A885916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810525-4486-887E-66AE-948E60C72F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DA5980-5F22-0C85-5D86-E9A0D86759A6}"/>
              </a:ext>
            </a:extLst>
          </p:cNvPr>
          <p:cNvSpPr>
            <a:spLocks noGrp="1"/>
          </p:cNvSpPr>
          <p:nvPr>
            <p:ph type="sldNum" sz="quarter" idx="5"/>
          </p:nvPr>
        </p:nvSpPr>
        <p:spPr/>
        <p:txBody>
          <a:bodyPr/>
          <a:lstStyle/>
          <a:p>
            <a:fld id="{FFBE9A9A-650D-4944-AC5E-4461CF503080}" type="slidenum">
              <a:rPr lang="en-US" smtClean="0"/>
              <a:t>27</a:t>
            </a:fld>
            <a:endParaRPr lang="en-US"/>
          </a:p>
        </p:txBody>
      </p:sp>
    </p:spTree>
    <p:extLst>
      <p:ext uri="{BB962C8B-B14F-4D97-AF65-F5344CB8AC3E}">
        <p14:creationId xmlns:p14="http://schemas.microsoft.com/office/powerpoint/2010/main" val="3228448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we’ve laughed, we’ve shared some war stories, we’ve even busted a few myths. But now it’s time to bring it all home.</a:t>
            </a:r>
          </a:p>
          <a:p>
            <a:endParaRPr lang="en-US" dirty="0"/>
          </a:p>
          <a:p>
            <a:r>
              <a:rPr lang="en-US" dirty="0"/>
              <a:t>But now it’s time to give you something you can take back to your projects.</a:t>
            </a:r>
          </a:p>
          <a:p>
            <a:endParaRPr lang="en-US" dirty="0"/>
          </a:p>
          <a:p>
            <a:r>
              <a:rPr lang="en-US" dirty="0"/>
              <a:t>Since this is the Late Night Code Clash, we’re wrapping up with a David Letterman style countdown — the </a:t>
            </a:r>
            <a:r>
              <a:rPr lang="en-US" b="1" dirty="0"/>
              <a:t>Top 10 Lifelines</a:t>
            </a:r>
            <a:r>
              <a:rPr lang="en-US" dirty="0"/>
              <a:t> to help your next project avoid the code crosshairs.</a:t>
            </a:r>
          </a:p>
          <a:p>
            <a:endParaRPr lang="en-US" dirty="0"/>
          </a:p>
          <a:p>
            <a:r>
              <a:rPr lang="en-US" dirty="0"/>
              <a:t>Let’s kick it off with number 10…</a:t>
            </a:r>
          </a:p>
          <a:p>
            <a:endParaRPr lang="en-US" dirty="0"/>
          </a:p>
        </p:txBody>
      </p:sp>
      <p:sp>
        <p:nvSpPr>
          <p:cNvPr id="4" name="Slide Number Placeholder 3"/>
          <p:cNvSpPr>
            <a:spLocks noGrp="1"/>
          </p:cNvSpPr>
          <p:nvPr>
            <p:ph type="sldNum" sz="quarter" idx="5"/>
          </p:nvPr>
        </p:nvSpPr>
        <p:spPr/>
        <p:txBody>
          <a:bodyPr/>
          <a:lstStyle/>
          <a:p>
            <a:fld id="{FFBE9A9A-650D-4944-AC5E-4461CF503080}" type="slidenum">
              <a:rPr lang="en-US" smtClean="0"/>
              <a:t>28</a:t>
            </a:fld>
            <a:endParaRPr lang="en-US"/>
          </a:p>
        </p:txBody>
      </p:sp>
    </p:spTree>
    <p:extLst>
      <p:ext uri="{BB962C8B-B14F-4D97-AF65-F5344CB8AC3E}">
        <p14:creationId xmlns:p14="http://schemas.microsoft.com/office/powerpoint/2010/main" val="2027263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F9FDF-34AE-2376-F8AD-DFD424ACD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CB410-9BCD-B44D-5929-0B2049C1F8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94B8B1-F209-0152-0088-295CFA8BA875}"/>
              </a:ext>
            </a:extLst>
          </p:cNvPr>
          <p:cNvSpPr>
            <a:spLocks noGrp="1"/>
          </p:cNvSpPr>
          <p:nvPr>
            <p:ph type="body" idx="1"/>
          </p:nvPr>
        </p:nvSpPr>
        <p:spPr/>
        <p:txBody>
          <a:bodyPr/>
          <a:lstStyle/>
          <a:p>
            <a:pPr marL="171450" indent="-171450">
              <a:buFont typeface="Arial" panose="020B0604020202020204" pitchFamily="34" charset="0"/>
              <a:buChar char="•"/>
            </a:pPr>
            <a:r>
              <a:rPr lang="en-US" dirty="0"/>
              <a:t>Alright, let’s give a big round of applause for our guests today — Jordan, Matt, and Megan. </a:t>
            </a:r>
          </a:p>
          <a:p>
            <a:pPr marL="171450" indent="-171450">
              <a:buFont typeface="Arial" panose="020B0604020202020204" pitchFamily="34" charset="0"/>
              <a:buChar char="•"/>
            </a:pPr>
            <a:r>
              <a:rPr lang="en-US" dirty="0"/>
              <a:t>They’ve survived the code clash, shared their war stories, and brought best practices that will keep all of us out of the code crosshairs in 2026.</a:t>
            </a:r>
          </a:p>
          <a:p>
            <a:endParaRPr lang="en-US" dirty="0"/>
          </a:p>
        </p:txBody>
      </p:sp>
      <p:sp>
        <p:nvSpPr>
          <p:cNvPr id="4" name="Slide Number Placeholder 3">
            <a:extLst>
              <a:ext uri="{FF2B5EF4-FFF2-40B4-BE49-F238E27FC236}">
                <a16:creationId xmlns:a16="http://schemas.microsoft.com/office/drawing/2014/main" id="{BB3FE59B-5E7C-E153-DFDA-AAA87C290DBC}"/>
              </a:ext>
            </a:extLst>
          </p:cNvPr>
          <p:cNvSpPr>
            <a:spLocks noGrp="1"/>
          </p:cNvSpPr>
          <p:nvPr>
            <p:ph type="sldNum" sz="quarter" idx="5"/>
          </p:nvPr>
        </p:nvSpPr>
        <p:spPr/>
        <p:txBody>
          <a:bodyPr/>
          <a:lstStyle/>
          <a:p>
            <a:fld id="{FFBE9A9A-650D-4944-AC5E-4461CF503080}" type="slidenum">
              <a:rPr lang="en-US" smtClean="0"/>
              <a:t>39</a:t>
            </a:fld>
            <a:endParaRPr lang="en-US"/>
          </a:p>
        </p:txBody>
      </p:sp>
    </p:spTree>
    <p:extLst>
      <p:ext uri="{BB962C8B-B14F-4D97-AF65-F5344CB8AC3E}">
        <p14:creationId xmlns:p14="http://schemas.microsoft.com/office/powerpoint/2010/main" val="3283727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it’s your turn. We’ve saved the last 10 minutes for Q&amp;A — so bring your toughest questions, because this is your chance to put the panel in the hot seat.</a:t>
            </a:r>
          </a:p>
          <a:p>
            <a:pPr marL="171450" indent="-171450">
              <a:buFont typeface="Arial" panose="020B0604020202020204" pitchFamily="34" charset="0"/>
              <a:buChar char="•"/>
            </a:pPr>
            <a:r>
              <a:rPr lang="en-US" dirty="0"/>
              <a:t>Who wants to kick us off</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701956-70DD-40CC-BC00-5699EF0A4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696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created the </a:t>
            </a:r>
            <a:r>
              <a:rPr lang="en-US" b="1" dirty="0"/>
              <a:t>Operational Readiness Score</a:t>
            </a:r>
            <a:r>
              <a:rPr lang="en-US" dirty="0"/>
              <a:t> — or ORS — as a simple way to measure how ready a hospital really is.</a:t>
            </a:r>
          </a:p>
          <a:p>
            <a:pPr marL="171450" indent="-171450">
              <a:buFont typeface="Arial" panose="020B0604020202020204" pitchFamily="34" charset="0"/>
              <a:buChar char="•"/>
            </a:pPr>
            <a:r>
              <a:rPr lang="en-US" dirty="0"/>
              <a:t>It was developed from lessons learned on projects where gaps showed up late in life safety, compliance, or operations. ORS takes those lessons and turns them into a score — like a readiness report card.</a:t>
            </a:r>
          </a:p>
          <a:p>
            <a:pPr marL="171450" indent="-171450">
              <a:buFont typeface="Arial" panose="020B0604020202020204" pitchFamily="34" charset="0"/>
              <a:buChar char="•"/>
            </a:pPr>
            <a:r>
              <a:rPr lang="en-US" dirty="0"/>
              <a:t>The way it works is simple: we track the number of observations across a facility and normalize it by square footage. That way a small clinic and a large hospital can be compared on the same scale.</a:t>
            </a:r>
          </a:p>
          <a:p>
            <a:pPr marL="171450" indent="-171450">
              <a:buFont typeface="Arial" panose="020B0604020202020204" pitchFamily="34" charset="0"/>
              <a:buChar char="•"/>
            </a:pPr>
            <a:r>
              <a:rPr lang="en-US" dirty="0"/>
              <a:t>Jordan, you used ORS at </a:t>
            </a:r>
            <a:r>
              <a:rPr lang="en-US" dirty="0" err="1"/>
              <a:t>AdventHealth</a:t>
            </a:r>
            <a:r>
              <a:rPr lang="en-US" dirty="0"/>
              <a:t> Riverview — how did it help you as an operations leader, and what did you learn from seeing your score?</a:t>
            </a:r>
          </a:p>
          <a:p>
            <a:endParaRPr lang="en-US" dirty="0"/>
          </a:p>
        </p:txBody>
      </p:sp>
      <p:sp>
        <p:nvSpPr>
          <p:cNvPr id="4" name="Slide Number Placeholder 3"/>
          <p:cNvSpPr>
            <a:spLocks noGrp="1"/>
          </p:cNvSpPr>
          <p:nvPr>
            <p:ph type="sldNum" sz="quarter" idx="5"/>
          </p:nvPr>
        </p:nvSpPr>
        <p:spPr/>
        <p:txBody>
          <a:bodyPr/>
          <a:lstStyle/>
          <a:p>
            <a:fld id="{FFBE9A9A-650D-4944-AC5E-4461CF503080}" type="slidenum">
              <a:rPr lang="en-US" smtClean="0"/>
              <a:t>9</a:t>
            </a:fld>
            <a:endParaRPr lang="en-US"/>
          </a:p>
        </p:txBody>
      </p:sp>
    </p:spTree>
    <p:extLst>
      <p:ext uri="{BB962C8B-B14F-4D97-AF65-F5344CB8AC3E}">
        <p14:creationId xmlns:p14="http://schemas.microsoft.com/office/powerpoint/2010/main" val="355833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owner’s rep, one of the key tools we use is the </a:t>
            </a:r>
            <a:r>
              <a:rPr lang="en-US" b="1" dirty="0"/>
              <a:t>Critical Path Method</a:t>
            </a:r>
            <a:r>
              <a:rPr lang="en-US" dirty="0"/>
              <a:t> — or CPM.</a:t>
            </a:r>
          </a:p>
          <a:p>
            <a:pPr marL="171450" indent="-171450">
              <a:buFont typeface="Arial" panose="020B0604020202020204" pitchFamily="34" charset="0"/>
              <a:buChar char="•"/>
            </a:pPr>
            <a:r>
              <a:rPr lang="en-US" dirty="0"/>
              <a:t>At its core, CPM is about identifying the sequence of tasks that absolutely must be done on time for the project to finish on schedule. If something on the critical path slips, the whole project slips.</a:t>
            </a:r>
          </a:p>
          <a:p>
            <a:pPr marL="171450" indent="-171450">
              <a:buFont typeface="Arial" panose="020B0604020202020204" pitchFamily="34" charset="0"/>
              <a:buChar char="•"/>
            </a:pPr>
            <a:r>
              <a:rPr lang="en-US" dirty="0"/>
              <a:t>For a hospital, that path often runs straight through compliance checkpoints. You can build fast, but if you’re not aligned with codes or life safety requirements, you won’t pass inspection — and you’re immediately off the path.</a:t>
            </a:r>
          </a:p>
          <a:p>
            <a:endParaRPr lang="en-US" dirty="0"/>
          </a:p>
        </p:txBody>
      </p:sp>
      <p:sp>
        <p:nvSpPr>
          <p:cNvPr id="4" name="Slide Number Placeholder 3"/>
          <p:cNvSpPr>
            <a:spLocks noGrp="1"/>
          </p:cNvSpPr>
          <p:nvPr>
            <p:ph type="sldNum" sz="quarter" idx="5"/>
          </p:nvPr>
        </p:nvSpPr>
        <p:spPr/>
        <p:txBody>
          <a:bodyPr/>
          <a:lstStyle/>
          <a:p>
            <a:fld id="{FFBE9A9A-650D-4944-AC5E-4461CF503080}" type="slidenum">
              <a:rPr lang="en-US" smtClean="0"/>
              <a:t>11</a:t>
            </a:fld>
            <a:endParaRPr lang="en-US"/>
          </a:p>
        </p:txBody>
      </p:sp>
    </p:spTree>
    <p:extLst>
      <p:ext uri="{BB962C8B-B14F-4D97-AF65-F5344CB8AC3E}">
        <p14:creationId xmlns:p14="http://schemas.microsoft.com/office/powerpoint/2010/main" val="2463750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F9616-9891-4E13-A2C1-25EFCA0E8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3CD58-710D-EF02-112D-E8EDE0A18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DCB52C-E20B-7811-34A4-5ECA21C0EDBF}"/>
              </a:ext>
            </a:extLst>
          </p:cNvPr>
          <p:cNvSpPr>
            <a:spLocks noGrp="1"/>
          </p:cNvSpPr>
          <p:nvPr>
            <p:ph type="body" idx="1"/>
          </p:nvPr>
        </p:nvSpPr>
        <p:spPr/>
        <p:txBody>
          <a:bodyPr/>
          <a:lstStyle/>
          <a:p>
            <a:pPr marL="171450" indent="-171450">
              <a:buFont typeface="Arial" panose="020B0604020202020204" pitchFamily="34" charset="0"/>
              <a:buChar char="•"/>
            </a:pPr>
            <a:r>
              <a:rPr lang="en-US" dirty="0"/>
              <a:t>Which brings us to AHCA. Their inspections run on a </a:t>
            </a:r>
            <a:r>
              <a:rPr lang="en-US" b="1" dirty="0"/>
              <a:t>three-week cycle.</a:t>
            </a:r>
            <a:r>
              <a:rPr lang="en-US" dirty="0"/>
              <a:t> </a:t>
            </a:r>
          </a:p>
          <a:p>
            <a:pPr marL="171450" indent="-171450">
              <a:buFont typeface="Arial" panose="020B0604020202020204" pitchFamily="34" charset="0"/>
              <a:buChar char="•"/>
            </a:pPr>
            <a:r>
              <a:rPr lang="en-US" dirty="0"/>
              <a:t>That means if you miss compliance the first time, you don’t just lose a day — you lose three weeks. </a:t>
            </a:r>
          </a:p>
          <a:p>
            <a:pPr marL="171450" indent="-171450">
              <a:buFont typeface="Arial" panose="020B0604020202020204" pitchFamily="34" charset="0"/>
              <a:buChar char="•"/>
            </a:pPr>
            <a:r>
              <a:rPr lang="en-US" dirty="0"/>
              <a:t>And on a critical path, three weeks can be the difference between opening on time or delaying patients from moving into the building."*</a:t>
            </a:r>
          </a:p>
        </p:txBody>
      </p:sp>
      <p:sp>
        <p:nvSpPr>
          <p:cNvPr id="4" name="Slide Number Placeholder 3">
            <a:extLst>
              <a:ext uri="{FF2B5EF4-FFF2-40B4-BE49-F238E27FC236}">
                <a16:creationId xmlns:a16="http://schemas.microsoft.com/office/drawing/2014/main" id="{E9C3DEFE-67CE-8504-9BC1-BBC965C36A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701956-70DD-40CC-BC00-5699EF0A4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368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time for a little audience participation. We’re calling this segment </a:t>
            </a:r>
            <a:r>
              <a:rPr lang="en-US" b="1" dirty="0"/>
              <a:t>Myth vs. Reality.</a:t>
            </a:r>
          </a:p>
          <a:p>
            <a:endParaRPr lang="en-US" dirty="0"/>
          </a:p>
          <a:p>
            <a:r>
              <a:rPr lang="en-US" dirty="0"/>
              <a:t>Here’s how it works: I’ll throw out a statement about codes, commissioning, or accreditation. You decide — is it a </a:t>
            </a:r>
            <a:r>
              <a:rPr lang="en-US" b="1" dirty="0"/>
              <a:t>myth</a:t>
            </a:r>
            <a:r>
              <a:rPr lang="en-US" dirty="0"/>
              <a:t>, or is it </a:t>
            </a:r>
            <a:r>
              <a:rPr lang="en-US" b="1" dirty="0"/>
              <a:t>reality</a:t>
            </a:r>
            <a:r>
              <a:rPr lang="en-US" dirty="0"/>
              <a:t>? </a:t>
            </a:r>
          </a:p>
          <a:p>
            <a:endParaRPr lang="en-US" dirty="0"/>
          </a:p>
          <a:p>
            <a:r>
              <a:rPr lang="en-US" dirty="0"/>
              <a:t>Don’t be shy — shout it out, raise your hand, make a guess. Then we’ll let our panel of experts reveal the truth, set the record straight, and share a quick story or lesson learned.</a:t>
            </a:r>
          </a:p>
          <a:p>
            <a:endParaRPr lang="en-US" dirty="0"/>
          </a:p>
          <a:p>
            <a:r>
              <a:rPr lang="en-US" dirty="0"/>
              <a:t>Ready? Let’s play </a:t>
            </a:r>
            <a:r>
              <a:rPr lang="en-US" b="1" dirty="0"/>
              <a:t>Myth vs. Reality!</a:t>
            </a:r>
            <a:endParaRPr lang="en-US" dirty="0"/>
          </a:p>
          <a:p>
            <a:endParaRPr lang="en-US" dirty="0"/>
          </a:p>
        </p:txBody>
      </p:sp>
      <p:sp>
        <p:nvSpPr>
          <p:cNvPr id="4" name="Slide Number Placeholder 3"/>
          <p:cNvSpPr>
            <a:spLocks noGrp="1"/>
          </p:cNvSpPr>
          <p:nvPr>
            <p:ph type="sldNum" sz="quarter" idx="5"/>
          </p:nvPr>
        </p:nvSpPr>
        <p:spPr/>
        <p:txBody>
          <a:bodyPr/>
          <a:lstStyle/>
          <a:p>
            <a:fld id="{FFBE9A9A-650D-4944-AC5E-4461CF503080}" type="slidenum">
              <a:rPr lang="en-US" smtClean="0"/>
              <a:t>13</a:t>
            </a:fld>
            <a:endParaRPr lang="en-US"/>
          </a:p>
        </p:txBody>
      </p:sp>
    </p:spTree>
    <p:extLst>
      <p:ext uri="{BB962C8B-B14F-4D97-AF65-F5344CB8AC3E}">
        <p14:creationId xmlns:p14="http://schemas.microsoft.com/office/powerpoint/2010/main" val="1316097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Panelist (Jordan):</a:t>
            </a:r>
            <a:r>
              <a:rPr lang="en-US" dirty="0"/>
              <a:t> AHCA ≠ CMS. Federal adoption lags; owners get stuck between conflicting rules.</a:t>
            </a:r>
          </a:p>
        </p:txBody>
      </p:sp>
      <p:sp>
        <p:nvSpPr>
          <p:cNvPr id="4" name="Slide Number Placeholder 3"/>
          <p:cNvSpPr>
            <a:spLocks noGrp="1"/>
          </p:cNvSpPr>
          <p:nvPr>
            <p:ph type="sldNum" sz="quarter" idx="5"/>
          </p:nvPr>
        </p:nvSpPr>
        <p:spPr/>
        <p:txBody>
          <a:bodyPr/>
          <a:lstStyle/>
          <a:p>
            <a:fld id="{FFBE9A9A-650D-4944-AC5E-4461CF503080}" type="slidenum">
              <a:rPr lang="en-US" smtClean="0"/>
              <a:t>14</a:t>
            </a:fld>
            <a:endParaRPr lang="en-US"/>
          </a:p>
        </p:txBody>
      </p:sp>
    </p:spTree>
    <p:extLst>
      <p:ext uri="{BB962C8B-B14F-4D97-AF65-F5344CB8AC3E}">
        <p14:creationId xmlns:p14="http://schemas.microsoft.com/office/powerpoint/2010/main" val="243139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FE641-D74A-4308-A10C-D3F94A56D8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E717D-9DE7-0058-275B-94DD8D6BDE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0116D6-C17A-D2D2-0EF7-804AB8BFE234}"/>
              </a:ext>
            </a:extLst>
          </p:cNvPr>
          <p:cNvSpPr>
            <a:spLocks noGrp="1"/>
          </p:cNvSpPr>
          <p:nvPr>
            <p:ph type="body" idx="1"/>
          </p:nvPr>
        </p:nvSpPr>
        <p:spPr/>
        <p:txBody>
          <a:bodyPr/>
          <a:lstStyle/>
          <a:p>
            <a:r>
              <a:rPr lang="en-US" b="1" dirty="0"/>
              <a:t>Panelist (Matt):</a:t>
            </a:r>
            <a:r>
              <a:rPr lang="en-US" dirty="0"/>
              <a:t> Once optional, commissioning is now embedded in energy codes and recognized as essential.</a:t>
            </a:r>
          </a:p>
        </p:txBody>
      </p:sp>
      <p:sp>
        <p:nvSpPr>
          <p:cNvPr id="4" name="Slide Number Placeholder 3">
            <a:extLst>
              <a:ext uri="{FF2B5EF4-FFF2-40B4-BE49-F238E27FC236}">
                <a16:creationId xmlns:a16="http://schemas.microsoft.com/office/drawing/2014/main" id="{C83DD451-54BD-CE32-D14F-2CB012BE93CA}"/>
              </a:ext>
            </a:extLst>
          </p:cNvPr>
          <p:cNvSpPr>
            <a:spLocks noGrp="1"/>
          </p:cNvSpPr>
          <p:nvPr>
            <p:ph type="sldNum" sz="quarter" idx="5"/>
          </p:nvPr>
        </p:nvSpPr>
        <p:spPr/>
        <p:txBody>
          <a:bodyPr/>
          <a:lstStyle/>
          <a:p>
            <a:fld id="{FFBE9A9A-650D-4944-AC5E-4461CF503080}" type="slidenum">
              <a:rPr lang="en-US" smtClean="0"/>
              <a:t>15</a:t>
            </a:fld>
            <a:endParaRPr lang="en-US"/>
          </a:p>
        </p:txBody>
      </p:sp>
    </p:spTree>
    <p:extLst>
      <p:ext uri="{BB962C8B-B14F-4D97-AF65-F5344CB8AC3E}">
        <p14:creationId xmlns:p14="http://schemas.microsoft.com/office/powerpoint/2010/main" val="4271965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2DA4F-E53A-009A-6BB2-D21D5D997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E5D44E-305A-C909-08DD-0F853D44D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E70C1-C59F-9A53-04A2-6FB036553B7C}"/>
              </a:ext>
            </a:extLst>
          </p:cNvPr>
          <p:cNvSpPr>
            <a:spLocks noGrp="1"/>
          </p:cNvSpPr>
          <p:nvPr>
            <p:ph type="body" idx="1"/>
          </p:nvPr>
        </p:nvSpPr>
        <p:spPr/>
        <p:txBody>
          <a:bodyPr/>
          <a:lstStyle/>
          <a:p>
            <a:r>
              <a:rPr lang="en-US" b="1" dirty="0"/>
              <a:t>Panelist (Megan):</a:t>
            </a:r>
            <a:r>
              <a:rPr lang="en-US" dirty="0"/>
              <a:t> Compliance </a:t>
            </a:r>
            <a:r>
              <a:rPr lang="en-US" i="1" dirty="0"/>
              <a:t>is</a:t>
            </a:r>
            <a:r>
              <a:rPr lang="en-US" dirty="0"/>
              <a:t> the schedule. If you don’t meet minimum regulatory requirements, everything slips.</a:t>
            </a:r>
          </a:p>
        </p:txBody>
      </p:sp>
      <p:sp>
        <p:nvSpPr>
          <p:cNvPr id="4" name="Slide Number Placeholder 3">
            <a:extLst>
              <a:ext uri="{FF2B5EF4-FFF2-40B4-BE49-F238E27FC236}">
                <a16:creationId xmlns:a16="http://schemas.microsoft.com/office/drawing/2014/main" id="{06CD4CE2-C8F6-64B5-4E87-609DD3414AD4}"/>
              </a:ext>
            </a:extLst>
          </p:cNvPr>
          <p:cNvSpPr>
            <a:spLocks noGrp="1"/>
          </p:cNvSpPr>
          <p:nvPr>
            <p:ph type="sldNum" sz="quarter" idx="5"/>
          </p:nvPr>
        </p:nvSpPr>
        <p:spPr/>
        <p:txBody>
          <a:bodyPr/>
          <a:lstStyle/>
          <a:p>
            <a:fld id="{FFBE9A9A-650D-4944-AC5E-4461CF503080}" type="slidenum">
              <a:rPr lang="en-US" smtClean="0"/>
              <a:t>16</a:t>
            </a:fld>
            <a:endParaRPr lang="en-US"/>
          </a:p>
        </p:txBody>
      </p:sp>
    </p:spTree>
    <p:extLst>
      <p:ext uri="{BB962C8B-B14F-4D97-AF65-F5344CB8AC3E}">
        <p14:creationId xmlns:p14="http://schemas.microsoft.com/office/powerpoint/2010/main" val="2046013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49944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9DE587-6271-994A-A3E9-DE6069B60012}"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04DCD3-86C3-0C49-AA6F-4D53288DA207}" type="slidenum">
              <a:rPr lang="en-US" smtClean="0"/>
              <a:t>‹#›</a:t>
            </a:fld>
            <a:endParaRPr lang="en-US"/>
          </a:p>
        </p:txBody>
      </p:sp>
    </p:spTree>
    <p:extLst>
      <p:ext uri="{BB962C8B-B14F-4D97-AF65-F5344CB8AC3E}">
        <p14:creationId xmlns:p14="http://schemas.microsoft.com/office/powerpoint/2010/main" val="2815294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9DE587-6271-994A-A3E9-DE6069B60012}"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04DCD3-86C3-0C49-AA6F-4D53288DA207}" type="slidenum">
              <a:rPr lang="en-US" smtClean="0"/>
              <a:t>‹#›</a:t>
            </a:fld>
            <a:endParaRPr lang="en-US"/>
          </a:p>
        </p:txBody>
      </p:sp>
    </p:spTree>
    <p:extLst>
      <p:ext uri="{BB962C8B-B14F-4D97-AF65-F5344CB8AC3E}">
        <p14:creationId xmlns:p14="http://schemas.microsoft.com/office/powerpoint/2010/main" val="2653387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AE9DE587-6271-994A-A3E9-DE6069B60012}"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04DCD3-86C3-0C49-AA6F-4D53288DA207}" type="slidenum">
              <a:rPr lang="en-US" smtClean="0"/>
              <a:t>‹#›</a:t>
            </a:fld>
            <a:endParaRPr lang="en-US"/>
          </a:p>
        </p:txBody>
      </p:sp>
    </p:spTree>
    <p:extLst>
      <p:ext uri="{BB962C8B-B14F-4D97-AF65-F5344CB8AC3E}">
        <p14:creationId xmlns:p14="http://schemas.microsoft.com/office/powerpoint/2010/main" val="593392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AE9DE587-6271-994A-A3E9-DE6069B60012}"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04DCD3-86C3-0C49-AA6F-4D53288DA207}" type="slidenum">
              <a:rPr lang="en-US" smtClean="0"/>
              <a:t>‹#›</a:t>
            </a:fld>
            <a:endParaRPr lang="en-US"/>
          </a:p>
        </p:txBody>
      </p:sp>
    </p:spTree>
    <p:extLst>
      <p:ext uri="{BB962C8B-B14F-4D97-AF65-F5344CB8AC3E}">
        <p14:creationId xmlns:p14="http://schemas.microsoft.com/office/powerpoint/2010/main" val="732443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9DE587-6271-994A-A3E9-DE6069B60012}"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04DCD3-86C3-0C49-AA6F-4D53288DA207}" type="slidenum">
              <a:rPr lang="en-US" smtClean="0"/>
              <a:t>‹#›</a:t>
            </a:fld>
            <a:endParaRPr lang="en-US"/>
          </a:p>
        </p:txBody>
      </p:sp>
    </p:spTree>
    <p:extLst>
      <p:ext uri="{BB962C8B-B14F-4D97-AF65-F5344CB8AC3E}">
        <p14:creationId xmlns:p14="http://schemas.microsoft.com/office/powerpoint/2010/main" val="2207756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9DE587-6271-994A-A3E9-DE6069B60012}"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04DCD3-86C3-0C49-AA6F-4D53288DA207}" type="slidenum">
              <a:rPr lang="en-US" smtClean="0"/>
              <a:t>‹#›</a:t>
            </a:fld>
            <a:endParaRPr lang="en-US"/>
          </a:p>
        </p:txBody>
      </p:sp>
    </p:spTree>
    <p:extLst>
      <p:ext uri="{BB962C8B-B14F-4D97-AF65-F5344CB8AC3E}">
        <p14:creationId xmlns:p14="http://schemas.microsoft.com/office/powerpoint/2010/main" val="4158948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91059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62084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4924" y="1567537"/>
            <a:ext cx="11085097" cy="2387600"/>
          </a:xfrm>
        </p:spPr>
        <p:txBody>
          <a:bodyPr anchor="t"/>
          <a:lstStyle>
            <a:lvl1pPr algn="l">
              <a:defRPr sz="5400" cap="none" baseline="0"/>
            </a:lvl1pPr>
          </a:lstStyle>
          <a:p>
            <a:r>
              <a:rPr lang="en-US"/>
              <a:t>Click To Edit Master Title Style</a:t>
            </a:r>
          </a:p>
        </p:txBody>
      </p:sp>
      <p:sp>
        <p:nvSpPr>
          <p:cNvPr id="3" name="Subtitle 2"/>
          <p:cNvSpPr>
            <a:spLocks noGrp="1"/>
          </p:cNvSpPr>
          <p:nvPr>
            <p:ph type="subTitle" idx="1"/>
          </p:nvPr>
        </p:nvSpPr>
        <p:spPr>
          <a:xfrm>
            <a:off x="1126958" y="2610852"/>
            <a:ext cx="9144000" cy="1311440"/>
          </a:xfrm>
        </p:spPr>
        <p:txBody>
          <a:bodyPr>
            <a:normAutofit/>
          </a:bodyPr>
          <a:lstStyle>
            <a:lvl1pPr marL="0" indent="0" algn="l">
              <a:buNone/>
              <a:defRPr sz="36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2455" y="2852381"/>
            <a:ext cx="3159457" cy="3159457"/>
          </a:xfrm>
          <a:prstGeom prst="rect">
            <a:avLst/>
          </a:prstGeom>
        </p:spPr>
      </p:pic>
    </p:spTree>
    <p:extLst>
      <p:ext uri="{BB962C8B-B14F-4D97-AF65-F5344CB8AC3E}">
        <p14:creationId xmlns:p14="http://schemas.microsoft.com/office/powerpoint/2010/main" val="3696744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144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28711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354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76" y="228600"/>
            <a:ext cx="12188824"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39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588769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793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8" descr="DMC"/>
          <p:cNvPicPr>
            <a:picLocks noChangeAspect="1" noChangeArrowheads="1"/>
          </p:cNvPicPr>
          <p:nvPr/>
        </p:nvPicPr>
        <p:blipFill rotWithShape="1">
          <a:blip r:embed="rId2">
            <a:clrChange>
              <a:clrFrom>
                <a:srgbClr val="000000"/>
              </a:clrFrom>
              <a:clrTo>
                <a:srgbClr val="000000">
                  <a:alpha val="0"/>
                </a:srgbClr>
              </a:clrTo>
            </a:clrChange>
            <a:grayscl/>
            <a:biLevel thresh="50000"/>
            <a:extLst>
              <a:ext uri="{28A0092B-C50C-407E-A947-70E740481C1C}">
                <a14:useLocalDpi xmlns:a14="http://schemas.microsoft.com/office/drawing/2010/main" val="0"/>
              </a:ext>
            </a:extLst>
          </a:blip>
          <a:srcRect l="17079" t="35463" r="17987" b="39428"/>
          <a:stretch/>
        </p:blipFill>
        <p:spPr bwMode="auto">
          <a:xfrm>
            <a:off x="3072064" y="2434392"/>
            <a:ext cx="6083968" cy="17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2445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83912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67411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13066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1367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61691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19539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20970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67094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9/15/2025</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7143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3.png"/><Relationship Id="rId5" Type="http://schemas.openxmlformats.org/officeDocument/2006/relationships/slideLayout" Target="../slideLayouts/slideLayout22.xml"/><Relationship Id="rId10"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E9DE587-6271-994A-A3E9-DE6069B60012}" type="datetimeFigureOut">
              <a:rPr lang="en-US" smtClean="0"/>
              <a:t>9/15/2025</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204DCD3-86C3-0C49-AA6F-4D53288DA207}" type="slidenum">
              <a:rPr lang="en-US" smtClean="0"/>
              <a:t>‹#›</a:t>
            </a:fld>
            <a:endParaRPr lang="en-US"/>
          </a:p>
        </p:txBody>
      </p:sp>
      <p:pic>
        <p:nvPicPr>
          <p:cNvPr id="7" name="Picture 6">
            <a:extLst>
              <a:ext uri="{FF2B5EF4-FFF2-40B4-BE49-F238E27FC236}">
                <a16:creationId xmlns:a16="http://schemas.microsoft.com/office/drawing/2014/main" id="{EC57F8BE-16FD-FFAE-1A86-E901506E2DC8}"/>
              </a:ext>
            </a:extLst>
          </p:cNvPr>
          <p:cNvPicPr>
            <a:picLocks noChangeAspect="1"/>
          </p:cNvPicPr>
          <p:nvPr userDrawn="1"/>
        </p:nvPicPr>
        <p:blipFill>
          <a:blip r:embed="rId19"/>
          <a:srcRect/>
          <a:stretch/>
        </p:blipFill>
        <p:spPr>
          <a:xfrm>
            <a:off x="1181" y="6269850"/>
            <a:ext cx="12189637" cy="588150"/>
          </a:xfrm>
          <a:prstGeom prst="rect">
            <a:avLst/>
          </a:prstGeom>
        </p:spPr>
      </p:pic>
    </p:spTree>
    <p:extLst>
      <p:ext uri="{BB962C8B-B14F-4D97-AF65-F5344CB8AC3E}">
        <p14:creationId xmlns:p14="http://schemas.microsoft.com/office/powerpoint/2010/main" val="17702105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84D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28600"/>
            <a:ext cx="12192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73185" y="4921097"/>
            <a:ext cx="2373575" cy="2373575"/>
          </a:xfrm>
          <a:prstGeom prst="rect">
            <a:avLst/>
          </a:prstGeom>
          <a:noFill/>
          <a:ln>
            <a:noFill/>
          </a:ln>
        </p:spPr>
      </p:pic>
    </p:spTree>
    <p:extLst>
      <p:ext uri="{BB962C8B-B14F-4D97-AF65-F5344CB8AC3E}">
        <p14:creationId xmlns:p14="http://schemas.microsoft.com/office/powerpoint/2010/main" val="248677350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txStyles>
    <p:titleStyle>
      <a:lvl1pPr algn="ctr" defTabSz="914400" rtl="0" eaLnBrk="1" latinLnBrk="0" hangingPunct="1">
        <a:lnSpc>
          <a:spcPct val="90000"/>
        </a:lnSpc>
        <a:spcBef>
          <a:spcPct val="0"/>
        </a:spcBef>
        <a:buNone/>
        <a:defRPr sz="5400" kern="1200" cap="none" baseline="0">
          <a:solidFill>
            <a:schemeClr val="tx1"/>
          </a:solidFill>
          <a:latin typeface="Arial" panose="020B0604020202020204" pitchFamily="34" charset="0"/>
          <a:ea typeface="+mj-ea"/>
          <a:cs typeface="Arial" panose="020B0604020202020204" pitchFamily="34" charset="0"/>
        </a:defRPr>
      </a:lvl1pPr>
    </p:titleStyle>
    <p:bodyStyle>
      <a:lvl1pPr marL="349250" indent="-349250" algn="l" defTabSz="914400"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Arial" panose="020B0604020202020204" pitchFamily="34" charset="0"/>
          <a:ea typeface="+mn-ea"/>
          <a:cs typeface="Arial" panose="020B0604020202020204" pitchFamily="34" charset="0"/>
        </a:defRPr>
      </a:lvl2pPr>
      <a:lvl3pPr marL="1371600" indent="-4572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3pPr>
      <a:lvl4pPr marL="1828800" indent="-4572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286000" indent="-4572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11/relationships/webextension" Target="../webextensions/webextension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gi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181A-9332-A4F9-AD9E-B51654C8922B}"/>
              </a:ext>
            </a:extLst>
          </p:cNvPr>
          <p:cNvSpPr>
            <a:spLocks noGrp="1"/>
          </p:cNvSpPr>
          <p:nvPr>
            <p:ph type="ctrTitle"/>
          </p:nvPr>
        </p:nvSpPr>
        <p:spPr>
          <a:xfrm>
            <a:off x="1751012" y="609601"/>
            <a:ext cx="8676222" cy="1715310"/>
          </a:xfrm>
        </p:spPr>
        <p:txBody>
          <a:bodyPr>
            <a:normAutofit/>
          </a:bodyPr>
          <a:lstStyle/>
          <a:p>
            <a:pPr fontAlgn="base"/>
            <a:r>
              <a:rPr lang="en-US" b="1" dirty="0">
                <a:effectLst/>
              </a:rPr>
              <a:t>Navigating the 2026 Code Convergence</a:t>
            </a:r>
          </a:p>
        </p:txBody>
      </p:sp>
      <p:sp>
        <p:nvSpPr>
          <p:cNvPr id="3" name="Subtitle 2">
            <a:extLst>
              <a:ext uri="{FF2B5EF4-FFF2-40B4-BE49-F238E27FC236}">
                <a16:creationId xmlns:a16="http://schemas.microsoft.com/office/drawing/2014/main" id="{1F2F46C0-870E-8CF9-49D1-1E3C8244D2B5}"/>
              </a:ext>
            </a:extLst>
          </p:cNvPr>
          <p:cNvSpPr>
            <a:spLocks noGrp="1"/>
          </p:cNvSpPr>
          <p:nvPr>
            <p:ph type="subTitle" idx="1"/>
          </p:nvPr>
        </p:nvSpPr>
        <p:spPr>
          <a:xfrm>
            <a:off x="1751012" y="2476500"/>
            <a:ext cx="8676222" cy="1905000"/>
          </a:xfrm>
        </p:spPr>
        <p:txBody>
          <a:bodyPr>
            <a:normAutofit/>
          </a:bodyPr>
          <a:lstStyle/>
          <a:p>
            <a:r>
              <a:rPr lang="en-US" sz="2800" dirty="0">
                <a:effectLst/>
              </a:rPr>
              <a:t>Leveraging Commissioning and Life Safety Assurance as Your Lifeline in Florida's Evolving Regulatory Landscape</a:t>
            </a:r>
            <a:endParaRPr lang="en-US" sz="2800" dirty="0"/>
          </a:p>
        </p:txBody>
      </p:sp>
      <p:pic>
        <p:nvPicPr>
          <p:cNvPr id="2052" name="Picture 4">
            <a:extLst>
              <a:ext uri="{FF2B5EF4-FFF2-40B4-BE49-F238E27FC236}">
                <a16:creationId xmlns:a16="http://schemas.microsoft.com/office/drawing/2014/main" id="{1A0CFF94-5DC3-645C-9D7E-7CF161A51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8695" y="5243199"/>
            <a:ext cx="2408923" cy="6635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ifeline Consulting Group">
            <a:extLst>
              <a:ext uri="{FF2B5EF4-FFF2-40B4-BE49-F238E27FC236}">
                <a16:creationId xmlns:a16="http://schemas.microsoft.com/office/drawing/2014/main" id="{30B58135-ED92-5F94-58A1-080883E9C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4903" y="5142240"/>
            <a:ext cx="2553018" cy="86543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nvinity | State College, PA">
            <a:extLst>
              <a:ext uri="{FF2B5EF4-FFF2-40B4-BE49-F238E27FC236}">
                <a16:creationId xmlns:a16="http://schemas.microsoft.com/office/drawing/2014/main" id="{9FB9FFF2-E37D-0846-A35D-837077660D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857" y="5177890"/>
            <a:ext cx="2995553" cy="66351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 Leader in Whole-Person Health Care">
            <a:extLst>
              <a:ext uri="{FF2B5EF4-FFF2-40B4-BE49-F238E27FC236}">
                <a16:creationId xmlns:a16="http://schemas.microsoft.com/office/drawing/2014/main" id="{6C12B68A-46DE-00B2-4F6B-486356EC69A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64139" y="4975147"/>
            <a:ext cx="3142004" cy="866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627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5E9D5-42BE-2CB3-BE78-3D5761749F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6B5351-EE32-D467-2B9C-8B3CA6CC993A}"/>
              </a:ext>
            </a:extLst>
          </p:cNvPr>
          <p:cNvSpPr>
            <a:spLocks noGrp="1"/>
          </p:cNvSpPr>
          <p:nvPr>
            <p:ph type="title"/>
          </p:nvPr>
        </p:nvSpPr>
        <p:spPr>
          <a:xfrm>
            <a:off x="6927610" y="3429000"/>
            <a:ext cx="3746659" cy="1015965"/>
          </a:xfrm>
        </p:spPr>
        <p:txBody>
          <a:bodyPr>
            <a:normAutofit/>
          </a:bodyPr>
          <a:lstStyle/>
          <a:p>
            <a:r>
              <a:rPr lang="en-US" sz="3600" dirty="0">
                <a:effectLst/>
              </a:rPr>
              <a:t>Megan Looby</a:t>
            </a:r>
            <a:endParaRPr lang="en-US" sz="3600" dirty="0"/>
          </a:p>
        </p:txBody>
      </p:sp>
      <p:sp>
        <p:nvSpPr>
          <p:cNvPr id="5" name="Oval 4">
            <a:extLst>
              <a:ext uri="{FF2B5EF4-FFF2-40B4-BE49-F238E27FC236}">
                <a16:creationId xmlns:a16="http://schemas.microsoft.com/office/drawing/2014/main" id="{D578063F-CBD9-422B-FEDB-076B4B1FC19B}"/>
              </a:ext>
            </a:extLst>
          </p:cNvPr>
          <p:cNvSpPr/>
          <p:nvPr/>
        </p:nvSpPr>
        <p:spPr>
          <a:xfrm>
            <a:off x="7368381" y="560035"/>
            <a:ext cx="2865120" cy="2721610"/>
          </a:xfrm>
          <a:prstGeom prst="ellipse">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D48A7BF0-B5DD-40EF-25F7-C4400BBB1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610" y="4832297"/>
            <a:ext cx="3531865" cy="9728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pplause Sign Animation on Make a GIF">
            <a:extLst>
              <a:ext uri="{FF2B5EF4-FFF2-40B4-BE49-F238E27FC236}">
                <a16:creationId xmlns:a16="http://schemas.microsoft.com/office/drawing/2014/main" id="{3FACD2A0-AF14-56D5-5B25-68350A2BF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558" y="1762090"/>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20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0CAB8D02-F24F-75F7-C9A2-673DF4050AEA}"/>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A05ECA25-9FB1-9870-51FE-6DD3D4223E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1D5818D2-1C2F-A184-1B5C-01687EA5658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CF7D2E36-F4FC-896F-FE31-01F9B5C07A6F}"/>
              </a:ext>
            </a:extLst>
          </p:cNvPr>
          <p:cNvSpPr/>
          <p:nvPr/>
        </p:nvSpPr>
        <p:spPr>
          <a:xfrm>
            <a:off x="203887" y="235270"/>
            <a:ext cx="11784226" cy="707886"/>
          </a:xfrm>
          <a:prstGeom prst="rect">
            <a:avLst/>
          </a:prstGeom>
          <a:noFill/>
          <a:ln>
            <a:noFill/>
          </a:ln>
        </p:spPr>
        <p:txBody>
          <a:bodyPr wrap="square" lIns="91440" tIns="45720" rIns="91440" bIns="45720">
            <a:spAutoFit/>
          </a:bodyPr>
          <a:lstStyle/>
          <a:p>
            <a:pPr algn="ct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Critical Path Method (CPM)</a:t>
            </a:r>
            <a:endParaRPr lang="en-US"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4100" name="Picture 4" descr="What Is Critical Path? Knowing Can Drive Project Success">
            <a:extLst>
              <a:ext uri="{FF2B5EF4-FFF2-40B4-BE49-F238E27FC236}">
                <a16:creationId xmlns:a16="http://schemas.microsoft.com/office/drawing/2014/main" id="{EA54A4B7-890D-DD4E-19A8-35E3E7A8D6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627" y="1091742"/>
            <a:ext cx="8435546" cy="4979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97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C1140-221E-313F-BDB7-735B3A412613}"/>
            </a:ext>
          </a:extLst>
        </p:cNvPr>
        <p:cNvGrpSpPr/>
        <p:nvPr/>
      </p:nvGrpSpPr>
      <p:grpSpPr>
        <a:xfrm>
          <a:off x="0" y="0"/>
          <a:ext cx="0" cy="0"/>
          <a:chOff x="0" y="0"/>
          <a:chExt cx="0" cy="0"/>
        </a:xfrm>
      </p:grpSpPr>
      <p:sp>
        <p:nvSpPr>
          <p:cNvPr id="7" name="Title 12">
            <a:extLst>
              <a:ext uri="{FF2B5EF4-FFF2-40B4-BE49-F238E27FC236}">
                <a16:creationId xmlns:a16="http://schemas.microsoft.com/office/drawing/2014/main" id="{DBAC67A3-ED9B-B732-A597-F6A0A136FE77}"/>
              </a:ext>
            </a:extLst>
          </p:cNvPr>
          <p:cNvSpPr>
            <a:spLocks noGrp="1"/>
          </p:cNvSpPr>
          <p:nvPr>
            <p:ph type="title"/>
          </p:nvPr>
        </p:nvSpPr>
        <p:spPr>
          <a:xfrm>
            <a:off x="0" y="228600"/>
            <a:ext cx="12192000" cy="1325563"/>
          </a:xfrm>
        </p:spPr>
        <p:txBody>
          <a:bodyPr/>
          <a:lstStyle/>
          <a:p>
            <a:r>
              <a:rPr lang="en-US" sz="4800" dirty="0"/>
              <a:t>Office of Plans and Construction (OPC)</a:t>
            </a:r>
          </a:p>
        </p:txBody>
      </p:sp>
      <p:pic>
        <p:nvPicPr>
          <p:cNvPr id="8" name="Content Placeholder 7">
            <a:extLst>
              <a:ext uri="{FF2B5EF4-FFF2-40B4-BE49-F238E27FC236}">
                <a16:creationId xmlns:a16="http://schemas.microsoft.com/office/drawing/2014/main" id="{F539F7E0-0E9E-0816-8B04-8200642D8CC8}"/>
              </a:ext>
            </a:extLst>
          </p:cNvPr>
          <p:cNvPicPr>
            <a:picLocks noGrp="1" noChangeAspect="1"/>
          </p:cNvPicPr>
          <p:nvPr>
            <p:ph sz="half" idx="1"/>
          </p:nvPr>
        </p:nvPicPr>
        <p:blipFill>
          <a:blip r:embed="rId3"/>
          <a:stretch>
            <a:fillRect/>
          </a:stretch>
        </p:blipFill>
        <p:spPr>
          <a:xfrm>
            <a:off x="114936" y="1873477"/>
            <a:ext cx="5849133" cy="4557155"/>
          </a:xfrm>
        </p:spPr>
      </p:pic>
      <p:pic>
        <p:nvPicPr>
          <p:cNvPr id="10" name="Picture 9">
            <a:extLst>
              <a:ext uri="{FF2B5EF4-FFF2-40B4-BE49-F238E27FC236}">
                <a16:creationId xmlns:a16="http://schemas.microsoft.com/office/drawing/2014/main" id="{D8C11C7B-247A-FDA6-BE34-30972214F420}"/>
              </a:ext>
            </a:extLst>
          </p:cNvPr>
          <p:cNvPicPr>
            <a:picLocks noChangeAspect="1"/>
          </p:cNvPicPr>
          <p:nvPr/>
        </p:nvPicPr>
        <p:blipFill>
          <a:blip r:embed="rId4"/>
          <a:stretch>
            <a:fillRect/>
          </a:stretch>
        </p:blipFill>
        <p:spPr>
          <a:xfrm>
            <a:off x="6154056" y="1873477"/>
            <a:ext cx="5906012" cy="4557155"/>
          </a:xfrm>
          <a:prstGeom prst="rect">
            <a:avLst/>
          </a:prstGeom>
        </p:spPr>
      </p:pic>
      <p:pic>
        <p:nvPicPr>
          <p:cNvPr id="2" name="Picture 1">
            <a:extLst>
              <a:ext uri="{FF2B5EF4-FFF2-40B4-BE49-F238E27FC236}">
                <a16:creationId xmlns:a16="http://schemas.microsoft.com/office/drawing/2014/main" id="{1636281D-6F46-4256-3DD9-66E615BD50BF}"/>
              </a:ext>
            </a:extLst>
          </p:cNvPr>
          <p:cNvPicPr>
            <a:picLocks noChangeAspect="1"/>
          </p:cNvPicPr>
          <p:nvPr/>
        </p:nvPicPr>
        <p:blipFill>
          <a:blip r:embed="rId4"/>
          <a:stretch>
            <a:fillRect/>
          </a:stretch>
        </p:blipFill>
        <p:spPr>
          <a:xfrm>
            <a:off x="1720235" y="15613"/>
            <a:ext cx="8867642" cy="6842387"/>
          </a:xfrm>
          <a:prstGeom prst="rect">
            <a:avLst/>
          </a:prstGeom>
        </p:spPr>
      </p:pic>
    </p:spTree>
    <p:extLst>
      <p:ext uri="{BB962C8B-B14F-4D97-AF65-F5344CB8AC3E}">
        <p14:creationId xmlns:p14="http://schemas.microsoft.com/office/powerpoint/2010/main" val="203758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8"/>
                                        </p:tgtEl>
                                      </p:cBhvr>
                                    </p:animEffect>
                                    <p:anim calcmode="lin" valueType="num">
                                      <p:cBhvr>
                                        <p:cTn id="12" dur="1000"/>
                                        <p:tgtEl>
                                          <p:spTgt spid="8"/>
                                        </p:tgtEl>
                                        <p:attrNameLst>
                                          <p:attrName>ppt_x</p:attrName>
                                        </p:attrNameLst>
                                      </p:cBhvr>
                                      <p:tavLst>
                                        <p:tav tm="0">
                                          <p:val>
                                            <p:strVal val="ppt_x"/>
                                          </p:val>
                                        </p:tav>
                                        <p:tav tm="100000">
                                          <p:val>
                                            <p:strVal val="ppt_x"/>
                                          </p:val>
                                        </p:tav>
                                      </p:tavLst>
                                    </p:anim>
                                    <p:anim calcmode="lin" valueType="num">
                                      <p:cBhvr>
                                        <p:cTn id="13" dur="1000"/>
                                        <p:tgtEl>
                                          <p:spTgt spid="8"/>
                                        </p:tgtEl>
                                        <p:attrNameLst>
                                          <p:attrName>ppt_y</p:attrName>
                                        </p:attrNameLst>
                                      </p:cBhvr>
                                      <p:tavLst>
                                        <p:tav tm="0">
                                          <p:val>
                                            <p:strVal val="ppt_y"/>
                                          </p:val>
                                        </p:tav>
                                        <p:tav tm="100000">
                                          <p:val>
                                            <p:strVal val="ppt_y+.1"/>
                                          </p:val>
                                        </p:tav>
                                      </p:tavLst>
                                    </p:anim>
                                    <p:set>
                                      <p:cBhvr>
                                        <p:cTn id="14" dur="1" fill="hold">
                                          <p:stCondLst>
                                            <p:cond delay="999"/>
                                          </p:stCondLst>
                                        </p:cTn>
                                        <p:tgtEl>
                                          <p:spTgt spid="8"/>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0"/>
                                        </p:tgtEl>
                                      </p:cBhvr>
                                    </p:animEffect>
                                    <p:anim calcmode="lin" valueType="num">
                                      <p:cBhvr>
                                        <p:cTn id="17" dur="1000"/>
                                        <p:tgtEl>
                                          <p:spTgt spid="10"/>
                                        </p:tgtEl>
                                        <p:attrNameLst>
                                          <p:attrName>ppt_x</p:attrName>
                                        </p:attrNameLst>
                                      </p:cBhvr>
                                      <p:tavLst>
                                        <p:tav tm="0">
                                          <p:val>
                                            <p:strVal val="ppt_x"/>
                                          </p:val>
                                        </p:tav>
                                        <p:tav tm="100000">
                                          <p:val>
                                            <p:strVal val="ppt_x"/>
                                          </p:val>
                                        </p:tav>
                                      </p:tavLst>
                                    </p:anim>
                                    <p:anim calcmode="lin" valueType="num">
                                      <p:cBhvr>
                                        <p:cTn id="18" dur="1000"/>
                                        <p:tgtEl>
                                          <p:spTgt spid="10"/>
                                        </p:tgtEl>
                                        <p:attrNameLst>
                                          <p:attrName>ppt_y</p:attrName>
                                        </p:attrNameLst>
                                      </p:cBhvr>
                                      <p:tavLst>
                                        <p:tav tm="0">
                                          <p:val>
                                            <p:strVal val="ppt_y"/>
                                          </p:val>
                                        </p:tav>
                                        <p:tav tm="100000">
                                          <p:val>
                                            <p:strVal val="ppt_y+.1"/>
                                          </p:val>
                                        </p:tav>
                                      </p:tavLst>
                                    </p:anim>
                                    <p:set>
                                      <p:cBhvr>
                                        <p:cTn id="19" dur="1" fill="hold">
                                          <p:stCondLst>
                                            <p:cond delay="999"/>
                                          </p:stCondLst>
                                        </p:cTn>
                                        <p:tgtEl>
                                          <p:spTgt spid="10"/>
                                        </p:tgtEl>
                                        <p:attrNameLst>
                                          <p:attrName>style.visibility</p:attrName>
                                        </p:attrNameLst>
                                      </p:cBhvr>
                                      <p:to>
                                        <p:strVal val="hidden"/>
                                      </p:to>
                                    </p:set>
                                  </p:childTnLst>
                                </p:cTn>
                              </p:par>
                              <p:par>
                                <p:cTn id="20" presetID="21" presetClass="entr" presetSubtype="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D26A6BFA-40EE-3481-B6F8-59A5C3BE25CD}"/>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2538D8F1-6F06-EA2C-5308-223D47B1260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D5B30939-83A4-001F-B0EF-278D8ED07F53}"/>
              </a:ext>
            </a:extLst>
          </p:cNvPr>
          <p:cNvPicPr>
            <a:picLocks noChangeAspect="1"/>
          </p:cNvPicPr>
          <p:nvPr/>
        </p:nvPicPr>
        <p:blipFill>
          <a:blip r:embed="rId4"/>
          <a:stretch>
            <a:fillRect/>
          </a:stretch>
        </p:blipFill>
        <p:spPr>
          <a:xfrm>
            <a:off x="0" y="0"/>
            <a:ext cx="12192000" cy="6244771"/>
          </a:xfrm>
          <a:prstGeom prst="rect">
            <a:avLst/>
          </a:prstGeom>
        </p:spPr>
      </p:pic>
    </p:spTree>
    <p:extLst>
      <p:ext uri="{BB962C8B-B14F-4D97-AF65-F5344CB8AC3E}">
        <p14:creationId xmlns:p14="http://schemas.microsoft.com/office/powerpoint/2010/main" val="3965392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469E6B35-0E37-2EE9-6C8D-CF5AFE425F6B}"/>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B7173713-B766-CB02-6CBF-5853E31CE79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E1B2FAC5-39F0-AE0E-4CD4-1DC683EAF7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B6C31950-6143-38EB-DA5C-F3D5A05CCD37}"/>
              </a:ext>
            </a:extLst>
          </p:cNvPr>
          <p:cNvSpPr txBox="1">
            <a:spLocks/>
          </p:cNvSpPr>
          <p:nvPr/>
        </p:nvSpPr>
        <p:spPr>
          <a:xfrm>
            <a:off x="731520" y="472440"/>
            <a:ext cx="10728960" cy="295656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n-US" sz="4400" b="1" dirty="0"/>
              <a:t>If AHCA approves your project, you’re automatically good with CMS.</a:t>
            </a:r>
            <a:endParaRPr lang="en-US" sz="4400" b="1" dirty="0">
              <a:effectLst/>
            </a:endParaRPr>
          </a:p>
        </p:txBody>
      </p:sp>
      <p:sp>
        <p:nvSpPr>
          <p:cNvPr id="5" name="Rectangle 4">
            <a:extLst>
              <a:ext uri="{FF2B5EF4-FFF2-40B4-BE49-F238E27FC236}">
                <a16:creationId xmlns:a16="http://schemas.microsoft.com/office/drawing/2014/main" id="{3684ADB2-42F4-D564-337C-DFCE76ABBD02}"/>
              </a:ext>
            </a:extLst>
          </p:cNvPr>
          <p:cNvSpPr/>
          <p:nvPr/>
        </p:nvSpPr>
        <p:spPr>
          <a:xfrm>
            <a:off x="3140704" y="3429000"/>
            <a:ext cx="59105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i="1" cap="none" spc="0" dirty="0">
                <a:ln/>
                <a:solidFill>
                  <a:schemeClr val="accent4"/>
                </a:solidFill>
                <a:effectLst/>
              </a:rPr>
              <a:t>Myth   or   Reality</a:t>
            </a:r>
          </a:p>
        </p:txBody>
      </p:sp>
      <p:sp>
        <p:nvSpPr>
          <p:cNvPr id="6" name="Oval 5">
            <a:extLst>
              <a:ext uri="{FF2B5EF4-FFF2-40B4-BE49-F238E27FC236}">
                <a16:creationId xmlns:a16="http://schemas.microsoft.com/office/drawing/2014/main" id="{BABFC45A-3B02-F82B-04C5-472E77C69A50}"/>
              </a:ext>
            </a:extLst>
          </p:cNvPr>
          <p:cNvSpPr/>
          <p:nvPr/>
        </p:nvSpPr>
        <p:spPr>
          <a:xfrm>
            <a:off x="2813220" y="3026722"/>
            <a:ext cx="2434281" cy="1727886"/>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990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4FC99B48-DA9F-7E6B-A14B-F041F61ED003}"/>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3B97D0C5-9FE2-7E02-DBBA-78940BCD7B3D}"/>
              </a:ext>
            </a:extLst>
          </p:cNvPr>
          <p:cNvSpPr>
            <a:spLocks noChangeAspect="1" noChangeArrowheads="1"/>
          </p:cNvSpPr>
          <p:nvPr/>
        </p:nvSpPr>
        <p:spPr bwMode="auto">
          <a:xfrm>
            <a:off x="5943600" y="383265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76A17BC0-575E-B01F-EB72-C6A8AF717CA9}"/>
              </a:ext>
            </a:extLst>
          </p:cNvPr>
          <p:cNvSpPr>
            <a:spLocks noChangeAspect="1" noChangeArrowheads="1"/>
          </p:cNvSpPr>
          <p:nvPr/>
        </p:nvSpPr>
        <p:spPr bwMode="auto">
          <a:xfrm>
            <a:off x="6096000" y="398505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D8E815D4-08D2-3D8B-E889-1F6E3F15EE59}"/>
              </a:ext>
            </a:extLst>
          </p:cNvPr>
          <p:cNvSpPr txBox="1">
            <a:spLocks/>
          </p:cNvSpPr>
          <p:nvPr/>
        </p:nvSpPr>
        <p:spPr>
          <a:xfrm>
            <a:off x="731520" y="472440"/>
            <a:ext cx="10728960" cy="295656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n-US" sz="4400" b="1" dirty="0"/>
              <a:t>Mechanical commissioning has become more common because it’s now required by many codes and considered best practice.</a:t>
            </a:r>
            <a:endParaRPr lang="en-US" sz="4400" b="1" dirty="0">
              <a:effectLst/>
            </a:endParaRPr>
          </a:p>
        </p:txBody>
      </p:sp>
      <p:sp>
        <p:nvSpPr>
          <p:cNvPr id="5" name="Rectangle 4">
            <a:extLst>
              <a:ext uri="{FF2B5EF4-FFF2-40B4-BE49-F238E27FC236}">
                <a16:creationId xmlns:a16="http://schemas.microsoft.com/office/drawing/2014/main" id="{40B208EF-69B6-AA56-A810-790D89FDD8F2}"/>
              </a:ext>
            </a:extLst>
          </p:cNvPr>
          <p:cNvSpPr/>
          <p:nvPr/>
        </p:nvSpPr>
        <p:spPr>
          <a:xfrm>
            <a:off x="3140704" y="3985054"/>
            <a:ext cx="59105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i="1" cap="none" spc="0" dirty="0">
                <a:ln/>
                <a:solidFill>
                  <a:schemeClr val="accent4"/>
                </a:solidFill>
                <a:effectLst/>
              </a:rPr>
              <a:t>Myth   or   Reality</a:t>
            </a:r>
          </a:p>
        </p:txBody>
      </p:sp>
      <p:sp>
        <p:nvSpPr>
          <p:cNvPr id="6" name="Oval 5">
            <a:extLst>
              <a:ext uri="{FF2B5EF4-FFF2-40B4-BE49-F238E27FC236}">
                <a16:creationId xmlns:a16="http://schemas.microsoft.com/office/drawing/2014/main" id="{56DB8B3E-D05E-D0AD-698B-7334A7D4C034}"/>
              </a:ext>
            </a:extLst>
          </p:cNvPr>
          <p:cNvSpPr/>
          <p:nvPr/>
        </p:nvSpPr>
        <p:spPr>
          <a:xfrm>
            <a:off x="6380578" y="3582776"/>
            <a:ext cx="2913733" cy="1727886"/>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13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38545C20-F79E-24A5-D984-4CC2B53D40A2}"/>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882CFCEE-C721-3ADB-4E6F-85E4E2DBCAEA}"/>
              </a:ext>
            </a:extLst>
          </p:cNvPr>
          <p:cNvSpPr>
            <a:spLocks noChangeAspect="1" noChangeArrowheads="1"/>
          </p:cNvSpPr>
          <p:nvPr/>
        </p:nvSpPr>
        <p:spPr bwMode="auto">
          <a:xfrm>
            <a:off x="5943600" y="383265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75CEED09-9E08-8101-A2F2-4B8DCE4ED2D9}"/>
              </a:ext>
            </a:extLst>
          </p:cNvPr>
          <p:cNvSpPr>
            <a:spLocks noChangeAspect="1" noChangeArrowheads="1"/>
          </p:cNvSpPr>
          <p:nvPr/>
        </p:nvSpPr>
        <p:spPr bwMode="auto">
          <a:xfrm>
            <a:off x="6096000" y="398505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435A2EC0-C6F8-E5E5-72C9-D685D3BFD60C}"/>
              </a:ext>
            </a:extLst>
          </p:cNvPr>
          <p:cNvSpPr txBox="1">
            <a:spLocks/>
          </p:cNvSpPr>
          <p:nvPr/>
        </p:nvSpPr>
        <p:spPr>
          <a:xfrm>
            <a:off x="731520" y="472440"/>
            <a:ext cx="10728960" cy="295656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n-US" sz="4400" b="1" dirty="0"/>
              <a:t>The project manager’s job is Scope, schedule, and budget … compliance is someone else’s problem.</a:t>
            </a:r>
            <a:endParaRPr lang="en-US" sz="4400" b="1" dirty="0">
              <a:effectLst/>
            </a:endParaRPr>
          </a:p>
        </p:txBody>
      </p:sp>
      <p:sp>
        <p:nvSpPr>
          <p:cNvPr id="5" name="Rectangle 4">
            <a:extLst>
              <a:ext uri="{FF2B5EF4-FFF2-40B4-BE49-F238E27FC236}">
                <a16:creationId xmlns:a16="http://schemas.microsoft.com/office/drawing/2014/main" id="{408CF9C8-5D16-AB00-15EC-70F433806360}"/>
              </a:ext>
            </a:extLst>
          </p:cNvPr>
          <p:cNvSpPr/>
          <p:nvPr/>
        </p:nvSpPr>
        <p:spPr>
          <a:xfrm>
            <a:off x="3140704" y="3985054"/>
            <a:ext cx="59105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i="1" cap="none" spc="0" dirty="0">
                <a:ln/>
                <a:solidFill>
                  <a:schemeClr val="accent4"/>
                </a:solidFill>
                <a:effectLst/>
              </a:rPr>
              <a:t>Myth   or   Reality</a:t>
            </a:r>
          </a:p>
        </p:txBody>
      </p:sp>
      <p:sp>
        <p:nvSpPr>
          <p:cNvPr id="6" name="Oval 5">
            <a:extLst>
              <a:ext uri="{FF2B5EF4-FFF2-40B4-BE49-F238E27FC236}">
                <a16:creationId xmlns:a16="http://schemas.microsoft.com/office/drawing/2014/main" id="{761CC33D-741D-5389-F847-5E12C959E314}"/>
              </a:ext>
            </a:extLst>
          </p:cNvPr>
          <p:cNvSpPr/>
          <p:nvPr/>
        </p:nvSpPr>
        <p:spPr>
          <a:xfrm>
            <a:off x="2802953" y="3582776"/>
            <a:ext cx="2450699" cy="1727886"/>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78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889A7349-643B-7DAF-E404-8490A2E6FA9B}"/>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6D83865C-ACD7-B71F-A9A6-4DA04C4D1625}"/>
              </a:ext>
            </a:extLst>
          </p:cNvPr>
          <p:cNvSpPr>
            <a:spLocks noChangeAspect="1" noChangeArrowheads="1"/>
          </p:cNvSpPr>
          <p:nvPr/>
        </p:nvSpPr>
        <p:spPr bwMode="auto">
          <a:xfrm>
            <a:off x="5943600" y="383265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4DCE8097-46D5-C8A1-CFA4-A6776610C996}"/>
              </a:ext>
            </a:extLst>
          </p:cNvPr>
          <p:cNvSpPr>
            <a:spLocks noChangeAspect="1" noChangeArrowheads="1"/>
          </p:cNvSpPr>
          <p:nvPr/>
        </p:nvSpPr>
        <p:spPr bwMode="auto">
          <a:xfrm>
            <a:off x="6096000" y="398505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1C826A48-5D9B-3FBE-552E-7AA11A1A385C}"/>
              </a:ext>
            </a:extLst>
          </p:cNvPr>
          <p:cNvSpPr txBox="1">
            <a:spLocks/>
          </p:cNvSpPr>
          <p:nvPr/>
        </p:nvSpPr>
        <p:spPr>
          <a:xfrm>
            <a:off x="731520" y="472440"/>
            <a:ext cx="10728960" cy="295656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n-US" sz="4400" b="1" dirty="0"/>
              <a:t>Commissioning only matters at the end of a project, during activation.</a:t>
            </a:r>
            <a:endParaRPr lang="en-US" sz="4400" b="1" dirty="0">
              <a:effectLst/>
            </a:endParaRPr>
          </a:p>
        </p:txBody>
      </p:sp>
      <p:sp>
        <p:nvSpPr>
          <p:cNvPr id="5" name="Rectangle 4">
            <a:extLst>
              <a:ext uri="{FF2B5EF4-FFF2-40B4-BE49-F238E27FC236}">
                <a16:creationId xmlns:a16="http://schemas.microsoft.com/office/drawing/2014/main" id="{6BD959A6-7B2E-CDE5-27F7-E2511D9661EE}"/>
              </a:ext>
            </a:extLst>
          </p:cNvPr>
          <p:cNvSpPr/>
          <p:nvPr/>
        </p:nvSpPr>
        <p:spPr>
          <a:xfrm>
            <a:off x="3140704" y="3985054"/>
            <a:ext cx="59105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i="1" cap="none" spc="0" dirty="0">
                <a:ln/>
                <a:solidFill>
                  <a:schemeClr val="accent4"/>
                </a:solidFill>
                <a:effectLst/>
              </a:rPr>
              <a:t>Myth   or   Reality</a:t>
            </a:r>
          </a:p>
        </p:txBody>
      </p:sp>
      <p:sp>
        <p:nvSpPr>
          <p:cNvPr id="6" name="Oval 5">
            <a:extLst>
              <a:ext uri="{FF2B5EF4-FFF2-40B4-BE49-F238E27FC236}">
                <a16:creationId xmlns:a16="http://schemas.microsoft.com/office/drawing/2014/main" id="{2BD50313-5042-FB87-3F0C-E8A8804B5BED}"/>
              </a:ext>
            </a:extLst>
          </p:cNvPr>
          <p:cNvSpPr/>
          <p:nvPr/>
        </p:nvSpPr>
        <p:spPr>
          <a:xfrm>
            <a:off x="2802953" y="3582776"/>
            <a:ext cx="2450699" cy="1727886"/>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299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3656ABAC-D53B-9BC4-080F-D59BB6F61ADB}"/>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72FD84FD-A76E-7155-9F3C-47DA5799ABC1}"/>
              </a:ext>
            </a:extLst>
          </p:cNvPr>
          <p:cNvSpPr>
            <a:spLocks noChangeAspect="1" noChangeArrowheads="1"/>
          </p:cNvSpPr>
          <p:nvPr/>
        </p:nvSpPr>
        <p:spPr bwMode="auto">
          <a:xfrm>
            <a:off x="5943600" y="383265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AA3D50AC-A57F-F6B9-658E-7BAF94E146B6}"/>
              </a:ext>
            </a:extLst>
          </p:cNvPr>
          <p:cNvSpPr>
            <a:spLocks noChangeAspect="1" noChangeArrowheads="1"/>
          </p:cNvSpPr>
          <p:nvPr/>
        </p:nvSpPr>
        <p:spPr bwMode="auto">
          <a:xfrm>
            <a:off x="6096000" y="398505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7594BBA3-1470-C1DF-AA3D-2CD65275BA7F}"/>
              </a:ext>
            </a:extLst>
          </p:cNvPr>
          <p:cNvSpPr txBox="1">
            <a:spLocks/>
          </p:cNvSpPr>
          <p:nvPr/>
        </p:nvSpPr>
        <p:spPr>
          <a:xfrm>
            <a:off x="731520" y="472440"/>
            <a:ext cx="10728960" cy="2956560"/>
          </a:xfrm>
          <a:prstGeom prst="rect">
            <a:avLst/>
          </a:prstGeom>
        </p:spPr>
        <p:txBody>
          <a:bodyPr vert="horz" lIns="91440" tIns="45720" rIns="91440" bIns="45720" rtlCol="0" anchor="ctr">
            <a:normAutofit fontScale="92500" lnSpcReduction="10000"/>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n-US" sz="4400" b="1" dirty="0"/>
              <a:t>The general contractor is responsible for building to the drawings and specs …</a:t>
            </a:r>
          </a:p>
          <a:p>
            <a:pPr algn="ctr" fontAlgn="base"/>
            <a:r>
              <a:rPr lang="en-US" sz="4400" b="1" dirty="0"/>
              <a:t>However, it takes the whole team to make sure the project meets code.</a:t>
            </a:r>
            <a:endParaRPr lang="en-US" sz="4400" b="1" dirty="0">
              <a:effectLst/>
            </a:endParaRPr>
          </a:p>
        </p:txBody>
      </p:sp>
      <p:sp>
        <p:nvSpPr>
          <p:cNvPr id="5" name="Rectangle 4">
            <a:extLst>
              <a:ext uri="{FF2B5EF4-FFF2-40B4-BE49-F238E27FC236}">
                <a16:creationId xmlns:a16="http://schemas.microsoft.com/office/drawing/2014/main" id="{CFE4CA6E-C1C0-EAC7-F9BD-D8D4B9CF18E3}"/>
              </a:ext>
            </a:extLst>
          </p:cNvPr>
          <p:cNvSpPr/>
          <p:nvPr/>
        </p:nvSpPr>
        <p:spPr>
          <a:xfrm>
            <a:off x="3140704" y="3985054"/>
            <a:ext cx="59105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i="1" cap="none" spc="0" dirty="0">
                <a:ln/>
                <a:solidFill>
                  <a:schemeClr val="accent4"/>
                </a:solidFill>
                <a:effectLst/>
              </a:rPr>
              <a:t>Myth   or   Reality</a:t>
            </a:r>
          </a:p>
        </p:txBody>
      </p:sp>
      <p:sp>
        <p:nvSpPr>
          <p:cNvPr id="7" name="Oval 6">
            <a:extLst>
              <a:ext uri="{FF2B5EF4-FFF2-40B4-BE49-F238E27FC236}">
                <a16:creationId xmlns:a16="http://schemas.microsoft.com/office/drawing/2014/main" id="{4396D3FB-37A4-DC6C-2EB1-C09DFB788F5A}"/>
              </a:ext>
            </a:extLst>
          </p:cNvPr>
          <p:cNvSpPr/>
          <p:nvPr/>
        </p:nvSpPr>
        <p:spPr>
          <a:xfrm>
            <a:off x="6380578" y="3582776"/>
            <a:ext cx="2913733" cy="1727886"/>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73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BCAF3938-8164-396C-DA84-A8CB6FCC7C76}"/>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45289E40-31C2-5DE7-2252-800F4EF44767}"/>
              </a:ext>
            </a:extLst>
          </p:cNvPr>
          <p:cNvSpPr>
            <a:spLocks noChangeAspect="1" noChangeArrowheads="1"/>
          </p:cNvSpPr>
          <p:nvPr/>
        </p:nvSpPr>
        <p:spPr bwMode="auto">
          <a:xfrm>
            <a:off x="5943600" y="383265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5B329786-9655-247F-549B-BD8D40702868}"/>
              </a:ext>
            </a:extLst>
          </p:cNvPr>
          <p:cNvSpPr>
            <a:spLocks noChangeAspect="1" noChangeArrowheads="1"/>
          </p:cNvSpPr>
          <p:nvPr/>
        </p:nvSpPr>
        <p:spPr bwMode="auto">
          <a:xfrm>
            <a:off x="6096000" y="398505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A22C7B49-A6E9-7C1B-C3A9-424DBFD9686F}"/>
              </a:ext>
            </a:extLst>
          </p:cNvPr>
          <p:cNvSpPr txBox="1">
            <a:spLocks/>
          </p:cNvSpPr>
          <p:nvPr/>
        </p:nvSpPr>
        <p:spPr>
          <a:xfrm>
            <a:off x="731520" y="472440"/>
            <a:ext cx="10728960" cy="295656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n-US" sz="4400" b="1" dirty="0"/>
              <a:t>Once AHCA approves a new hospital, CMS reimbursement can begin</a:t>
            </a:r>
            <a:endParaRPr lang="en-US" sz="4400" b="1" dirty="0">
              <a:effectLst/>
            </a:endParaRPr>
          </a:p>
        </p:txBody>
      </p:sp>
      <p:sp>
        <p:nvSpPr>
          <p:cNvPr id="5" name="Rectangle 4">
            <a:extLst>
              <a:ext uri="{FF2B5EF4-FFF2-40B4-BE49-F238E27FC236}">
                <a16:creationId xmlns:a16="http://schemas.microsoft.com/office/drawing/2014/main" id="{005C6326-C3E3-4F1D-C488-1A543BEE1E8C}"/>
              </a:ext>
            </a:extLst>
          </p:cNvPr>
          <p:cNvSpPr/>
          <p:nvPr/>
        </p:nvSpPr>
        <p:spPr>
          <a:xfrm>
            <a:off x="3140704" y="3985054"/>
            <a:ext cx="59105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i="1" cap="none" spc="0" dirty="0">
                <a:ln/>
                <a:solidFill>
                  <a:schemeClr val="accent4"/>
                </a:solidFill>
                <a:effectLst/>
              </a:rPr>
              <a:t>Myth   or   Reality</a:t>
            </a:r>
          </a:p>
        </p:txBody>
      </p:sp>
      <p:sp>
        <p:nvSpPr>
          <p:cNvPr id="6" name="Oval 5">
            <a:extLst>
              <a:ext uri="{FF2B5EF4-FFF2-40B4-BE49-F238E27FC236}">
                <a16:creationId xmlns:a16="http://schemas.microsoft.com/office/drawing/2014/main" id="{FED302B3-E060-8102-6CAB-651E81D35A09}"/>
              </a:ext>
            </a:extLst>
          </p:cNvPr>
          <p:cNvSpPr/>
          <p:nvPr/>
        </p:nvSpPr>
        <p:spPr>
          <a:xfrm>
            <a:off x="2802953" y="3582776"/>
            <a:ext cx="2450699" cy="1727886"/>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55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pplause Sign Animation on Make a GIF">
            <a:extLst>
              <a:ext uri="{FF2B5EF4-FFF2-40B4-BE49-F238E27FC236}">
                <a16:creationId xmlns:a16="http://schemas.microsoft.com/office/drawing/2014/main" id="{E02DD75E-4E86-9758-A76E-75F8C79F0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9476" y="1089711"/>
            <a:ext cx="7333048" cy="4124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57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5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D1A4D-D10D-006B-8EF7-8CDEF7478B96}"/>
            </a:ext>
          </a:extLst>
        </p:cNvPr>
        <p:cNvGrpSpPr/>
        <p:nvPr/>
      </p:nvGrpSpPr>
      <p:grpSpPr>
        <a:xfrm>
          <a:off x="0" y="0"/>
          <a:ext cx="0" cy="0"/>
          <a:chOff x="0" y="0"/>
          <a:chExt cx="0" cy="0"/>
        </a:xfrm>
      </p:grpSpPr>
      <p:pic>
        <p:nvPicPr>
          <p:cNvPr id="5122" name="Picture 2" descr="Applause Sign Animation on Make a GIF">
            <a:extLst>
              <a:ext uri="{FF2B5EF4-FFF2-40B4-BE49-F238E27FC236}">
                <a16:creationId xmlns:a16="http://schemas.microsoft.com/office/drawing/2014/main" id="{71A1A7E6-E3C1-6752-B80E-EDD18E73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9476" y="1089711"/>
            <a:ext cx="7333048" cy="4124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87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CCA9A40B-1866-01B8-2B8F-F5B2D0087AA5}"/>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4F4800CD-A40A-584D-44BB-6A5C0FF4E77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3277983C-40F0-B903-AC6C-41BB5364081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2969B374-480F-869A-89FA-A6A92D80494A}"/>
              </a:ext>
            </a:extLst>
          </p:cNvPr>
          <p:cNvPicPr>
            <a:picLocks noChangeAspect="1"/>
          </p:cNvPicPr>
          <p:nvPr/>
        </p:nvPicPr>
        <p:blipFill>
          <a:blip r:embed="rId4"/>
          <a:stretch>
            <a:fillRect/>
          </a:stretch>
        </p:blipFill>
        <p:spPr>
          <a:xfrm>
            <a:off x="0" y="274938"/>
            <a:ext cx="12192000" cy="5715000"/>
          </a:xfrm>
          <a:prstGeom prst="rect">
            <a:avLst/>
          </a:prstGeom>
        </p:spPr>
      </p:pic>
      <p:pic>
        <p:nvPicPr>
          <p:cNvPr id="9" name="Picture 8">
            <a:extLst>
              <a:ext uri="{FF2B5EF4-FFF2-40B4-BE49-F238E27FC236}">
                <a16:creationId xmlns:a16="http://schemas.microsoft.com/office/drawing/2014/main" id="{5DC1DD26-2FFB-90E0-6630-04FB6EB27A0A}"/>
              </a:ext>
            </a:extLst>
          </p:cNvPr>
          <p:cNvPicPr>
            <a:picLocks noChangeAspect="1"/>
          </p:cNvPicPr>
          <p:nvPr/>
        </p:nvPicPr>
        <p:blipFill>
          <a:blip r:embed="rId5"/>
          <a:stretch>
            <a:fillRect/>
          </a:stretch>
        </p:blipFill>
        <p:spPr>
          <a:xfrm>
            <a:off x="2918823" y="706395"/>
            <a:ext cx="6354354" cy="6354354"/>
          </a:xfrm>
          <a:prstGeom prst="rect">
            <a:avLst/>
          </a:prstGeom>
        </p:spPr>
      </p:pic>
      <p:sp>
        <p:nvSpPr>
          <p:cNvPr id="10" name="Rectangle 9">
            <a:extLst>
              <a:ext uri="{FF2B5EF4-FFF2-40B4-BE49-F238E27FC236}">
                <a16:creationId xmlns:a16="http://schemas.microsoft.com/office/drawing/2014/main" id="{75D878D6-9E81-3E12-2393-33CCF3049E65}"/>
              </a:ext>
            </a:extLst>
          </p:cNvPr>
          <p:cNvSpPr/>
          <p:nvPr/>
        </p:nvSpPr>
        <p:spPr>
          <a:xfrm>
            <a:off x="3841354" y="1413926"/>
            <a:ext cx="4557583" cy="707886"/>
          </a:xfrm>
          <a:prstGeom prst="rect">
            <a:avLst/>
          </a:prstGeom>
          <a:solidFill>
            <a:srgbClr val="E2E2E2"/>
          </a:solidFill>
          <a:ln>
            <a:noFill/>
          </a:ln>
        </p:spPr>
        <p:txBody>
          <a:bodyPr wrap="square" lIns="91440" tIns="45720" rIns="91440" bIns="45720">
            <a:spAutoFit/>
          </a:bodyPr>
          <a:lstStyle/>
          <a:p>
            <a:pPr algn="ct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HOSPITAL EDITION</a:t>
            </a:r>
            <a:endPar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78670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DAE3BB07-3788-6980-E95C-02764C6FB3A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BC1A31F-584B-F1F4-0DC2-4D3560450FA2}"/>
              </a:ext>
            </a:extLst>
          </p:cNvPr>
          <p:cNvPicPr>
            <a:picLocks noChangeAspect="1"/>
          </p:cNvPicPr>
          <p:nvPr/>
        </p:nvPicPr>
        <p:blipFill>
          <a:blip r:embed="rId4">
            <a:alphaModFix amt="35000"/>
          </a:blip>
          <a:stretch>
            <a:fillRect/>
          </a:stretch>
        </p:blipFill>
        <p:spPr>
          <a:xfrm>
            <a:off x="0" y="916345"/>
            <a:ext cx="12335190" cy="5634910"/>
          </a:xfrm>
          <a:prstGeom prst="rect">
            <a:avLst/>
          </a:prstGeom>
        </p:spPr>
      </p:pic>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73DDADCB-16AF-B1A3-5192-C814D3DF8C0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9A0198E2-1BDE-232F-7A52-E2E28F001F6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076825EA-B512-2937-12F3-FF118B0696B1}"/>
              </a:ext>
            </a:extLst>
          </p:cNvPr>
          <p:cNvSpPr/>
          <p:nvPr/>
        </p:nvSpPr>
        <p:spPr>
          <a:xfrm>
            <a:off x="228600" y="104110"/>
            <a:ext cx="11677134" cy="2062103"/>
          </a:xfrm>
          <a:prstGeom prst="rect">
            <a:avLst/>
          </a:prstGeom>
          <a:noFill/>
          <a:ln>
            <a:noFill/>
          </a:ln>
        </p:spPr>
        <p:txBody>
          <a:bodyPr wrap="square" lIns="91440" tIns="45720" rIns="91440" bIns="4572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Design Phase</a:t>
            </a:r>
          </a:p>
          <a:p>
            <a:pPr algn="ctr"/>
            <a:endPar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Goofus											Gallant</a:t>
            </a:r>
            <a:endPar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3" name="Rectangle 5">
            <a:extLst>
              <a:ext uri="{FF2B5EF4-FFF2-40B4-BE49-F238E27FC236}">
                <a16:creationId xmlns:a16="http://schemas.microsoft.com/office/drawing/2014/main" id="{9B573120-62D1-01FC-DBEF-69F34BD10252}"/>
              </a:ext>
            </a:extLst>
          </p:cNvPr>
          <p:cNvSpPr>
            <a:spLocks noChangeArrowheads="1"/>
          </p:cNvSpPr>
          <p:nvPr/>
        </p:nvSpPr>
        <p:spPr bwMode="auto">
          <a:xfrm>
            <a:off x="1016019" y="2166213"/>
            <a:ext cx="454425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Doesn’t define success early → everyone has different expectations.</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Skips third-party accreditation reviews.</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No commissioning input during design.</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Assumes AHCA or local fire marshal will catch issues later.</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Lacks quality control, over-relies on BIM coordination without field validation.</a:t>
            </a:r>
          </a:p>
        </p:txBody>
      </p:sp>
      <p:sp>
        <p:nvSpPr>
          <p:cNvPr id="14" name="Rectangle 5">
            <a:extLst>
              <a:ext uri="{FF2B5EF4-FFF2-40B4-BE49-F238E27FC236}">
                <a16:creationId xmlns:a16="http://schemas.microsoft.com/office/drawing/2014/main" id="{46537702-B5B8-CC8E-3B6F-792FDD2EEBDF}"/>
              </a:ext>
            </a:extLst>
          </p:cNvPr>
          <p:cNvSpPr>
            <a:spLocks noChangeArrowheads="1"/>
          </p:cNvSpPr>
          <p:nvPr/>
        </p:nvSpPr>
        <p:spPr bwMode="auto">
          <a:xfrm>
            <a:off x="6631731" y="2166213"/>
            <a:ext cx="454425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Defines success early → owners, contractors, architects, and facilities aligned.</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Uses third-party accreditation reviews to catch issues before construction.</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Brings commissioning into system design early.</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Involves facilities leaders to validate operational workflows.</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Combines BIM with quality control + human oversight.</a:t>
            </a:r>
          </a:p>
        </p:txBody>
      </p:sp>
    </p:spTree>
    <p:extLst>
      <p:ext uri="{BB962C8B-B14F-4D97-AF65-F5344CB8AC3E}">
        <p14:creationId xmlns:p14="http://schemas.microsoft.com/office/powerpoint/2010/main" val="103651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D4567E49-1B40-7304-4461-7DF58D199040}"/>
            </a:ext>
          </a:extLst>
        </p:cNvPr>
        <p:cNvGrpSpPr/>
        <p:nvPr/>
      </p:nvGrpSpPr>
      <p:grpSpPr>
        <a:xfrm>
          <a:off x="0" y="0"/>
          <a:ext cx="0" cy="0"/>
          <a:chOff x="0" y="0"/>
          <a:chExt cx="0" cy="0"/>
        </a:xfrm>
      </p:grpSpPr>
      <p:pic>
        <p:nvPicPr>
          <p:cNvPr id="6146" name="Picture 2" descr="Clinic's megaprojects construction are on time – NEOtrans">
            <a:extLst>
              <a:ext uri="{FF2B5EF4-FFF2-40B4-BE49-F238E27FC236}">
                <a16:creationId xmlns:a16="http://schemas.microsoft.com/office/drawing/2014/main" id="{556D16C8-F930-6D45-14C3-84595479666C}"/>
              </a:ext>
            </a:extLst>
          </p:cNvPr>
          <p:cNvPicPr>
            <a:picLocks noChangeAspect="1" noChangeArrowheads="1"/>
          </p:cNvPicPr>
          <p:nvPr/>
        </p:nvPicPr>
        <p:blipFill rotWithShape="1">
          <a:blip r:embed="rId4">
            <a:alphaModFix amt="35000"/>
            <a:extLst>
              <a:ext uri="{28A0092B-C50C-407E-A947-70E740481C1C}">
                <a14:useLocalDpi xmlns:a14="http://schemas.microsoft.com/office/drawing/2010/main" val="0"/>
              </a:ext>
            </a:extLst>
          </a:blip>
          <a:srcRect l="202" r="-68" b="7387"/>
          <a:stretch>
            <a:fillRect/>
          </a:stretch>
        </p:blipFill>
        <p:spPr bwMode="auto">
          <a:xfrm>
            <a:off x="0" y="0"/>
            <a:ext cx="12191999" cy="626487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0331428A-0F3E-A40E-FE11-2E8B3C573C1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BF49650C-4996-C821-0BBB-9306E415BF9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AF48C75A-1480-AC9F-02DF-CE5FF3C71B5C}"/>
              </a:ext>
            </a:extLst>
          </p:cNvPr>
          <p:cNvSpPr/>
          <p:nvPr/>
        </p:nvSpPr>
        <p:spPr>
          <a:xfrm>
            <a:off x="228600" y="104110"/>
            <a:ext cx="11677134" cy="2062103"/>
          </a:xfrm>
          <a:prstGeom prst="rect">
            <a:avLst/>
          </a:prstGeom>
          <a:noFill/>
          <a:ln>
            <a:noFill/>
          </a:ln>
        </p:spPr>
        <p:txBody>
          <a:bodyPr wrap="square" lIns="91440" tIns="45720" rIns="91440" bIns="4572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Construction Phase</a:t>
            </a:r>
          </a:p>
          <a:p>
            <a:pPr algn="ctr"/>
            <a:endPar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Goofus										Gallant</a:t>
            </a:r>
            <a:endPar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Rectangle 5">
            <a:extLst>
              <a:ext uri="{FF2B5EF4-FFF2-40B4-BE49-F238E27FC236}">
                <a16:creationId xmlns:a16="http://schemas.microsoft.com/office/drawing/2014/main" id="{A1F27A5A-1982-39E8-5B14-F59E6FA81306}"/>
              </a:ext>
            </a:extLst>
          </p:cNvPr>
          <p:cNvSpPr>
            <a:spLocks noChangeArrowheads="1"/>
          </p:cNvSpPr>
          <p:nvPr/>
        </p:nvSpPr>
        <p:spPr bwMode="auto">
          <a:xfrm>
            <a:off x="1016019" y="2270324"/>
            <a:ext cx="454425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Reacts to code issues instead of planning for them.</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Cuts corners as the schedule gets tight.</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Tunes systems “just enough” to pass AHCA, leaving no buffer for real operations.</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Failed inspections lead to costly delays and rework.</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Commissioning treated as a checkbox, not a process.</a:t>
            </a:r>
          </a:p>
        </p:txBody>
      </p:sp>
      <p:sp>
        <p:nvSpPr>
          <p:cNvPr id="11" name="Rectangle 5">
            <a:extLst>
              <a:ext uri="{FF2B5EF4-FFF2-40B4-BE49-F238E27FC236}">
                <a16:creationId xmlns:a16="http://schemas.microsoft.com/office/drawing/2014/main" id="{98E154A3-8D07-FD18-8731-6F079970A716}"/>
              </a:ext>
            </a:extLst>
          </p:cNvPr>
          <p:cNvSpPr>
            <a:spLocks noChangeArrowheads="1"/>
          </p:cNvSpPr>
          <p:nvPr/>
        </p:nvSpPr>
        <p:spPr bwMode="auto">
          <a:xfrm>
            <a:off x="6631731" y="2270324"/>
            <a:ext cx="454425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Monitors for compliance and integrates them into the project proactively.</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3</a:t>
            </a:r>
            <a:r>
              <a:rPr kumimoji="0" lang="en-US" altLang="en-US" sz="1800" b="1" i="0" u="none" strike="noStrike" cap="none" normalizeH="0" baseline="30000" dirty="0">
                <a:ln>
                  <a:noFill/>
                </a:ln>
                <a:solidFill>
                  <a:schemeClr val="tx1"/>
                </a:solidFill>
                <a:effectLst/>
                <a:highlight>
                  <a:srgbClr val="494F56"/>
                </a:highlight>
                <a:latin typeface="Arial" panose="020B0604020202020204" pitchFamily="34" charset="0"/>
              </a:rPr>
              <a:t>rd</a:t>
            </a: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 </a:t>
            </a:r>
            <a:r>
              <a:rPr lang="en-US" altLang="en-US" b="1" dirty="0">
                <a:highlight>
                  <a:srgbClr val="494F56"/>
                </a:highlight>
                <a:latin typeface="Arial" panose="020B0604020202020204" pitchFamily="34" charset="0"/>
              </a:rPr>
              <a:t>party </a:t>
            </a: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Commissioning authority engaged throughout construction to validate progress.</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Systems tested under real operating conditions, not just for inspection day.</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Compliance checkpoints built into the schedule → no surprises at inspection.</a:t>
            </a:r>
          </a:p>
        </p:txBody>
      </p:sp>
    </p:spTree>
    <p:extLst>
      <p:ext uri="{BB962C8B-B14F-4D97-AF65-F5344CB8AC3E}">
        <p14:creationId xmlns:p14="http://schemas.microsoft.com/office/powerpoint/2010/main" val="376555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37D48E7D-E980-E8B7-2187-6FD44977E761}"/>
            </a:ext>
          </a:extLst>
        </p:cNvPr>
        <p:cNvGrpSpPr/>
        <p:nvPr/>
      </p:nvGrpSpPr>
      <p:grpSpPr>
        <a:xfrm>
          <a:off x="0" y="0"/>
          <a:ext cx="0" cy="0"/>
          <a:chOff x="0" y="0"/>
          <a:chExt cx="0" cy="0"/>
        </a:xfrm>
      </p:grpSpPr>
      <p:pic>
        <p:nvPicPr>
          <p:cNvPr id="7170" name="Picture 2" descr="70+ Thousand Urgent Care Royalty-Free Images, Stock Photos &amp; Pictures |  Shutterstock">
            <a:extLst>
              <a:ext uri="{FF2B5EF4-FFF2-40B4-BE49-F238E27FC236}">
                <a16:creationId xmlns:a16="http://schemas.microsoft.com/office/drawing/2014/main" id="{7AC6E22E-6675-B24F-2B6C-62113103FC58}"/>
              </a:ext>
            </a:extLst>
          </p:cNvPr>
          <p:cNvPicPr>
            <a:picLocks noChangeAspect="1" noChangeArrowheads="1"/>
          </p:cNvPicPr>
          <p:nvPr/>
        </p:nvPicPr>
        <p:blipFill rotWithShape="1">
          <a:blip r:embed="rId4">
            <a:alphaModFix amt="35000"/>
            <a:extLst>
              <a:ext uri="{28A0092B-C50C-407E-A947-70E740481C1C}">
                <a14:useLocalDpi xmlns:a14="http://schemas.microsoft.com/office/drawing/2010/main" val="0"/>
              </a:ext>
            </a:extLst>
          </a:blip>
          <a:srcRect l="9916" r="-39" b="9460"/>
          <a:stretch>
            <a:fillRect/>
          </a:stretch>
        </p:blipFill>
        <p:spPr bwMode="auto">
          <a:xfrm>
            <a:off x="0" y="-5970"/>
            <a:ext cx="12192000" cy="630311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2426BDE2-9646-B522-666A-4FD3D9B9D37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6DFA5FD3-56D2-2AF6-B1AF-5C3251B62A5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9A00CC0A-208B-E8A7-3BE2-DD2E02C10D9E}"/>
              </a:ext>
            </a:extLst>
          </p:cNvPr>
          <p:cNvSpPr/>
          <p:nvPr/>
        </p:nvSpPr>
        <p:spPr>
          <a:xfrm>
            <a:off x="228600" y="104110"/>
            <a:ext cx="11677134" cy="2062103"/>
          </a:xfrm>
          <a:prstGeom prst="rect">
            <a:avLst/>
          </a:prstGeom>
          <a:noFill/>
          <a:ln>
            <a:noFill/>
          </a:ln>
        </p:spPr>
        <p:txBody>
          <a:bodyPr wrap="square" lIns="91440" tIns="45720" rIns="91440" bIns="4572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Activation Phase</a:t>
            </a:r>
          </a:p>
          <a:p>
            <a:pPr algn="ctr"/>
            <a:endPar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Goofus										Gallant</a:t>
            </a:r>
            <a:endPar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7" name="Rectangle 5">
            <a:extLst>
              <a:ext uri="{FF2B5EF4-FFF2-40B4-BE49-F238E27FC236}">
                <a16:creationId xmlns:a16="http://schemas.microsoft.com/office/drawing/2014/main" id="{AFE67F00-FE6B-0B95-DA51-391EFB638F82}"/>
              </a:ext>
            </a:extLst>
          </p:cNvPr>
          <p:cNvSpPr>
            <a:spLocks noChangeArrowheads="1"/>
          </p:cNvSpPr>
          <p:nvPr/>
        </p:nvSpPr>
        <p:spPr bwMode="auto">
          <a:xfrm>
            <a:off x="440997" y="2276293"/>
            <a:ext cx="550260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Treats activation as a last-minute sprint leading to last minute changes.</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Staff training crammed in right before survey.</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Assumes AHCA approval = life safety quality </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Facilities submits hundreds of warranty claims and chases documentation for CMS.</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Contractor forced to remobilize → operations disrupted during rework.</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Systems drift quickly → higher energy costs and unstable performance.</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Survey readiness is reactive → findings, stress, and costly delays.</a:t>
            </a:r>
          </a:p>
        </p:txBody>
      </p:sp>
      <p:sp>
        <p:nvSpPr>
          <p:cNvPr id="8" name="Rectangle 5">
            <a:extLst>
              <a:ext uri="{FF2B5EF4-FFF2-40B4-BE49-F238E27FC236}">
                <a16:creationId xmlns:a16="http://schemas.microsoft.com/office/drawing/2014/main" id="{D46B789E-F0D8-C701-79DA-62EC5F26C4CA}"/>
              </a:ext>
            </a:extLst>
          </p:cNvPr>
          <p:cNvSpPr>
            <a:spLocks noChangeArrowheads="1"/>
          </p:cNvSpPr>
          <p:nvPr/>
        </p:nvSpPr>
        <p:spPr bwMode="auto">
          <a:xfrm>
            <a:off x="6248400" y="2276293"/>
            <a:ext cx="5502603"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Builds operational function into the project plan well in advance.</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Staff trained continuously with refreshers tied to workflows.</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Commissioning authority validates systems before handoff → facilities inherits a building that works and all necessary documentation.</a:t>
            </a:r>
          </a:p>
          <a:p>
            <a:pPr marL="292100" lvl="0" indent="-292100" defTabSz="914400" eaLnBrk="0" fontAlgn="base" hangingPunct="0">
              <a:spcBef>
                <a:spcPct val="0"/>
              </a:spcBef>
              <a:spcAft>
                <a:spcPct val="0"/>
              </a:spcAft>
              <a:buFontTx/>
              <a:buChar char="•"/>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Clear turnover process reduces warranty claims </a:t>
            </a:r>
            <a:r>
              <a:rPr lang="en-US" altLang="en-US" b="1" dirty="0">
                <a:highlight>
                  <a:srgbClr val="494F56"/>
                </a:highlight>
                <a:latin typeface="Arial" panose="020B0604020202020204" pitchFamily="34" charset="0"/>
              </a:rPr>
              <a:t>→ GC able to focus</a:t>
            </a: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 on their nex</a:t>
            </a:r>
            <a:r>
              <a:rPr lang="en-US" altLang="en-US" b="1" dirty="0">
                <a:highlight>
                  <a:srgbClr val="494F56"/>
                </a:highlight>
                <a:latin typeface="Arial" panose="020B0604020202020204" pitchFamily="34" charset="0"/>
              </a:rPr>
              <a:t>t job</a:t>
            </a: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a:t>
            </a:r>
          </a:p>
          <a:p>
            <a:pPr marL="292100" marR="0" lvl="0" indent="-2921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Energy and systems stabilized with monitoring-based commissioning.</a:t>
            </a:r>
          </a:p>
          <a:p>
            <a:pPr marL="292100" marR="0" lvl="0" indent="-292100" algn="l" defTabSz="914400" rtl="0" eaLnBrk="0" fontAlgn="base" latinLnBrk="0" hangingPunct="0">
              <a:lnSpc>
                <a:spcPct val="100000"/>
              </a:lnSpc>
              <a:spcBef>
                <a:spcPct val="0"/>
              </a:spcBef>
              <a:spcAft>
                <a:spcPct val="0"/>
              </a:spcAft>
              <a:buClrTx/>
              <a:buSzTx/>
              <a:buFontTx/>
              <a:buChar char="•"/>
              <a:tabLst/>
            </a:pPr>
            <a:r>
              <a:rPr lang="en-US" altLang="en-US" b="1" dirty="0">
                <a:highlight>
                  <a:srgbClr val="494F56"/>
                </a:highlight>
                <a:latin typeface="Arial" panose="020B0604020202020204" pitchFamily="34" charset="0"/>
              </a:rPr>
              <a:t>Proactively planned for CMS</a:t>
            </a:r>
            <a:r>
              <a:rPr kumimoji="0" lang="en-US" altLang="en-US" sz="1800" b="1" i="0" u="none" strike="noStrike" cap="none" normalizeH="0" baseline="0" dirty="0">
                <a:ln>
                  <a:noFill/>
                </a:ln>
                <a:solidFill>
                  <a:schemeClr val="tx1"/>
                </a:solidFill>
                <a:effectLst/>
                <a:highlight>
                  <a:srgbClr val="494F56"/>
                </a:highlight>
                <a:latin typeface="Arial" panose="020B0604020202020204" pitchFamily="34" charset="0"/>
              </a:rPr>
              <a:t> physical environment → smooth survey, no impact to operations.</a:t>
            </a:r>
          </a:p>
        </p:txBody>
      </p:sp>
    </p:spTree>
    <p:extLst>
      <p:ext uri="{BB962C8B-B14F-4D97-AF65-F5344CB8AC3E}">
        <p14:creationId xmlns:p14="http://schemas.microsoft.com/office/powerpoint/2010/main" val="285729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1C27E-4B48-C237-0E8D-D890EC3DCFFB}"/>
            </a:ext>
          </a:extLst>
        </p:cNvPr>
        <p:cNvGrpSpPr/>
        <p:nvPr/>
      </p:nvGrpSpPr>
      <p:grpSpPr>
        <a:xfrm>
          <a:off x="0" y="0"/>
          <a:ext cx="0" cy="0"/>
          <a:chOff x="0" y="0"/>
          <a:chExt cx="0" cy="0"/>
        </a:xfrm>
      </p:grpSpPr>
      <p:pic>
        <p:nvPicPr>
          <p:cNvPr id="5122" name="Picture 2" descr="Applause Sign Animation on Make a GIF">
            <a:extLst>
              <a:ext uri="{FF2B5EF4-FFF2-40B4-BE49-F238E27FC236}">
                <a16:creationId xmlns:a16="http://schemas.microsoft.com/office/drawing/2014/main" id="{B44FC2E5-82BC-DA19-83D6-15D2731FD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9476" y="1089711"/>
            <a:ext cx="7333048" cy="4124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77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DD9D98C5-86FB-0BE7-A712-A485BF1378D1}"/>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859422A5-2BB7-2174-6348-4212CCE0546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24453697-DEF7-F6B6-0471-86FFD152BFF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E7BFB2E3-D231-5E4C-842D-177E5D87B5DD}"/>
              </a:ext>
            </a:extLst>
          </p:cNvPr>
          <p:cNvPicPr>
            <a:picLocks noChangeAspect="1"/>
          </p:cNvPicPr>
          <p:nvPr/>
        </p:nvPicPr>
        <p:blipFill>
          <a:blip r:embed="rId4"/>
          <a:srcRect t="2222" b="297"/>
          <a:stretch>
            <a:fillRect/>
          </a:stretch>
        </p:blipFill>
        <p:spPr>
          <a:xfrm>
            <a:off x="0" y="-396239"/>
            <a:ext cx="12192000" cy="6685280"/>
          </a:xfrm>
          <a:prstGeom prst="rect">
            <a:avLst/>
          </a:prstGeom>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9" name="Add-in 8">
                <a:extLst>
                  <a:ext uri="{FF2B5EF4-FFF2-40B4-BE49-F238E27FC236}">
                    <a16:creationId xmlns:a16="http://schemas.microsoft.com/office/drawing/2014/main" id="{B205BDBF-4281-274E-9C93-9978E0F83277}"/>
                  </a:ext>
                </a:extLst>
              </p:cNvPr>
              <p:cNvGraphicFramePr>
                <a:graphicFrameLocks noGrp="1"/>
              </p:cNvGraphicFramePr>
              <p:nvPr>
                <p:extLst>
                  <p:ext uri="{D42A27DB-BD31-4B8C-83A1-F6EECF244321}">
                    <p14:modId xmlns:p14="http://schemas.microsoft.com/office/powerpoint/2010/main" val="1023398055"/>
                  </p:ext>
                </p:extLst>
              </p:nvPr>
            </p:nvGraphicFramePr>
            <p:xfrm>
              <a:off x="4354830" y="3962401"/>
              <a:ext cx="3482340" cy="2326640"/>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9" name="Add-in 8">
                <a:extLst>
                  <a:ext uri="{FF2B5EF4-FFF2-40B4-BE49-F238E27FC236}">
                    <a16:creationId xmlns:a16="http://schemas.microsoft.com/office/drawing/2014/main" id="{B205BDBF-4281-274E-9C93-9978E0F83277}"/>
                  </a:ext>
                </a:extLst>
              </p:cNvPr>
              <p:cNvPicPr>
                <a:picLocks noGrp="1" noRot="1" noChangeAspect="1" noMove="1" noResize="1" noEditPoints="1" noAdjustHandles="1" noChangeArrowheads="1" noChangeShapeType="1"/>
              </p:cNvPicPr>
              <p:nvPr/>
            </p:nvPicPr>
            <p:blipFill>
              <a:blip r:embed="rId6"/>
              <a:stretch>
                <a:fillRect/>
              </a:stretch>
            </p:blipFill>
            <p:spPr>
              <a:xfrm>
                <a:off x="4354830" y="3962401"/>
                <a:ext cx="3482340" cy="2326640"/>
              </a:xfrm>
              <a:prstGeom prst="rect">
                <a:avLst/>
              </a:prstGeom>
            </p:spPr>
          </p:pic>
        </mc:Fallback>
      </mc:AlternateContent>
    </p:spTree>
    <p:extLst>
      <p:ext uri="{BB962C8B-B14F-4D97-AF65-F5344CB8AC3E}">
        <p14:creationId xmlns:p14="http://schemas.microsoft.com/office/powerpoint/2010/main" val="3543473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DDDF0-7AC8-6B1E-FD51-4C263FCADCD2}"/>
            </a:ext>
          </a:extLst>
        </p:cNvPr>
        <p:cNvGrpSpPr/>
        <p:nvPr/>
      </p:nvGrpSpPr>
      <p:grpSpPr>
        <a:xfrm>
          <a:off x="0" y="0"/>
          <a:ext cx="0" cy="0"/>
          <a:chOff x="0" y="0"/>
          <a:chExt cx="0" cy="0"/>
        </a:xfrm>
      </p:grpSpPr>
      <p:pic>
        <p:nvPicPr>
          <p:cNvPr id="5122" name="Picture 2" descr="Applause Sign Animation on Make a GIF">
            <a:extLst>
              <a:ext uri="{FF2B5EF4-FFF2-40B4-BE49-F238E27FC236}">
                <a16:creationId xmlns:a16="http://schemas.microsoft.com/office/drawing/2014/main" id="{080186D2-309A-2391-AFB9-CADD92981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9476" y="1089711"/>
            <a:ext cx="7333048" cy="4124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93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B63422EE-8F89-3E62-7B91-25E041C56FEF}"/>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5A1CA537-089A-46E0-B989-74C53E05BDF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86DF8673-29BC-7B25-CC56-8A262A7E5D3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3CE22109-0DBE-2393-9551-74BBE84B6CC2}"/>
              </a:ext>
            </a:extLst>
          </p:cNvPr>
          <p:cNvPicPr>
            <a:picLocks noChangeAspect="1"/>
          </p:cNvPicPr>
          <p:nvPr/>
        </p:nvPicPr>
        <p:blipFill>
          <a:blip r:embed="rId4"/>
          <a:stretch>
            <a:fillRect/>
          </a:stretch>
        </p:blipFill>
        <p:spPr>
          <a:xfrm>
            <a:off x="0" y="0"/>
            <a:ext cx="12192000" cy="6256383"/>
          </a:xfrm>
          <a:prstGeom prst="rect">
            <a:avLst/>
          </a:prstGeom>
        </p:spPr>
      </p:pic>
    </p:spTree>
    <p:extLst>
      <p:ext uri="{BB962C8B-B14F-4D97-AF65-F5344CB8AC3E}">
        <p14:creationId xmlns:p14="http://schemas.microsoft.com/office/powerpoint/2010/main" val="3590576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324F2CBD-32E8-6045-E640-2B322D46CA16}"/>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54D70BA8-1E97-9E43-EB46-B8F9226517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7AB228FB-0B7D-5888-BD70-49A7B94DB67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CA28D8C4-3EDF-D382-B151-1123E259638A}"/>
              </a:ext>
            </a:extLst>
          </p:cNvPr>
          <p:cNvSpPr txBox="1">
            <a:spLocks/>
          </p:cNvSpPr>
          <p:nvPr/>
        </p:nvSpPr>
        <p:spPr>
          <a:xfrm>
            <a:off x="731520" y="2103120"/>
            <a:ext cx="10728960" cy="295656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n-US" sz="4400" b="1" dirty="0">
                <a:effectLst/>
              </a:rPr>
              <a:t>If you have multiple AHJ’s, the most stringent you must obey</a:t>
            </a:r>
          </a:p>
        </p:txBody>
      </p:sp>
      <p:sp>
        <p:nvSpPr>
          <p:cNvPr id="7" name="Rectangle 6">
            <a:extLst>
              <a:ext uri="{FF2B5EF4-FFF2-40B4-BE49-F238E27FC236}">
                <a16:creationId xmlns:a16="http://schemas.microsoft.com/office/drawing/2014/main" id="{358C8C2C-9BEE-A7A5-6EC9-B3D8ACF6D523}"/>
              </a:ext>
            </a:extLst>
          </p:cNvPr>
          <p:cNvSpPr/>
          <p:nvPr/>
        </p:nvSpPr>
        <p:spPr>
          <a:xfrm>
            <a:off x="0" y="-66949"/>
            <a:ext cx="2569935" cy="2646878"/>
          </a:xfrm>
          <a:prstGeom prst="rect">
            <a:avLst/>
          </a:prstGeom>
          <a:noFill/>
        </p:spPr>
        <p:txBody>
          <a:bodyPr wrap="none" lIns="91440" tIns="45720" rIns="91440" bIns="45720">
            <a:spAutoFit/>
          </a:bodyPr>
          <a:lstStyle/>
          <a:p>
            <a:pPr algn="ctr"/>
            <a:r>
              <a:rPr lang="en-US" sz="1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10</a:t>
            </a:r>
          </a:p>
        </p:txBody>
      </p:sp>
    </p:spTree>
    <p:extLst>
      <p:ext uri="{BB962C8B-B14F-4D97-AF65-F5344CB8AC3E}">
        <p14:creationId xmlns:p14="http://schemas.microsoft.com/office/powerpoint/2010/main" val="2550776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D68A9BCB-A6CC-6411-784C-7EEE020436E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B87F684C-0B17-BE69-6C81-34C59B23CC2D}"/>
              </a:ext>
            </a:extLst>
          </p:cNvPr>
          <p:cNvPicPr>
            <a:picLocks noChangeAspect="1"/>
          </p:cNvPicPr>
          <p:nvPr/>
        </p:nvPicPr>
        <p:blipFill>
          <a:blip r:embed="rId3"/>
          <a:stretch>
            <a:fillRect/>
          </a:stretch>
        </p:blipFill>
        <p:spPr>
          <a:xfrm>
            <a:off x="0" y="0"/>
            <a:ext cx="12192000" cy="6268720"/>
          </a:xfrm>
          <a:prstGeom prst="rect">
            <a:avLst/>
          </a:prstGeom>
        </p:spPr>
      </p:pic>
    </p:spTree>
    <p:extLst>
      <p:ext uri="{BB962C8B-B14F-4D97-AF65-F5344CB8AC3E}">
        <p14:creationId xmlns:p14="http://schemas.microsoft.com/office/powerpoint/2010/main" val="2351938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0B9E436D-8714-B237-3731-156D79D46E8B}"/>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5D42C8E6-432D-31D0-033B-663882E5A94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3417B7B9-7B47-CD61-F4F4-76F04FDEDA4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1A84A082-B2C9-4F44-117D-EE057462ADB6}"/>
              </a:ext>
            </a:extLst>
          </p:cNvPr>
          <p:cNvSpPr txBox="1">
            <a:spLocks/>
          </p:cNvSpPr>
          <p:nvPr/>
        </p:nvSpPr>
        <p:spPr>
          <a:xfrm>
            <a:off x="731520" y="2103120"/>
            <a:ext cx="10728960" cy="3881120"/>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n-US" sz="4400" b="1" dirty="0"/>
              <a:t>Define success early</a:t>
            </a:r>
            <a:r>
              <a:rPr lang="en-US" sz="4400" dirty="0"/>
              <a:t> </a:t>
            </a:r>
          </a:p>
          <a:p>
            <a:pPr algn="ctr" fontAlgn="base"/>
            <a:endParaRPr lang="en-US" sz="4400" dirty="0"/>
          </a:p>
          <a:p>
            <a:pPr algn="ctr" fontAlgn="base"/>
            <a:r>
              <a:rPr lang="en-US" sz="4400" dirty="0"/>
              <a:t>if owners, architects, contractors, facilities, etc., don’t agree on the finish line, you’ll never cross it together.</a:t>
            </a:r>
            <a:endParaRPr lang="en-US" sz="4400" b="1" dirty="0">
              <a:effectLst/>
            </a:endParaRPr>
          </a:p>
        </p:txBody>
      </p:sp>
      <p:sp>
        <p:nvSpPr>
          <p:cNvPr id="7" name="Rectangle 6">
            <a:extLst>
              <a:ext uri="{FF2B5EF4-FFF2-40B4-BE49-F238E27FC236}">
                <a16:creationId xmlns:a16="http://schemas.microsoft.com/office/drawing/2014/main" id="{57C9CA40-88E9-E3D4-7B5D-9DDD37918B44}"/>
              </a:ext>
            </a:extLst>
          </p:cNvPr>
          <p:cNvSpPr/>
          <p:nvPr/>
        </p:nvSpPr>
        <p:spPr>
          <a:xfrm>
            <a:off x="596317" y="-66949"/>
            <a:ext cx="1377300" cy="2646878"/>
          </a:xfrm>
          <a:prstGeom prst="rect">
            <a:avLst/>
          </a:prstGeom>
          <a:noFill/>
        </p:spPr>
        <p:txBody>
          <a:bodyPr wrap="none" lIns="91440" tIns="45720" rIns="91440" bIns="45720">
            <a:spAutoFit/>
          </a:bodyPr>
          <a:lstStyle/>
          <a:p>
            <a:pPr algn="ctr"/>
            <a:r>
              <a:rPr lang="en-US" sz="1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9</a:t>
            </a:r>
          </a:p>
        </p:txBody>
      </p:sp>
    </p:spTree>
    <p:extLst>
      <p:ext uri="{BB962C8B-B14F-4D97-AF65-F5344CB8AC3E}">
        <p14:creationId xmlns:p14="http://schemas.microsoft.com/office/powerpoint/2010/main" val="2033386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87C42B05-1FCF-9038-BD0F-01D17D4FEDBC}"/>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3398CC33-DD26-4480-EF2A-34400B9607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0C0F80FB-3A92-E20B-9707-42B84E6CCE0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F8E051E7-780C-0037-1061-77867E3C41D3}"/>
              </a:ext>
            </a:extLst>
          </p:cNvPr>
          <p:cNvSpPr txBox="1">
            <a:spLocks/>
          </p:cNvSpPr>
          <p:nvPr/>
        </p:nvSpPr>
        <p:spPr>
          <a:xfrm>
            <a:off x="731520" y="2103120"/>
            <a:ext cx="10728960" cy="295656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endParaRPr lang="en-US" sz="4400" b="1" dirty="0">
              <a:effectLst/>
            </a:endParaRPr>
          </a:p>
        </p:txBody>
      </p:sp>
      <p:sp>
        <p:nvSpPr>
          <p:cNvPr id="7" name="Rectangle 6">
            <a:extLst>
              <a:ext uri="{FF2B5EF4-FFF2-40B4-BE49-F238E27FC236}">
                <a16:creationId xmlns:a16="http://schemas.microsoft.com/office/drawing/2014/main" id="{63DFFB26-BAC4-AF90-2196-D7BFC12459AB}"/>
              </a:ext>
            </a:extLst>
          </p:cNvPr>
          <p:cNvSpPr/>
          <p:nvPr/>
        </p:nvSpPr>
        <p:spPr>
          <a:xfrm>
            <a:off x="596317" y="-66949"/>
            <a:ext cx="1377300" cy="2646878"/>
          </a:xfrm>
          <a:prstGeom prst="rect">
            <a:avLst/>
          </a:prstGeom>
          <a:noFill/>
        </p:spPr>
        <p:txBody>
          <a:bodyPr wrap="none" lIns="91440" tIns="45720" rIns="91440" bIns="45720">
            <a:spAutoFit/>
          </a:bodyPr>
          <a:lstStyle/>
          <a:p>
            <a:pPr algn="ctr"/>
            <a:r>
              <a:rPr lang="en-US" sz="1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8</a:t>
            </a:r>
          </a:p>
        </p:txBody>
      </p:sp>
      <p:sp>
        <p:nvSpPr>
          <p:cNvPr id="8" name="Title 1">
            <a:extLst>
              <a:ext uri="{FF2B5EF4-FFF2-40B4-BE49-F238E27FC236}">
                <a16:creationId xmlns:a16="http://schemas.microsoft.com/office/drawing/2014/main" id="{51F76F8E-E169-B7EE-0643-6C17004B3FF5}"/>
              </a:ext>
            </a:extLst>
          </p:cNvPr>
          <p:cNvSpPr txBox="1">
            <a:spLocks/>
          </p:cNvSpPr>
          <p:nvPr/>
        </p:nvSpPr>
        <p:spPr>
          <a:xfrm>
            <a:off x="883920" y="2255520"/>
            <a:ext cx="10728960" cy="295656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n-US" sz="4400" b="1" dirty="0"/>
              <a:t>When in doubt, ask your commissioning Partner.</a:t>
            </a:r>
          </a:p>
          <a:p>
            <a:pPr algn="ctr" fontAlgn="base"/>
            <a:r>
              <a:rPr lang="en-US" sz="4400" b="1" dirty="0"/>
              <a:t> </a:t>
            </a:r>
          </a:p>
          <a:p>
            <a:pPr algn="ctr" fontAlgn="base"/>
            <a:r>
              <a:rPr lang="en-US" sz="4400" dirty="0"/>
              <a:t>(Or better yet, hire one.)</a:t>
            </a:r>
            <a:endParaRPr lang="en-US" sz="4400" dirty="0">
              <a:effectLst/>
            </a:endParaRPr>
          </a:p>
        </p:txBody>
      </p:sp>
    </p:spTree>
    <p:extLst>
      <p:ext uri="{BB962C8B-B14F-4D97-AF65-F5344CB8AC3E}">
        <p14:creationId xmlns:p14="http://schemas.microsoft.com/office/powerpoint/2010/main" val="1612694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1E18E727-EBBE-ED2F-85C7-DD045FCAE862}"/>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29DA2140-5C9A-CF39-7FF3-D3D06B6AED2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C25E0ABE-0442-7C70-593B-6A7692E1613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3D5571DB-ACF0-2BAB-7B8F-A3E049B85724}"/>
              </a:ext>
            </a:extLst>
          </p:cNvPr>
          <p:cNvSpPr txBox="1">
            <a:spLocks/>
          </p:cNvSpPr>
          <p:nvPr/>
        </p:nvSpPr>
        <p:spPr>
          <a:xfrm>
            <a:off x="731520" y="2103120"/>
            <a:ext cx="10728960" cy="295656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n-US" sz="4400" b="1" dirty="0"/>
              <a:t>A dollar spent in design saves ten in construction … </a:t>
            </a:r>
          </a:p>
          <a:p>
            <a:pPr algn="ctr" fontAlgn="base"/>
            <a:r>
              <a:rPr lang="en-US" sz="4400" b="1" dirty="0"/>
              <a:t>and a hundred after opening.</a:t>
            </a:r>
            <a:endParaRPr lang="en-US" sz="4400" b="1" dirty="0">
              <a:effectLst/>
            </a:endParaRPr>
          </a:p>
        </p:txBody>
      </p:sp>
      <p:sp>
        <p:nvSpPr>
          <p:cNvPr id="7" name="Rectangle 6">
            <a:extLst>
              <a:ext uri="{FF2B5EF4-FFF2-40B4-BE49-F238E27FC236}">
                <a16:creationId xmlns:a16="http://schemas.microsoft.com/office/drawing/2014/main" id="{7E65A360-0B8B-6F84-7674-DA8BCE1BBD30}"/>
              </a:ext>
            </a:extLst>
          </p:cNvPr>
          <p:cNvSpPr/>
          <p:nvPr/>
        </p:nvSpPr>
        <p:spPr>
          <a:xfrm>
            <a:off x="596317" y="-66949"/>
            <a:ext cx="1377300" cy="2646878"/>
          </a:xfrm>
          <a:prstGeom prst="rect">
            <a:avLst/>
          </a:prstGeom>
          <a:noFill/>
        </p:spPr>
        <p:txBody>
          <a:bodyPr wrap="none" lIns="91440" tIns="45720" rIns="91440" bIns="45720">
            <a:spAutoFit/>
          </a:bodyPr>
          <a:lstStyle/>
          <a:p>
            <a:pPr algn="ctr"/>
            <a:r>
              <a:rPr lang="en-US" sz="1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7</a:t>
            </a:r>
          </a:p>
        </p:txBody>
      </p:sp>
    </p:spTree>
    <p:extLst>
      <p:ext uri="{BB962C8B-B14F-4D97-AF65-F5344CB8AC3E}">
        <p14:creationId xmlns:p14="http://schemas.microsoft.com/office/powerpoint/2010/main" val="981270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38617D42-6C32-AE6D-6119-A1C196A045F3}"/>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C4423C7D-5914-E748-1B37-67304EE2E42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A2D0A1F6-1945-6ED0-A852-8BADB015BCA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5EBFC981-193D-2852-1F06-72796EE998B3}"/>
              </a:ext>
            </a:extLst>
          </p:cNvPr>
          <p:cNvSpPr txBox="1">
            <a:spLocks/>
          </p:cNvSpPr>
          <p:nvPr/>
        </p:nvSpPr>
        <p:spPr>
          <a:xfrm>
            <a:off x="731520" y="2255520"/>
            <a:ext cx="10728960" cy="373888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n-US" sz="4400" b="1" dirty="0"/>
              <a:t>Commissioning isn’t an add-on, it’s your insurance policy. </a:t>
            </a:r>
          </a:p>
          <a:p>
            <a:pPr algn="ctr" fontAlgn="base"/>
            <a:endParaRPr lang="en-US" sz="4400" b="1" dirty="0"/>
          </a:p>
          <a:p>
            <a:pPr algn="ctr" fontAlgn="base"/>
            <a:r>
              <a:rPr lang="en-US" sz="4400" dirty="0"/>
              <a:t>unlike your insurance, it </a:t>
            </a:r>
          </a:p>
          <a:p>
            <a:pPr algn="ctr" fontAlgn="base"/>
            <a:r>
              <a:rPr lang="en-US" sz="4400" dirty="0"/>
              <a:t>Actually saves you money.</a:t>
            </a:r>
            <a:endParaRPr lang="en-US" sz="4400" dirty="0">
              <a:effectLst/>
            </a:endParaRPr>
          </a:p>
        </p:txBody>
      </p:sp>
      <p:sp>
        <p:nvSpPr>
          <p:cNvPr id="7" name="Rectangle 6">
            <a:extLst>
              <a:ext uri="{FF2B5EF4-FFF2-40B4-BE49-F238E27FC236}">
                <a16:creationId xmlns:a16="http://schemas.microsoft.com/office/drawing/2014/main" id="{45D750DE-7C40-E878-4F2C-FEE7C7F09282}"/>
              </a:ext>
            </a:extLst>
          </p:cNvPr>
          <p:cNvSpPr/>
          <p:nvPr/>
        </p:nvSpPr>
        <p:spPr>
          <a:xfrm>
            <a:off x="596317" y="-66949"/>
            <a:ext cx="1377300" cy="2646878"/>
          </a:xfrm>
          <a:prstGeom prst="rect">
            <a:avLst/>
          </a:prstGeom>
          <a:noFill/>
        </p:spPr>
        <p:txBody>
          <a:bodyPr wrap="none" lIns="91440" tIns="45720" rIns="91440" bIns="45720">
            <a:spAutoFit/>
          </a:bodyPr>
          <a:lstStyle/>
          <a:p>
            <a:pPr algn="ctr"/>
            <a:r>
              <a:rPr lang="en-US" sz="1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6</a:t>
            </a:r>
          </a:p>
        </p:txBody>
      </p:sp>
    </p:spTree>
    <p:extLst>
      <p:ext uri="{BB962C8B-B14F-4D97-AF65-F5344CB8AC3E}">
        <p14:creationId xmlns:p14="http://schemas.microsoft.com/office/powerpoint/2010/main" val="3197577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52843DA7-328E-6183-0418-FC2E26FB0DF6}"/>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44839D40-F464-ADF5-C48A-86F20363D5F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1469EE12-AE14-617C-F07A-D410973C20F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273E426E-8EB3-7C3D-EDDD-BA6FBBB92E46}"/>
              </a:ext>
            </a:extLst>
          </p:cNvPr>
          <p:cNvSpPr txBox="1">
            <a:spLocks/>
          </p:cNvSpPr>
          <p:nvPr/>
        </p:nvSpPr>
        <p:spPr>
          <a:xfrm>
            <a:off x="731520" y="2103120"/>
            <a:ext cx="10728960" cy="37592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n-US" sz="4400" b="1" dirty="0"/>
              <a:t>Plan for both AHCA and CMS </a:t>
            </a:r>
          </a:p>
          <a:p>
            <a:pPr algn="ctr" fontAlgn="base"/>
            <a:endParaRPr lang="en-US" sz="4400" b="1" dirty="0"/>
          </a:p>
          <a:p>
            <a:pPr algn="ctr" fontAlgn="base"/>
            <a:r>
              <a:rPr lang="en-US" sz="4400" b="1" dirty="0"/>
              <a:t> </a:t>
            </a:r>
            <a:r>
              <a:rPr lang="en-US" sz="4400" dirty="0"/>
              <a:t>one gets you open, the other pays the bills.</a:t>
            </a:r>
            <a:endParaRPr lang="en-US" sz="4400" dirty="0">
              <a:effectLst/>
            </a:endParaRPr>
          </a:p>
        </p:txBody>
      </p:sp>
      <p:sp>
        <p:nvSpPr>
          <p:cNvPr id="7" name="Rectangle 6">
            <a:extLst>
              <a:ext uri="{FF2B5EF4-FFF2-40B4-BE49-F238E27FC236}">
                <a16:creationId xmlns:a16="http://schemas.microsoft.com/office/drawing/2014/main" id="{823565A4-93AF-D8C4-073B-E7945739FD09}"/>
              </a:ext>
            </a:extLst>
          </p:cNvPr>
          <p:cNvSpPr/>
          <p:nvPr/>
        </p:nvSpPr>
        <p:spPr>
          <a:xfrm>
            <a:off x="596317" y="-66949"/>
            <a:ext cx="1377300" cy="2646878"/>
          </a:xfrm>
          <a:prstGeom prst="rect">
            <a:avLst/>
          </a:prstGeom>
          <a:noFill/>
        </p:spPr>
        <p:txBody>
          <a:bodyPr wrap="none" lIns="91440" tIns="45720" rIns="91440" bIns="45720">
            <a:spAutoFit/>
          </a:bodyPr>
          <a:lstStyle/>
          <a:p>
            <a:pPr algn="ctr"/>
            <a:r>
              <a:rPr lang="en-US" sz="1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5</a:t>
            </a:r>
          </a:p>
        </p:txBody>
      </p:sp>
    </p:spTree>
    <p:extLst>
      <p:ext uri="{BB962C8B-B14F-4D97-AF65-F5344CB8AC3E}">
        <p14:creationId xmlns:p14="http://schemas.microsoft.com/office/powerpoint/2010/main" val="1032594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C0009A13-85EB-9B0B-80C3-A3F5DA8BB6D2}"/>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A058282B-CFF6-A7AE-5FD4-4F362F4D0B9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D35DC08A-41DE-AC9F-3ED5-9C70BB9660D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8111B5BB-5CEE-B8B3-682B-E8004AEDD439}"/>
              </a:ext>
            </a:extLst>
          </p:cNvPr>
          <p:cNvSpPr txBox="1">
            <a:spLocks/>
          </p:cNvSpPr>
          <p:nvPr/>
        </p:nvSpPr>
        <p:spPr>
          <a:xfrm>
            <a:off x="731520" y="2103119"/>
            <a:ext cx="10728960" cy="418646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n-US" sz="4400" b="1" dirty="0"/>
              <a:t>Start activation planning early</a:t>
            </a:r>
          </a:p>
          <a:p>
            <a:pPr algn="ctr" fontAlgn="base"/>
            <a:endParaRPr lang="en-US" sz="4400" b="1" dirty="0"/>
          </a:p>
          <a:p>
            <a:pPr algn="ctr" fontAlgn="base"/>
            <a:r>
              <a:rPr lang="en-US" sz="4400" dirty="0"/>
              <a:t>the end of construction isn’t the beginning of readiness.</a:t>
            </a:r>
            <a:endParaRPr lang="en-US" sz="4400" dirty="0">
              <a:effectLst/>
            </a:endParaRPr>
          </a:p>
        </p:txBody>
      </p:sp>
      <p:sp>
        <p:nvSpPr>
          <p:cNvPr id="7" name="Rectangle 6">
            <a:extLst>
              <a:ext uri="{FF2B5EF4-FFF2-40B4-BE49-F238E27FC236}">
                <a16:creationId xmlns:a16="http://schemas.microsoft.com/office/drawing/2014/main" id="{721A51B0-17B8-0406-034C-C3047FAEBC58}"/>
              </a:ext>
            </a:extLst>
          </p:cNvPr>
          <p:cNvSpPr/>
          <p:nvPr/>
        </p:nvSpPr>
        <p:spPr>
          <a:xfrm>
            <a:off x="596317" y="-66949"/>
            <a:ext cx="1377300" cy="2646878"/>
          </a:xfrm>
          <a:prstGeom prst="rect">
            <a:avLst/>
          </a:prstGeom>
          <a:noFill/>
        </p:spPr>
        <p:txBody>
          <a:bodyPr wrap="none" lIns="91440" tIns="45720" rIns="91440" bIns="45720">
            <a:spAutoFit/>
          </a:bodyPr>
          <a:lstStyle/>
          <a:p>
            <a:pPr algn="ctr"/>
            <a:r>
              <a:rPr lang="en-US" sz="1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4</a:t>
            </a:r>
          </a:p>
        </p:txBody>
      </p:sp>
    </p:spTree>
    <p:extLst>
      <p:ext uri="{BB962C8B-B14F-4D97-AF65-F5344CB8AC3E}">
        <p14:creationId xmlns:p14="http://schemas.microsoft.com/office/powerpoint/2010/main" val="4096463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68EE2891-FD85-0D9A-C1F0-CF47D2CA7AA0}"/>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7A46C8F0-371E-A715-84E3-67D1952704E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C39640F7-5EEC-C651-8C63-2B34230CAD0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141003CB-C957-461E-6477-7D48B8BB0768}"/>
              </a:ext>
            </a:extLst>
          </p:cNvPr>
          <p:cNvSpPr txBox="1">
            <a:spLocks/>
          </p:cNvSpPr>
          <p:nvPr/>
        </p:nvSpPr>
        <p:spPr>
          <a:xfrm>
            <a:off x="731520" y="2103120"/>
            <a:ext cx="10728960" cy="295656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n-US" sz="4400" b="1" dirty="0"/>
              <a:t>Compliance is tricky, </a:t>
            </a:r>
          </a:p>
          <a:p>
            <a:pPr algn="ctr" fontAlgn="base"/>
            <a:r>
              <a:rPr lang="en-US" sz="4400" b="1" dirty="0"/>
              <a:t>the codes overlap,</a:t>
            </a:r>
            <a:br>
              <a:rPr lang="en-US" sz="4400" b="1" dirty="0"/>
            </a:br>
            <a:r>
              <a:rPr lang="en-US" sz="4400" b="1" dirty="0"/>
              <a:t>It takes a village </a:t>
            </a:r>
          </a:p>
          <a:p>
            <a:pPr algn="ctr" fontAlgn="base"/>
            <a:r>
              <a:rPr lang="en-US" sz="4400" b="1" dirty="0"/>
              <a:t>to bridge every gap.</a:t>
            </a:r>
            <a:endParaRPr lang="en-US" sz="4400" b="1" dirty="0">
              <a:solidFill>
                <a:srgbClr val="FF0000"/>
              </a:solidFill>
              <a:effectLst/>
            </a:endParaRPr>
          </a:p>
        </p:txBody>
      </p:sp>
      <p:sp>
        <p:nvSpPr>
          <p:cNvPr id="7" name="Rectangle 6">
            <a:extLst>
              <a:ext uri="{FF2B5EF4-FFF2-40B4-BE49-F238E27FC236}">
                <a16:creationId xmlns:a16="http://schemas.microsoft.com/office/drawing/2014/main" id="{1100BF5E-D603-A2D5-B1BB-38E0597F3AB0}"/>
              </a:ext>
            </a:extLst>
          </p:cNvPr>
          <p:cNvSpPr/>
          <p:nvPr/>
        </p:nvSpPr>
        <p:spPr>
          <a:xfrm>
            <a:off x="596317" y="-66949"/>
            <a:ext cx="1377300" cy="2646878"/>
          </a:xfrm>
          <a:prstGeom prst="rect">
            <a:avLst/>
          </a:prstGeom>
          <a:noFill/>
        </p:spPr>
        <p:txBody>
          <a:bodyPr wrap="none" lIns="91440" tIns="45720" rIns="91440" bIns="45720">
            <a:spAutoFit/>
          </a:bodyPr>
          <a:lstStyle/>
          <a:p>
            <a:pPr algn="ctr"/>
            <a:r>
              <a:rPr lang="en-US" sz="1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3</a:t>
            </a:r>
          </a:p>
        </p:txBody>
      </p:sp>
    </p:spTree>
    <p:extLst>
      <p:ext uri="{BB962C8B-B14F-4D97-AF65-F5344CB8AC3E}">
        <p14:creationId xmlns:p14="http://schemas.microsoft.com/office/powerpoint/2010/main" val="1745173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1F56CBCF-50B5-ADD1-05DD-FE46B055EAA0}"/>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C0A37C57-C935-A6B7-2087-49327BEFD9A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583FEEC4-4F56-3188-10D3-EED18330A6A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E41BEC06-5A84-46F9-211F-791B5AB635F5}"/>
              </a:ext>
            </a:extLst>
          </p:cNvPr>
          <p:cNvSpPr txBox="1">
            <a:spLocks/>
          </p:cNvSpPr>
          <p:nvPr/>
        </p:nvSpPr>
        <p:spPr>
          <a:xfrm>
            <a:off x="731520" y="2103120"/>
            <a:ext cx="10728960" cy="3860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n-US" sz="4400" b="1" dirty="0"/>
              <a:t>keep the end in view,</a:t>
            </a:r>
            <a:br>
              <a:rPr lang="en-US" sz="4400" b="1" dirty="0"/>
            </a:br>
            <a:r>
              <a:rPr lang="en-US" sz="4400" b="1" dirty="0"/>
              <a:t>Get it right the first time … </a:t>
            </a:r>
          </a:p>
          <a:p>
            <a:pPr algn="ctr" fontAlgn="base"/>
            <a:r>
              <a:rPr lang="en-US" sz="4400" dirty="0"/>
              <a:t> </a:t>
            </a:r>
          </a:p>
          <a:p>
            <a:pPr algn="ctr" fontAlgn="base"/>
            <a:r>
              <a:rPr lang="en-US" sz="4400" dirty="0"/>
              <a:t>your team, patients, and budget will thank you</a:t>
            </a:r>
            <a:endParaRPr lang="en-US" sz="4400" b="1" dirty="0">
              <a:effectLst/>
            </a:endParaRPr>
          </a:p>
        </p:txBody>
      </p:sp>
      <p:sp>
        <p:nvSpPr>
          <p:cNvPr id="7" name="Rectangle 6">
            <a:extLst>
              <a:ext uri="{FF2B5EF4-FFF2-40B4-BE49-F238E27FC236}">
                <a16:creationId xmlns:a16="http://schemas.microsoft.com/office/drawing/2014/main" id="{94AFDFF6-5075-EAD2-0368-0C8B0EE01DDA}"/>
              </a:ext>
            </a:extLst>
          </p:cNvPr>
          <p:cNvSpPr/>
          <p:nvPr/>
        </p:nvSpPr>
        <p:spPr>
          <a:xfrm>
            <a:off x="596317" y="-66949"/>
            <a:ext cx="1377300" cy="2646878"/>
          </a:xfrm>
          <a:prstGeom prst="rect">
            <a:avLst/>
          </a:prstGeom>
          <a:noFill/>
        </p:spPr>
        <p:txBody>
          <a:bodyPr wrap="none" lIns="91440" tIns="45720" rIns="91440" bIns="45720">
            <a:spAutoFit/>
          </a:bodyPr>
          <a:lstStyle/>
          <a:p>
            <a:pPr algn="ctr"/>
            <a:r>
              <a:rPr lang="en-US" sz="1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2</a:t>
            </a:r>
          </a:p>
        </p:txBody>
      </p:sp>
    </p:spTree>
    <p:extLst>
      <p:ext uri="{BB962C8B-B14F-4D97-AF65-F5344CB8AC3E}">
        <p14:creationId xmlns:p14="http://schemas.microsoft.com/office/powerpoint/2010/main" val="1729833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7A8B9FAB-56F7-78EF-8D4A-D775D8263C88}"/>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B642D567-2B50-5315-0DD7-4A8727B04BA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14E5A4B4-ED4E-9F8F-BA4E-6D7F9CDB530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853F111B-3E25-0092-17EF-9AC4256479A6}"/>
              </a:ext>
            </a:extLst>
          </p:cNvPr>
          <p:cNvSpPr txBox="1">
            <a:spLocks/>
          </p:cNvSpPr>
          <p:nvPr/>
        </p:nvSpPr>
        <p:spPr>
          <a:xfrm>
            <a:off x="731520" y="2103120"/>
            <a:ext cx="10728960" cy="399288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n-US" sz="4400" b="1" dirty="0"/>
              <a:t>Our purpose is clear, </a:t>
            </a:r>
          </a:p>
          <a:p>
            <a:pPr algn="ctr" fontAlgn="base"/>
            <a:r>
              <a:rPr lang="en-US" sz="4400" b="1" dirty="0"/>
              <a:t>it’s not for ourselves,</a:t>
            </a:r>
            <a:br>
              <a:rPr lang="en-US" sz="4400" b="1" dirty="0"/>
            </a:br>
            <a:r>
              <a:rPr lang="en-US" sz="4400" dirty="0"/>
              <a:t>Codes guard the patients who can’t guard themselves.</a:t>
            </a:r>
            <a:endParaRPr lang="en-US" sz="4400" dirty="0">
              <a:effectLst/>
            </a:endParaRPr>
          </a:p>
        </p:txBody>
      </p:sp>
      <p:sp>
        <p:nvSpPr>
          <p:cNvPr id="7" name="Rectangle 6">
            <a:extLst>
              <a:ext uri="{FF2B5EF4-FFF2-40B4-BE49-F238E27FC236}">
                <a16:creationId xmlns:a16="http://schemas.microsoft.com/office/drawing/2014/main" id="{5F7C5B20-07C7-09BD-1878-5E17FA809277}"/>
              </a:ext>
            </a:extLst>
          </p:cNvPr>
          <p:cNvSpPr/>
          <p:nvPr/>
        </p:nvSpPr>
        <p:spPr>
          <a:xfrm>
            <a:off x="596317" y="-66949"/>
            <a:ext cx="1377300" cy="2646878"/>
          </a:xfrm>
          <a:prstGeom prst="rect">
            <a:avLst/>
          </a:prstGeom>
          <a:noFill/>
        </p:spPr>
        <p:txBody>
          <a:bodyPr wrap="none" lIns="91440" tIns="45720" rIns="91440" bIns="45720">
            <a:spAutoFit/>
          </a:bodyPr>
          <a:lstStyle/>
          <a:p>
            <a:pPr algn="ctr"/>
            <a:r>
              <a:rPr lang="en-US" sz="1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a:t>
            </a:r>
          </a:p>
        </p:txBody>
      </p:sp>
    </p:spTree>
    <p:extLst>
      <p:ext uri="{BB962C8B-B14F-4D97-AF65-F5344CB8AC3E}">
        <p14:creationId xmlns:p14="http://schemas.microsoft.com/office/powerpoint/2010/main" val="3561231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1403F-FDE4-6EF2-FCDF-FDB5714FE990}"/>
            </a:ext>
          </a:extLst>
        </p:cNvPr>
        <p:cNvGrpSpPr/>
        <p:nvPr/>
      </p:nvGrpSpPr>
      <p:grpSpPr>
        <a:xfrm>
          <a:off x="0" y="0"/>
          <a:ext cx="0" cy="0"/>
          <a:chOff x="0" y="0"/>
          <a:chExt cx="0" cy="0"/>
        </a:xfrm>
      </p:grpSpPr>
      <p:pic>
        <p:nvPicPr>
          <p:cNvPr id="5122" name="Picture 2" descr="Applause Sign Animation on Make a GIF">
            <a:extLst>
              <a:ext uri="{FF2B5EF4-FFF2-40B4-BE49-F238E27FC236}">
                <a16:creationId xmlns:a16="http://schemas.microsoft.com/office/drawing/2014/main" id="{B552D4B0-EAFB-43AA-3FA1-CFCBE5AA8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9476" y="1089711"/>
            <a:ext cx="7333048" cy="4124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11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4DFC1-2EB2-9D67-6E57-FD9041686C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F1AEB5-4033-37C9-71A6-98243B5AD840}"/>
              </a:ext>
            </a:extLst>
          </p:cNvPr>
          <p:cNvSpPr>
            <a:spLocks noGrp="1"/>
          </p:cNvSpPr>
          <p:nvPr>
            <p:ph type="title"/>
          </p:nvPr>
        </p:nvSpPr>
        <p:spPr>
          <a:xfrm>
            <a:off x="7083901" y="3429000"/>
            <a:ext cx="3434080" cy="1015965"/>
          </a:xfrm>
        </p:spPr>
        <p:txBody>
          <a:bodyPr>
            <a:normAutofit/>
          </a:bodyPr>
          <a:lstStyle/>
          <a:p>
            <a:r>
              <a:rPr lang="en-US" sz="3600" dirty="0">
                <a:effectLst/>
              </a:rPr>
              <a:t>Matt Rooke</a:t>
            </a:r>
            <a:endParaRPr lang="en-US" sz="3600" dirty="0"/>
          </a:p>
        </p:txBody>
      </p:sp>
      <p:pic>
        <p:nvPicPr>
          <p:cNvPr id="5122" name="Picture 2" descr="Applause Sign Animation on Make a GIF">
            <a:extLst>
              <a:ext uri="{FF2B5EF4-FFF2-40B4-BE49-F238E27FC236}">
                <a16:creationId xmlns:a16="http://schemas.microsoft.com/office/drawing/2014/main" id="{E2A04B30-D71E-B03A-5387-39C9E9B11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8" y="1762090"/>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Envinity | State College, PA">
            <a:extLst>
              <a:ext uri="{FF2B5EF4-FFF2-40B4-BE49-F238E27FC236}">
                <a16:creationId xmlns:a16="http://schemas.microsoft.com/office/drawing/2014/main" id="{ADCBAACC-B148-C7DE-2AEC-D42388636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4592320"/>
            <a:ext cx="5409883" cy="119828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C94EBF26-EA42-4410-E2AC-01F98AC805DE}"/>
              </a:ext>
            </a:extLst>
          </p:cNvPr>
          <p:cNvSpPr/>
          <p:nvPr/>
        </p:nvSpPr>
        <p:spPr>
          <a:xfrm>
            <a:off x="7368381" y="560035"/>
            <a:ext cx="2865120" cy="2721610"/>
          </a:xfrm>
          <a:prstGeom prst="ellipse">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84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4AC0BAD-8941-04C5-0A73-A48B47D29A24}"/>
              </a:ext>
            </a:extLst>
          </p:cNvPr>
          <p:cNvSpPr>
            <a:spLocks noGrp="1"/>
          </p:cNvSpPr>
          <p:nvPr>
            <p:ph type="title"/>
          </p:nvPr>
        </p:nvSpPr>
        <p:spPr>
          <a:xfrm>
            <a:off x="0" y="228600"/>
            <a:ext cx="12192000" cy="1325563"/>
          </a:xfrm>
        </p:spPr>
        <p:txBody>
          <a:bodyPr/>
          <a:lstStyle/>
          <a:p>
            <a:r>
              <a:rPr lang="en-US"/>
              <a:t>Questions and Answers</a:t>
            </a:r>
          </a:p>
        </p:txBody>
      </p:sp>
      <p:pic>
        <p:nvPicPr>
          <p:cNvPr id="4" name="Content Placeholder 3" descr="Yellow question mark">
            <a:extLst>
              <a:ext uri="{FF2B5EF4-FFF2-40B4-BE49-F238E27FC236}">
                <a16:creationId xmlns:a16="http://schemas.microsoft.com/office/drawing/2014/main" id="{44C3C96E-1AD4-4A34-AB56-F8D22EC6DA1E}"/>
              </a:ext>
            </a:extLst>
          </p:cNvPr>
          <p:cNvPicPr>
            <a:picLocks noGrp="1" noChangeAspect="1"/>
          </p:cNvPicPr>
          <p:nvPr>
            <p:ph idx="1"/>
          </p:nvPr>
        </p:nvPicPr>
        <p:blipFill>
          <a:blip r:embed="rId3"/>
          <a:srcRect t="7632" b="23401"/>
          <a:stretch/>
        </p:blipFill>
        <p:spPr>
          <a:xfrm>
            <a:off x="838200" y="1825625"/>
            <a:ext cx="10515600" cy="4351338"/>
          </a:xfrm>
          <a:noFill/>
        </p:spPr>
      </p:pic>
    </p:spTree>
    <p:extLst>
      <p:ext uri="{BB962C8B-B14F-4D97-AF65-F5344CB8AC3E}">
        <p14:creationId xmlns:p14="http://schemas.microsoft.com/office/powerpoint/2010/main" val="1066753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4512A019-9580-EB7C-2AE8-EB8C76640E6E}"/>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9FBE4CD1-C3E1-FC54-31B4-F39F1285A1C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03F3D3CA-CEEF-75B8-FFE4-B0BE1A9051D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38CE0599-86E9-E0D3-7B12-6904A57505B5}"/>
              </a:ext>
            </a:extLst>
          </p:cNvPr>
          <p:cNvPicPr>
            <a:picLocks noChangeAspect="1"/>
          </p:cNvPicPr>
          <p:nvPr/>
        </p:nvPicPr>
        <p:blipFill>
          <a:blip r:embed="rId3"/>
          <a:stretch>
            <a:fillRect/>
          </a:stretch>
        </p:blipFill>
        <p:spPr>
          <a:xfrm>
            <a:off x="1963615" y="0"/>
            <a:ext cx="8274539" cy="6203462"/>
          </a:xfrm>
          <a:prstGeom prst="rect">
            <a:avLst/>
          </a:prstGeom>
        </p:spPr>
      </p:pic>
    </p:spTree>
    <p:extLst>
      <p:ext uri="{BB962C8B-B14F-4D97-AF65-F5344CB8AC3E}">
        <p14:creationId xmlns:p14="http://schemas.microsoft.com/office/powerpoint/2010/main" val="3331264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DF9BD8C3-C213-85E8-BF38-ADAB77D08ECF}"/>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A0C0EFA3-0BD5-3D12-174F-B7CDE9AD813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28904659-A058-A139-78EC-9B78AF93246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 name="Picture 2" descr="A diagram of a project&#10;&#10;AI-generated content may be incorrect.">
            <a:extLst>
              <a:ext uri="{FF2B5EF4-FFF2-40B4-BE49-F238E27FC236}">
                <a16:creationId xmlns:a16="http://schemas.microsoft.com/office/drawing/2014/main" id="{EF538EDF-5E49-7A6C-ABB9-00ADC779A186}"/>
              </a:ext>
            </a:extLst>
          </p:cNvPr>
          <p:cNvPicPr>
            <a:picLocks noChangeAspect="1"/>
          </p:cNvPicPr>
          <p:nvPr/>
        </p:nvPicPr>
        <p:blipFill>
          <a:blip r:embed="rId3"/>
          <a:stretch>
            <a:fillRect/>
          </a:stretch>
        </p:blipFill>
        <p:spPr>
          <a:xfrm>
            <a:off x="2246924" y="117231"/>
            <a:ext cx="8000999" cy="5988538"/>
          </a:xfrm>
          <a:prstGeom prst="rect">
            <a:avLst/>
          </a:prstGeom>
        </p:spPr>
      </p:pic>
    </p:spTree>
    <p:extLst>
      <p:ext uri="{BB962C8B-B14F-4D97-AF65-F5344CB8AC3E}">
        <p14:creationId xmlns:p14="http://schemas.microsoft.com/office/powerpoint/2010/main" val="837417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8A780-F616-83CE-DF2C-A6BAC9D041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370F46-2230-F474-8925-E1E1B45EF181}"/>
              </a:ext>
            </a:extLst>
          </p:cNvPr>
          <p:cNvSpPr>
            <a:spLocks noGrp="1"/>
          </p:cNvSpPr>
          <p:nvPr>
            <p:ph type="title"/>
          </p:nvPr>
        </p:nvSpPr>
        <p:spPr>
          <a:xfrm>
            <a:off x="6927610" y="3429000"/>
            <a:ext cx="3746659" cy="1015965"/>
          </a:xfrm>
        </p:spPr>
        <p:txBody>
          <a:bodyPr>
            <a:normAutofit/>
          </a:bodyPr>
          <a:lstStyle/>
          <a:p>
            <a:r>
              <a:rPr lang="en-US" sz="3600" dirty="0">
                <a:effectLst/>
              </a:rPr>
              <a:t>Jordan smith</a:t>
            </a:r>
            <a:endParaRPr lang="en-US" sz="3600" dirty="0"/>
          </a:p>
        </p:txBody>
      </p:sp>
      <p:sp>
        <p:nvSpPr>
          <p:cNvPr id="5" name="Oval 4">
            <a:extLst>
              <a:ext uri="{FF2B5EF4-FFF2-40B4-BE49-F238E27FC236}">
                <a16:creationId xmlns:a16="http://schemas.microsoft.com/office/drawing/2014/main" id="{F34A9618-77C9-821B-6DA5-875BD6BB5C38}"/>
              </a:ext>
            </a:extLst>
          </p:cNvPr>
          <p:cNvSpPr/>
          <p:nvPr/>
        </p:nvSpPr>
        <p:spPr>
          <a:xfrm>
            <a:off x="7368381" y="560035"/>
            <a:ext cx="2865120" cy="2721610"/>
          </a:xfrm>
          <a:prstGeom prst="ellipse">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4" descr="A Leader in Whole-Person Health Care">
            <a:extLst>
              <a:ext uri="{FF2B5EF4-FFF2-40B4-BE49-F238E27FC236}">
                <a16:creationId xmlns:a16="http://schemas.microsoft.com/office/drawing/2014/main" id="{5A88BA4F-F3FF-3A16-E617-0AAA84237C4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7278" y="4592320"/>
            <a:ext cx="4637762" cy="12786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pplause Sign Animation on Make a GIF">
            <a:extLst>
              <a:ext uri="{FF2B5EF4-FFF2-40B4-BE49-F238E27FC236}">
                <a16:creationId xmlns:a16="http://schemas.microsoft.com/office/drawing/2014/main" id="{9B8F9042-F0C9-340A-5E3F-808124BDA6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558" y="1762090"/>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80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7C66B03D-E4E7-388B-3FC1-FEACB2A83E46}"/>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60AE9B9E-F91C-B7D4-F907-C4E2FC67407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9D769D88-6D83-4D5D-83D1-50F05DA9753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79FE9F80-3F08-3A3D-3E11-F5D8C2E234BD}"/>
              </a:ext>
            </a:extLst>
          </p:cNvPr>
          <p:cNvPicPr>
            <a:picLocks noChangeAspect="1"/>
          </p:cNvPicPr>
          <p:nvPr/>
        </p:nvPicPr>
        <p:blipFill>
          <a:blip r:embed="rId3"/>
          <a:stretch>
            <a:fillRect/>
          </a:stretch>
        </p:blipFill>
        <p:spPr>
          <a:xfrm>
            <a:off x="1909064" y="0"/>
            <a:ext cx="8069072" cy="6264876"/>
          </a:xfrm>
          <a:prstGeom prst="rect">
            <a:avLst/>
          </a:prstGeom>
        </p:spPr>
      </p:pic>
      <p:pic>
        <p:nvPicPr>
          <p:cNvPr id="5" name="Picture 4">
            <a:extLst>
              <a:ext uri="{FF2B5EF4-FFF2-40B4-BE49-F238E27FC236}">
                <a16:creationId xmlns:a16="http://schemas.microsoft.com/office/drawing/2014/main" id="{E134F192-4737-96C6-2D3F-AAF4048C4786}"/>
              </a:ext>
            </a:extLst>
          </p:cNvPr>
          <p:cNvPicPr>
            <a:picLocks noChangeAspect="1"/>
          </p:cNvPicPr>
          <p:nvPr/>
        </p:nvPicPr>
        <p:blipFill>
          <a:blip r:embed="rId3"/>
          <a:srcRect l="5777" r="3919" b="61538"/>
          <a:stretch>
            <a:fillRect/>
          </a:stretch>
        </p:blipFill>
        <p:spPr>
          <a:xfrm>
            <a:off x="-8129" y="1250091"/>
            <a:ext cx="12200129" cy="4053017"/>
          </a:xfrm>
          <a:prstGeom prst="rect">
            <a:avLst/>
          </a:prstGeom>
        </p:spPr>
      </p:pic>
      <p:sp>
        <p:nvSpPr>
          <p:cNvPr id="8" name="Star: 5 Points 7">
            <a:extLst>
              <a:ext uri="{FF2B5EF4-FFF2-40B4-BE49-F238E27FC236}">
                <a16:creationId xmlns:a16="http://schemas.microsoft.com/office/drawing/2014/main" id="{FF1FE81A-1725-2990-AE52-A67CED0271CD}"/>
              </a:ext>
            </a:extLst>
          </p:cNvPr>
          <p:cNvSpPr/>
          <p:nvPr/>
        </p:nvSpPr>
        <p:spPr>
          <a:xfrm>
            <a:off x="11370221" y="2199503"/>
            <a:ext cx="652904" cy="566352"/>
          </a:xfrm>
          <a:prstGeom prst="star5">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C03AC4BC-FDA5-6FC5-3BE8-9B31F83C5493}"/>
              </a:ext>
            </a:extLst>
          </p:cNvPr>
          <p:cNvSpPr/>
          <p:nvPr/>
        </p:nvSpPr>
        <p:spPr>
          <a:xfrm>
            <a:off x="2452761" y="1618734"/>
            <a:ext cx="488148" cy="440727"/>
          </a:xfrm>
          <a:prstGeom prst="star5">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09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24CFB649-069D-05C1-C921-C73AD5F1444D}"/>
            </a:ext>
          </a:extLst>
        </p:cNvPr>
        <p:cNvGrpSpPr/>
        <p:nvPr/>
      </p:nvGrpSpPr>
      <p:grpSpPr>
        <a:xfrm>
          <a:off x="0" y="0"/>
          <a:ext cx="0" cy="0"/>
          <a:chOff x="0" y="0"/>
          <a:chExt cx="0" cy="0"/>
        </a:xfrm>
      </p:grpSpPr>
      <p:sp>
        <p:nvSpPr>
          <p:cNvPr id="4" name="AutoShape 2" descr="A stylized title image for a fictional late-night tech-themed show called 'The Late Show: Code Clash'. The background is a dark blue night sky with subtle city skyline silhouettes at the bottom. In the center, bold yellow block letters read 'THE LATE SHOW' in all caps, using a classic serif font, with a slight arch. Below it, in slightly smaller white text with a modern tech feel, it says 'Code Clash'. The design has a retro late-night TV show vibe, with upward-shining spotlights and a glowing marquee-style border around the image. The overall tone is playful, dramatic, and inspired by 1990s television graphics.">
            <a:extLst>
              <a:ext uri="{FF2B5EF4-FFF2-40B4-BE49-F238E27FC236}">
                <a16:creationId xmlns:a16="http://schemas.microsoft.com/office/drawing/2014/main" id="{7901FD1E-F035-B95E-C3E8-36B73AE2D0C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late-night TV show themed title image for 'War Stories'. The background is a deep blue night sky with glowing spotlights and a subtle city skyline silhouette at the bottom. In the center, bold yellow block letters read 'WAR STORIES' in all caps, styled like a classic marquee with a slight arch. The letters have a glowing outline, giving them a stage-show presence. Around the edges, a glowing marquee-style border with lightbulbs adds to the retro late-night TV vibe. The overall design feels playful but dramatic, echoing the look of a 1990s late-night talk show graphic.">
            <a:extLst>
              <a:ext uri="{FF2B5EF4-FFF2-40B4-BE49-F238E27FC236}">
                <a16:creationId xmlns:a16="http://schemas.microsoft.com/office/drawing/2014/main" id="{227384C0-38F1-D8B5-8261-4FB18198CDA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5E86E4C8-9CBD-CCDC-3F4C-E005959090DB}"/>
              </a:ext>
            </a:extLst>
          </p:cNvPr>
          <p:cNvPicPr>
            <a:picLocks noChangeAspect="1"/>
          </p:cNvPicPr>
          <p:nvPr/>
        </p:nvPicPr>
        <p:blipFill>
          <a:blip r:embed="rId4"/>
          <a:srcRect t="782"/>
          <a:stretch>
            <a:fillRect/>
          </a:stretch>
        </p:blipFill>
        <p:spPr>
          <a:xfrm>
            <a:off x="0" y="0"/>
            <a:ext cx="12192000" cy="6266028"/>
          </a:xfrm>
          <a:prstGeom prst="rect">
            <a:avLst/>
          </a:prstGeom>
        </p:spPr>
      </p:pic>
      <p:sp>
        <p:nvSpPr>
          <p:cNvPr id="6" name="Rectangle 5">
            <a:extLst>
              <a:ext uri="{FF2B5EF4-FFF2-40B4-BE49-F238E27FC236}">
                <a16:creationId xmlns:a16="http://schemas.microsoft.com/office/drawing/2014/main" id="{65E53CEE-33A6-4888-2888-6DEB66DBC71B}"/>
              </a:ext>
            </a:extLst>
          </p:cNvPr>
          <p:cNvSpPr/>
          <p:nvPr/>
        </p:nvSpPr>
        <p:spPr>
          <a:xfrm>
            <a:off x="6487298" y="114461"/>
            <a:ext cx="5618204" cy="2677656"/>
          </a:xfrm>
          <a:prstGeom prst="rect">
            <a:avLst/>
          </a:prstGeom>
          <a:noFill/>
          <a:ln>
            <a:noFill/>
          </a:ln>
        </p:spPr>
        <p:txBody>
          <a:bodyPr wrap="square" lIns="91440" tIns="45720" rIns="91440" bIns="45720">
            <a:spAutoFit/>
          </a:bodyPr>
          <a:lstStyle/>
          <a:p>
            <a:pPr algn="ct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Operational Readiness Score</a:t>
            </a:r>
          </a:p>
          <a:p>
            <a:pPr algn="ctr"/>
            <a:endPar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Riverview Hospital</a:t>
            </a:r>
            <a:endParaRPr lang="en-US"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48954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0877BC"/>
      </a:accent1>
      <a:accent2>
        <a:srgbClr val="7AD0E7"/>
      </a:accent2>
      <a:accent3>
        <a:srgbClr val="F79647"/>
      </a:accent3>
      <a:accent4>
        <a:srgbClr val="F8C946"/>
      </a:accent4>
      <a:accent5>
        <a:srgbClr val="DBDBDB"/>
      </a:accent5>
      <a:accent6>
        <a:srgbClr val="1EC85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29.png"/></Relationships>
</file>

<file path=ppt/webextensions/webextension1.xml><?xml version="1.0" encoding="utf-8"?>
<we:webextension xmlns:we="http://schemas.microsoft.com/office/webextensions/webextension/2010/11" id="{2F2E92C0-1AFB-42E2-888F-73943FAF281A}">
  <we:reference id="wa200007378" version="1.0.0.0" store="en-US" storeType="OMEX"/>
  <we:alternateReferences>
    <we:reference id="WA200007378" version="1.0.0.0" store="WA200007378" storeType="OMEX"/>
  </we:alternateReferences>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TM03457485[[fn=Mesh]]</Template>
  <TotalTime>702</TotalTime>
  <Words>2483</Words>
  <Application>Microsoft Office PowerPoint</Application>
  <PresentationFormat>Widescreen</PresentationFormat>
  <Paragraphs>207</Paragraphs>
  <Slides>40</Slides>
  <Notes>23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40</vt:i4>
      </vt:variant>
    </vt:vector>
  </HeadingPairs>
  <TitlesOfParts>
    <vt:vector size="46" baseType="lpstr">
      <vt:lpstr>Aptos</vt:lpstr>
      <vt:lpstr>Arial</vt:lpstr>
      <vt:lpstr>Calibri</vt:lpstr>
      <vt:lpstr>Century Gothic</vt:lpstr>
      <vt:lpstr>Mesh</vt:lpstr>
      <vt:lpstr>1_Office Theme</vt:lpstr>
      <vt:lpstr>Navigating the 2026 Code Convergence</vt:lpstr>
      <vt:lpstr>PowerPoint Presentation</vt:lpstr>
      <vt:lpstr>PowerPoint Presentation</vt:lpstr>
      <vt:lpstr>Matt Rooke</vt:lpstr>
      <vt:lpstr>PowerPoint Presentation</vt:lpstr>
      <vt:lpstr>PowerPoint Presentation</vt:lpstr>
      <vt:lpstr>Jordan smith</vt:lpstr>
      <vt:lpstr>PowerPoint Presentation</vt:lpstr>
      <vt:lpstr>PowerPoint Presentation</vt:lpstr>
      <vt:lpstr>Megan Looby</vt:lpstr>
      <vt:lpstr>PowerPoint Presentation</vt:lpstr>
      <vt:lpstr>Office of Plans and Construction (OPC)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and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Skip Gregory</dc:creator>
  <cp:lastModifiedBy>Echazabal, Tony</cp:lastModifiedBy>
  <cp:revision>13</cp:revision>
  <dcterms:created xsi:type="dcterms:W3CDTF">2024-08-07T21:03:52Z</dcterms:created>
  <dcterms:modified xsi:type="dcterms:W3CDTF">2025-09-15T20:51:26Z</dcterms:modified>
</cp:coreProperties>
</file>