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3" r:id="rId2"/>
  </p:sldMasterIdLst>
  <p:notesMasterIdLst>
    <p:notesMasterId r:id="rId29"/>
  </p:notesMasterIdLst>
  <p:sldIdLst>
    <p:sldId id="299" r:id="rId3"/>
    <p:sldId id="300" r:id="rId4"/>
    <p:sldId id="301" r:id="rId5"/>
    <p:sldId id="112885" r:id="rId6"/>
    <p:sldId id="287" r:id="rId7"/>
    <p:sldId id="279" r:id="rId8"/>
    <p:sldId id="288" r:id="rId9"/>
    <p:sldId id="289" r:id="rId10"/>
    <p:sldId id="273" r:id="rId11"/>
    <p:sldId id="280" r:id="rId12"/>
    <p:sldId id="284" r:id="rId13"/>
    <p:sldId id="271" r:id="rId14"/>
    <p:sldId id="297" r:id="rId15"/>
    <p:sldId id="292" r:id="rId16"/>
    <p:sldId id="293" r:id="rId17"/>
    <p:sldId id="294" r:id="rId18"/>
    <p:sldId id="290" r:id="rId19"/>
    <p:sldId id="277" r:id="rId20"/>
    <p:sldId id="278" r:id="rId21"/>
    <p:sldId id="291" r:id="rId22"/>
    <p:sldId id="274" r:id="rId23"/>
    <p:sldId id="295" r:id="rId24"/>
    <p:sldId id="258" r:id="rId25"/>
    <p:sldId id="296" r:id="rId26"/>
    <p:sldId id="265" r:id="rId27"/>
    <p:sldId id="1021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E04C0E-BAFF-0DF7-A2A5-B27B6DC3F05C}" name="Paul Carastro" initials="PC" userId="S::PCarastro@bsalifestructures.com::153e66d8-03e1-40a7-b263-5d2fb0df09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1BF"/>
    <a:srgbClr val="2BB673"/>
    <a:srgbClr val="507CBA"/>
    <a:srgbClr val="FC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3" autoAdjust="0"/>
    <p:restoredTop sz="89016" autoAdjust="0"/>
  </p:normalViewPr>
  <p:slideViewPr>
    <p:cSldViewPr snapToGrid="0" snapToObjects="1">
      <p:cViewPr varScale="1">
        <p:scale>
          <a:sx n="88" d="100"/>
          <a:sy n="88" d="100"/>
        </p:scale>
        <p:origin x="523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393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D535F-46E9-4E61-B876-258C6B6BB340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43D2A-DFF6-4A80-A162-6E12E86AE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0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fb114fa92_1_8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 dirty="0"/>
          </a:p>
        </p:txBody>
      </p:sp>
      <p:sp>
        <p:nvSpPr>
          <p:cNvPr id="168" name="Google Shape;168;g28fb114fa92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BB218-DB13-4EB2-E457-BF9B648E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4298C-6B70-68C4-994B-805C4B42E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3B3E3-30BB-B343-B0EC-69F9371DA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514D-C935-4DB0-02E5-6F1DCAC2B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54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1237D-2DB4-29F1-B438-76AE5F6AE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733023-7329-9490-E798-D9CEF5038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D328F-305B-41B9-6BDD-BC5E34F08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9F38-23E1-DE78-BF4F-3DBB8A021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8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ABB01-6A3E-2966-EFC4-E33CEC8EE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362DF-749C-B5B5-7FA6-D57A59CAB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AE0AD3-839E-1C97-3055-5BDA10F0F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Many hospitals now have UPS systems designed to backup imaging equipment, ORs, IRs, Cath Labs and other critical functions.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380F0-9BDE-FF09-751F-9ADDBB4B4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36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85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35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Ground fault trips upstream ground fault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94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5DC0F-721B-E6D5-04E0-829A2EA34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04B0AB-CB11-6255-F8E1-47C4348D2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707DF-3B61-2929-C667-FDF9C4C88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Ground fault does not trip upstream ground fault protection</a:t>
            </a:r>
          </a:p>
          <a:p>
            <a:endParaRPr lang="en-US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709B8-5CE4-5969-7981-C62B57E4D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96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ptos" panose="020B00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Higher shock hazard with 277V</a:t>
            </a:r>
            <a:endParaRPr lang="en-US" sz="1200" dirty="0">
              <a:solidFill>
                <a:schemeClr val="tx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99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ptos" panose="020B00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Arc flash hazard higher with 277V</a:t>
            </a:r>
          </a:p>
          <a:p>
            <a:r>
              <a:rPr lang="en-US" sz="1200" dirty="0">
                <a:latin typeface="Aptos" panose="020B0004020202020204" pitchFamily="34" charset="0"/>
              </a:rPr>
              <a:t>Reduced arc energy = lower PPE levels.</a:t>
            </a:r>
          </a:p>
          <a:p>
            <a:endParaRPr lang="en-US" sz="1200" dirty="0">
              <a:solidFill>
                <a:schemeClr val="tx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06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– Introduce yourself</a:t>
            </a:r>
          </a:p>
          <a:p>
            <a:endParaRPr lang="en-US" dirty="0"/>
          </a:p>
          <a:p>
            <a:r>
              <a:rPr lang="en-US" dirty="0"/>
              <a:t>Paul: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Bachelor's degrees in Industrial and Electrical Engineering (Georgia Tech)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37 years of consulting engineering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Principal at BSA LifeStructures; former leader at </a:t>
            </a:r>
            <a:r>
              <a:rPr lang="en-US" sz="1200" dirty="0" err="1"/>
              <a:t>Carastro</a:t>
            </a:r>
            <a:r>
              <a:rPr lang="en-US" sz="1200" dirty="0"/>
              <a:t> &amp; Associates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Specializing in healthcare, learning, discovery, and mission critical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Expert in medium/low voltage systems, backup generation, SCADA, and power studies</a:t>
            </a:r>
          </a:p>
          <a:p>
            <a:endParaRPr lang="en-US" dirty="0"/>
          </a:p>
          <a:p>
            <a:r>
              <a:rPr lang="en-US" dirty="0"/>
              <a:t>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20+ years in healthcare facility electrical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Leads multidisciplinary engineering teams through full project lifecycle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Focused on code compliance, reliability, and client satisfaction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Expert in mission critical power systems and regulatory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B.S. Electrical Engineering – University of South Florida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6462C-74C1-44F8-883D-154254461F5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7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u="none" strike="noStrike" cap="none" smtClean="0">
                <a:solidFill>
                  <a:schemeClr val="dk1"/>
                </a:solidFill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26</a:t>
            </a:fld>
            <a:endParaRPr lang="en-US" sz="1200" u="none" strike="noStrike" cap="none" dirty="0">
              <a:solidFill>
                <a:schemeClr val="dk1"/>
              </a:solidFill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696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Hospitals demand reliability and safety. Today, we’ll show you why the traditional 4-wire system isn’t always the best way forward.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</a:t>
            </a:fld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11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recently had the opportunity to design a green field hospital for BayCare. We looked to challenge conventional design to achieve a higher level of safety and reliability for this facility while still emphasizing constructability and cost efficiencies.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53C52-C752-4E0C-996A-7E91F03E49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57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8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9A010-8DCA-8868-6ABD-8F03B2E9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837211-F865-E9EC-9E70-16A447CA8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0A6405-D693-1716-D39D-D9D409ED1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81E56-64D4-2106-D785-86B8CB5BD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91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70C9E-B05A-0AE0-511C-EB20CB13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CF949-A916-07C1-B888-02ABD0B6D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E3E25-7661-15EA-170F-502B200EA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84C95-B18B-7297-5E38-ADBEC13C5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2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484BC-62D4-1A63-F83F-B39DBC7ED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62B71-1904-B8E5-8805-9A8C49432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667FE1-1ED7-361C-3CE9-ABFBD281A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42749-B2B8-FA2A-549A-EEC1491B1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3D2A-DFF6-4A80-A162-6E12E86AE6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4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68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8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3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3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6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6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1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9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1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5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2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461A00-3C27-F57E-E3B2-18C533CD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782BD-7AE3-9541-4FA0-233E155EA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F4908-3B28-4B4E-661D-DCE63C52A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2EA8C-455D-E1AE-5FBF-A433CEC20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4763B-C4D8-A268-8453-8B95CB346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EA973-74A8-CE98-E422-15D538778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2" y="6269850"/>
            <a:ext cx="12189637" cy="5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9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E9DE587-6271-994A-A3E9-DE6069B600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204DCD3-86C3-0C49-AA6F-4D53288DA2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06588-154C-A9A5-F60B-6383005068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182" y="6269850"/>
            <a:ext cx="12189637" cy="5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6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85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7F802-B5F5-1BD5-092B-3C9C068574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492"/>
          <a:stretch>
            <a:fillRect/>
          </a:stretch>
        </p:blipFill>
        <p:spPr>
          <a:xfrm>
            <a:off x="0" y="0"/>
            <a:ext cx="12192000" cy="62998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D3FCA9-76C3-85B2-531F-D34E176670BD}"/>
              </a:ext>
            </a:extLst>
          </p:cNvPr>
          <p:cNvSpPr/>
          <p:nvPr/>
        </p:nvSpPr>
        <p:spPr>
          <a:xfrm>
            <a:off x="807720" y="1295400"/>
            <a:ext cx="5806440" cy="2682240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AB416-65A1-8F90-66DB-C01DBB18C73A}"/>
              </a:ext>
            </a:extLst>
          </p:cNvPr>
          <p:cNvSpPr/>
          <p:nvPr/>
        </p:nvSpPr>
        <p:spPr>
          <a:xfrm>
            <a:off x="441960" y="3617596"/>
            <a:ext cx="5806440" cy="2682240"/>
          </a:xfrm>
          <a:prstGeom prst="rect">
            <a:avLst/>
          </a:prstGeom>
          <a:solidFill>
            <a:srgbClr val="FC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Google Shape;174;p38"/>
          <p:cNvSpPr txBox="1">
            <a:spLocks noGrp="1"/>
          </p:cNvSpPr>
          <p:nvPr>
            <p:ph type="ctrTitle" idx="4294967295"/>
          </p:nvPr>
        </p:nvSpPr>
        <p:spPr>
          <a:xfrm>
            <a:off x="571500" y="894079"/>
            <a:ext cx="5676900" cy="46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2100"/>
              <a:buFont typeface="Helvetica Neue"/>
              <a:buNone/>
            </a:pPr>
            <a:r>
              <a:rPr lang="en-US" sz="5400" b="1" spc="6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rPr>
              <a:t>RETHINKING 277V SYSTEMS </a:t>
            </a:r>
            <a:br>
              <a:rPr lang="en-US" sz="5400" b="1" spc="60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rPr>
            </a:br>
            <a:r>
              <a:rPr lang="en-US" sz="5400" spc="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IN HOSPITAL DESIGN</a:t>
            </a:r>
          </a:p>
        </p:txBody>
      </p:sp>
    </p:spTree>
    <p:extLst>
      <p:ext uri="{BB962C8B-B14F-4D97-AF65-F5344CB8AC3E}">
        <p14:creationId xmlns:p14="http://schemas.microsoft.com/office/powerpoint/2010/main" val="264387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39A556-2447-7FAC-F5D1-1992B0F1825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4837"/>
          <a:stretch>
            <a:fillRect/>
          </a:stretch>
        </p:blipFill>
        <p:spPr>
          <a:xfrm>
            <a:off x="1524000" y="1207239"/>
            <a:ext cx="9144000" cy="4970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F6E9C-1A8F-090C-1B1B-AB09BC25C064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MODIFIED DIFFERENTIAL 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GROUND FAULT PROTECTION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5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8C20-1F1C-AA12-7E49-8CBDFC3A8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yellow hard hat holding a notebook and a yellow vest&#10;&#10;AI-generated content may be incorrect.">
            <a:extLst>
              <a:ext uri="{FF2B5EF4-FFF2-40B4-BE49-F238E27FC236}">
                <a16:creationId xmlns:a16="http://schemas.microsoft.com/office/drawing/2014/main" id="{1D90ABEE-97E7-2615-25D2-A924E8C9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09" r="20988" b="36678"/>
          <a:stretch>
            <a:fillRect/>
          </a:stretch>
        </p:blipFill>
        <p:spPr>
          <a:xfrm>
            <a:off x="0" y="0"/>
            <a:ext cx="12192000" cy="6266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B89648-938E-9A1E-B5A8-D72E08A6876D}"/>
              </a:ext>
            </a:extLst>
          </p:cNvPr>
          <p:cNvSpPr txBox="1"/>
          <p:nvPr/>
        </p:nvSpPr>
        <p:spPr>
          <a:xfrm>
            <a:off x="721491" y="991500"/>
            <a:ext cx="6056566" cy="3200876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/>
            <a:r>
              <a:rPr lang="en-US" sz="4000" spc="3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3 Wire or 4 Wire? </a:t>
            </a:r>
            <a:r>
              <a:rPr lang="en-US" sz="4000" b="1" spc="3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CHOOSING THE RIGHT DISTRIBUTION SYSTEM</a:t>
            </a:r>
          </a:p>
        </p:txBody>
      </p:sp>
    </p:spTree>
    <p:extLst>
      <p:ext uri="{BB962C8B-B14F-4D97-AF65-F5344CB8AC3E}">
        <p14:creationId xmlns:p14="http://schemas.microsoft.com/office/powerpoint/2010/main" val="102517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7D886A-56D7-8A55-7F25-90B37C4F6983}"/>
              </a:ext>
            </a:extLst>
          </p:cNvPr>
          <p:cNvSpPr/>
          <p:nvPr/>
        </p:nvSpPr>
        <p:spPr>
          <a:xfrm>
            <a:off x="1972019" y="2382130"/>
            <a:ext cx="583894" cy="762918"/>
          </a:xfrm>
          <a:prstGeom prst="rect">
            <a:avLst/>
          </a:prstGeom>
          <a:solidFill>
            <a:srgbClr val="507C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40AFC-5909-A657-C67E-8DC319AE80F7}"/>
              </a:ext>
            </a:extLst>
          </p:cNvPr>
          <p:cNvSpPr/>
          <p:nvPr/>
        </p:nvSpPr>
        <p:spPr>
          <a:xfrm>
            <a:off x="5798784" y="2338062"/>
            <a:ext cx="767270" cy="531704"/>
          </a:xfrm>
          <a:prstGeom prst="rect">
            <a:avLst/>
          </a:prstGeom>
          <a:solidFill>
            <a:srgbClr val="56B1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872518-889C-6C74-1C4A-9A16220516EF}"/>
              </a:ext>
            </a:extLst>
          </p:cNvPr>
          <p:cNvSpPr/>
          <p:nvPr/>
        </p:nvSpPr>
        <p:spPr>
          <a:xfrm>
            <a:off x="9672810" y="2613344"/>
            <a:ext cx="881969" cy="443709"/>
          </a:xfrm>
          <a:prstGeom prst="rect">
            <a:avLst/>
          </a:prstGeom>
          <a:solidFill>
            <a:srgbClr val="2BB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E0B13-B5A3-440C-E8AE-A099A13389E3}"/>
              </a:ext>
            </a:extLst>
          </p:cNvPr>
          <p:cNvSpPr txBox="1"/>
          <p:nvPr/>
        </p:nvSpPr>
        <p:spPr>
          <a:xfrm>
            <a:off x="502420" y="3701515"/>
            <a:ext cx="34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NFPA 99</a:t>
            </a:r>
            <a:endParaRPr lang="en-US" sz="2800" dirty="0">
              <a:solidFill>
                <a:srgbClr val="2F496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9513F-43ED-3A46-DA5B-05EDECD71CA6}"/>
              </a:ext>
            </a:extLst>
          </p:cNvPr>
          <p:cNvSpPr txBox="1"/>
          <p:nvPr/>
        </p:nvSpPr>
        <p:spPr>
          <a:xfrm>
            <a:off x="826491" y="4472191"/>
            <a:ext cx="276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HEALTHCARE FACILITIES ELECTRICAL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65406-D8B0-39B9-1C3B-0A24C6E1C097}"/>
              </a:ext>
            </a:extLst>
          </p:cNvPr>
          <p:cNvSpPr txBox="1"/>
          <p:nvPr/>
        </p:nvSpPr>
        <p:spPr>
          <a:xfrm>
            <a:off x="7726247" y="3209072"/>
            <a:ext cx="4684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FGI</a:t>
            </a:r>
            <a:r>
              <a:rPr lang="en-US" sz="3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GUIDELINES</a:t>
            </a:r>
            <a:endParaRPr lang="en-US" sz="28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160D7-6913-AC6C-C959-3001D6E023DF}"/>
              </a:ext>
            </a:extLst>
          </p:cNvPr>
          <p:cNvSpPr txBox="1"/>
          <p:nvPr/>
        </p:nvSpPr>
        <p:spPr>
          <a:xfrm>
            <a:off x="8687225" y="4472191"/>
            <a:ext cx="276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HOSPITAL DESIGN AND CONSTRUCTION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24137F0D-58BD-63AB-7D1F-F3AAA6ED1889}"/>
              </a:ext>
            </a:extLst>
          </p:cNvPr>
          <p:cNvSpPr txBox="1"/>
          <p:nvPr/>
        </p:nvSpPr>
        <p:spPr>
          <a:xfrm>
            <a:off x="259676" y="314182"/>
            <a:ext cx="1167324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CODES AND STANDARDS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REVIEW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5" name="Graphic 14" descr="Hospital with solid fill">
            <a:extLst>
              <a:ext uri="{FF2B5EF4-FFF2-40B4-BE49-F238E27FC236}">
                <a16:creationId xmlns:a16="http://schemas.microsoft.com/office/drawing/2014/main" id="{C0C59998-FFCA-8271-4F25-96D30DC68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5982" y="2171697"/>
            <a:ext cx="1145400" cy="114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971E33-3443-FDD0-21D6-14682E508895}"/>
              </a:ext>
            </a:extLst>
          </p:cNvPr>
          <p:cNvSpPr txBox="1"/>
          <p:nvPr/>
        </p:nvSpPr>
        <p:spPr>
          <a:xfrm>
            <a:off x="4001613" y="3209072"/>
            <a:ext cx="4188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NEC </a:t>
            </a: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ARTICLE 517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A03899-CCE8-CC13-84FD-BC17BA211F05}"/>
              </a:ext>
            </a:extLst>
          </p:cNvPr>
          <p:cNvSpPr txBox="1"/>
          <p:nvPr/>
        </p:nvSpPr>
        <p:spPr>
          <a:xfrm>
            <a:off x="4651975" y="4472191"/>
            <a:ext cx="2888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HEALTHCARE ESSENTIAL ELECTRICAL SYSTEMS</a:t>
            </a:r>
          </a:p>
        </p:txBody>
      </p:sp>
      <p:pic>
        <p:nvPicPr>
          <p:cNvPr id="17" name="Graphic 16" descr="Open book with solid fill">
            <a:extLst>
              <a:ext uri="{FF2B5EF4-FFF2-40B4-BE49-F238E27FC236}">
                <a16:creationId xmlns:a16="http://schemas.microsoft.com/office/drawing/2014/main" id="{4833E350-EA8F-05D0-5EFB-3BDE4B8E0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3300" y="2171697"/>
            <a:ext cx="1145400" cy="1145400"/>
          </a:xfrm>
          <a:prstGeom prst="rect">
            <a:avLst/>
          </a:prstGeom>
        </p:spPr>
      </p:pic>
      <p:pic>
        <p:nvPicPr>
          <p:cNvPr id="22" name="Graphic 21" descr="Paper with solid fill">
            <a:extLst>
              <a:ext uri="{FF2B5EF4-FFF2-40B4-BE49-F238E27FC236}">
                <a16:creationId xmlns:a16="http://schemas.microsoft.com/office/drawing/2014/main" id="{12A5A971-9260-766F-2AE8-329D1D001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7220" y="2166205"/>
            <a:ext cx="1145400" cy="1145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3ABB65B-927B-A22D-37BD-18FB142FCE67}"/>
              </a:ext>
            </a:extLst>
          </p:cNvPr>
          <p:cNvSpPr txBox="1"/>
          <p:nvPr/>
        </p:nvSpPr>
        <p:spPr>
          <a:xfrm>
            <a:off x="502420" y="2613344"/>
            <a:ext cx="34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NFPA</a:t>
            </a:r>
            <a:endParaRPr lang="en-US" sz="1400" dirty="0">
              <a:solidFill>
                <a:srgbClr val="2F496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4AC0A12-3BC7-C5D4-F654-31EBBDC81C55}"/>
              </a:ext>
            </a:extLst>
          </p:cNvPr>
          <p:cNvCxnSpPr>
            <a:cxnSpLocks/>
          </p:cNvCxnSpPr>
          <p:nvPr/>
        </p:nvCxnSpPr>
        <p:spPr>
          <a:xfrm>
            <a:off x="38501" y="1641228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285E885-5A7D-B3A4-D659-DB3161F8C591}"/>
              </a:ext>
            </a:extLst>
          </p:cNvPr>
          <p:cNvSpPr txBox="1"/>
          <p:nvPr/>
        </p:nvSpPr>
        <p:spPr>
          <a:xfrm>
            <a:off x="922744" y="5454023"/>
            <a:ext cx="8669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458788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Important Note: The code does not </a:t>
            </a:r>
            <a:r>
              <a:rPr lang="en-US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require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distributed neutral everywhere.</a:t>
            </a: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6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F2D8F-55BA-ED1A-BD21-A553443B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D383216-2E04-2D74-C532-C6C6B535E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t="798" r="3217" b="717"/>
          <a:stretch>
            <a:fillRect/>
          </a:stretch>
        </p:blipFill>
        <p:spPr bwMode="auto">
          <a:xfrm>
            <a:off x="4236335" y="0"/>
            <a:ext cx="7955666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7;g5c3dc414fd_0_54">
            <a:extLst>
              <a:ext uri="{FF2B5EF4-FFF2-40B4-BE49-F238E27FC236}">
                <a16:creationId xmlns:a16="http://schemas.microsoft.com/office/drawing/2014/main" id="{E99ECB89-D1EC-9F88-782A-326E72B2FA0A}"/>
              </a:ext>
            </a:extLst>
          </p:cNvPr>
          <p:cNvSpPr txBox="1"/>
          <p:nvPr/>
        </p:nvSpPr>
        <p:spPr>
          <a:xfrm>
            <a:off x="349769" y="2012392"/>
            <a:ext cx="3428147" cy="216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0" lvl="1" defTabSz="458788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INTERIOR LIGHTING</a:t>
            </a:r>
            <a:br>
              <a:rPr lang="en-US" sz="20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efficient LED fixtures can be easily fed with 120V.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BCA990A-3AAE-AB75-0DFF-C1B3CB3DEBEA}"/>
              </a:ext>
            </a:extLst>
          </p:cNvPr>
          <p:cNvSpPr txBox="1"/>
          <p:nvPr/>
        </p:nvSpPr>
        <p:spPr>
          <a:xfrm>
            <a:off x="259676" y="314687"/>
            <a:ext cx="74619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WIRE VS 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 WIRE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6FD2E8-C18A-2757-D612-C337E05F98B4}"/>
              </a:ext>
            </a:extLst>
          </p:cNvPr>
          <p:cNvCxnSpPr>
            <a:cxnSpLocks/>
          </p:cNvCxnSpPr>
          <p:nvPr/>
        </p:nvCxnSpPr>
        <p:spPr>
          <a:xfrm>
            <a:off x="0" y="1583416"/>
            <a:ext cx="4236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5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C5A77-B758-2312-5A4A-B20CE39D4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5E83D91-FEEB-F12D-5D95-B237EACC9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159" r="4693" b="1331"/>
          <a:stretch>
            <a:fillRect/>
          </a:stretch>
        </p:blipFill>
        <p:spPr bwMode="auto">
          <a:xfrm>
            <a:off x="4236334" y="-25400"/>
            <a:ext cx="7967349" cy="62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7;g5c3dc414fd_0_54">
            <a:extLst>
              <a:ext uri="{FF2B5EF4-FFF2-40B4-BE49-F238E27FC236}">
                <a16:creationId xmlns:a16="http://schemas.microsoft.com/office/drawing/2014/main" id="{C0E193AF-74F1-F4C7-5ACB-FDAA7387EA1F}"/>
              </a:ext>
            </a:extLst>
          </p:cNvPr>
          <p:cNvSpPr txBox="1"/>
          <p:nvPr/>
        </p:nvSpPr>
        <p:spPr>
          <a:xfrm>
            <a:off x="412333" y="1898039"/>
            <a:ext cx="3181767" cy="401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0" lvl="1" defTabSz="458788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HVAC EQUIPMENT</a:t>
            </a:r>
            <a:br>
              <a:rPr lang="en-US" sz="20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AHUs, pumps, chillers and fans have VFD fed by 480V circuits. Dampers and controls can be powered at 120V.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B5F20677-A702-0B85-2CC4-04D76D848BB9}"/>
              </a:ext>
            </a:extLst>
          </p:cNvPr>
          <p:cNvSpPr txBox="1"/>
          <p:nvPr/>
        </p:nvSpPr>
        <p:spPr>
          <a:xfrm>
            <a:off x="259676" y="314687"/>
            <a:ext cx="74619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WIRE VS 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 WIRE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97F952-7C72-36E2-438D-5B85BC3D4998}"/>
              </a:ext>
            </a:extLst>
          </p:cNvPr>
          <p:cNvCxnSpPr>
            <a:cxnSpLocks/>
          </p:cNvCxnSpPr>
          <p:nvPr/>
        </p:nvCxnSpPr>
        <p:spPr>
          <a:xfrm>
            <a:off x="0" y="1583416"/>
            <a:ext cx="4236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255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B75A2-7ACF-AF77-304E-19BB1A54E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EAF3D04A-C8A4-8140-B76B-5E2C15011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-2" r="7187"/>
          <a:stretch>
            <a:fillRect/>
          </a:stretch>
        </p:blipFill>
        <p:spPr bwMode="auto">
          <a:xfrm>
            <a:off x="4236334" y="-1"/>
            <a:ext cx="7967349" cy="62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67;g5c3dc414fd_0_54">
            <a:extLst>
              <a:ext uri="{FF2B5EF4-FFF2-40B4-BE49-F238E27FC236}">
                <a16:creationId xmlns:a16="http://schemas.microsoft.com/office/drawing/2014/main" id="{F0F66CFE-2BCA-6D20-3DE6-3F5EF155B86B}"/>
              </a:ext>
            </a:extLst>
          </p:cNvPr>
          <p:cNvSpPr txBox="1"/>
          <p:nvPr/>
        </p:nvSpPr>
        <p:spPr>
          <a:xfrm>
            <a:off x="465272" y="2056077"/>
            <a:ext cx="3092867" cy="216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0" lvl="1" defTabSz="458788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ISOLATION PANELS</a:t>
            </a:r>
            <a:br>
              <a:rPr lang="en-US" sz="20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be specified with 480V, single phase input.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78D01E06-FC2E-BC41-FF63-1E0B9895A249}"/>
              </a:ext>
            </a:extLst>
          </p:cNvPr>
          <p:cNvSpPr txBox="1"/>
          <p:nvPr/>
        </p:nvSpPr>
        <p:spPr>
          <a:xfrm>
            <a:off x="259676" y="314687"/>
            <a:ext cx="74619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WIRE VS 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 WIRE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DDB038-FB23-E046-614D-AD7AB443FB5A}"/>
              </a:ext>
            </a:extLst>
          </p:cNvPr>
          <p:cNvCxnSpPr>
            <a:cxnSpLocks/>
          </p:cNvCxnSpPr>
          <p:nvPr/>
        </p:nvCxnSpPr>
        <p:spPr>
          <a:xfrm>
            <a:off x="0" y="1583416"/>
            <a:ext cx="4236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225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6F46C-45F1-B8B5-02E7-A13314142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4D768CCE-2A51-8B5F-2CF7-FB3241133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" r="4014"/>
          <a:stretch>
            <a:fillRect/>
          </a:stretch>
        </p:blipFill>
        <p:spPr bwMode="auto">
          <a:xfrm>
            <a:off x="4236334" y="0"/>
            <a:ext cx="7955666" cy="627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7;g5c3dc414fd_0_54">
            <a:extLst>
              <a:ext uri="{FF2B5EF4-FFF2-40B4-BE49-F238E27FC236}">
                <a16:creationId xmlns:a16="http://schemas.microsoft.com/office/drawing/2014/main" id="{9C892786-5BBC-184B-0364-179EA6F8FB23}"/>
              </a:ext>
            </a:extLst>
          </p:cNvPr>
          <p:cNvSpPr txBox="1"/>
          <p:nvPr/>
        </p:nvSpPr>
        <p:spPr>
          <a:xfrm>
            <a:off x="412333" y="1621516"/>
            <a:ext cx="3397667" cy="462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0" lvl="1" defTabSz="45878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about imaging systems that require a 277V neutral?</a:t>
            </a:r>
          </a:p>
          <a:p>
            <a:pPr marL="0" lvl="1" defTabSz="45878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isolation transformers to provide 480/277V to distribution systems serving imaging equipment, IRs and </a:t>
            </a:r>
            <a:r>
              <a:rPr lang="en-US" sz="20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cath</a:t>
            </a: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labs when neutral is required.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46930CE-9327-6D65-7478-CFF77F694B13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WIRE VS 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 WIRE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5E6323-2CFE-F1E5-5397-6A600F7FDCA2}"/>
              </a:ext>
            </a:extLst>
          </p:cNvPr>
          <p:cNvCxnSpPr>
            <a:cxnSpLocks/>
          </p:cNvCxnSpPr>
          <p:nvPr/>
        </p:nvCxnSpPr>
        <p:spPr>
          <a:xfrm>
            <a:off x="0" y="1583416"/>
            <a:ext cx="4236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315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B7A82-AA57-6823-CDBA-9779AA497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7;g5c3dc414fd_0_54">
            <a:extLst>
              <a:ext uri="{FF2B5EF4-FFF2-40B4-BE49-F238E27FC236}">
                <a16:creationId xmlns:a16="http://schemas.microsoft.com/office/drawing/2014/main" id="{2187077B-B5E6-5194-C6BC-40834C588C71}"/>
              </a:ext>
            </a:extLst>
          </p:cNvPr>
          <p:cNvSpPr txBox="1"/>
          <p:nvPr/>
        </p:nvSpPr>
        <p:spPr>
          <a:xfrm>
            <a:off x="5231394" y="1207239"/>
            <a:ext cx="6896985" cy="158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480V UPS systems are typically manufactured with 3 wire input and output.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Larger 480/277V UPS systems are available but may require a bypass cabinet with 4 pole breakers.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0DB38B0B-C802-8DCF-B029-8AE43CE98C68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UPS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SYSTEM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5122" name="Picture 2" descr="Eaton Power 9395-550 550 KVA 480V-480V UPS System">
            <a:extLst>
              <a:ext uri="{FF2B5EF4-FFF2-40B4-BE49-F238E27FC236}">
                <a16:creationId xmlns:a16="http://schemas.microsoft.com/office/drawing/2014/main" id="{BC05B933-8913-6A5E-E2EC-CFBFD748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38978"/>
            <a:ext cx="5107318" cy="482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B10A1A27-48B7-1EBE-B651-DF12D5F69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413" y="3179557"/>
            <a:ext cx="5343561" cy="2054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D2CF8-23C2-EA20-0B72-66B716B70C94}"/>
              </a:ext>
            </a:extLst>
          </p:cNvPr>
          <p:cNvSpPr txBox="1"/>
          <p:nvPr/>
        </p:nvSpPr>
        <p:spPr>
          <a:xfrm>
            <a:off x="5231394" y="5486752"/>
            <a:ext cx="623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isolation transformers to provide 480/277V to distribution systems requiring a neutral</a:t>
            </a:r>
          </a:p>
        </p:txBody>
      </p:sp>
    </p:spTree>
    <p:extLst>
      <p:ext uri="{BB962C8B-B14F-4D97-AF65-F5344CB8AC3E}">
        <p14:creationId xmlns:p14="http://schemas.microsoft.com/office/powerpoint/2010/main" val="459482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ircuit&#10;&#10;AI-generated content may be incorrect.">
            <a:extLst>
              <a:ext uri="{FF2B5EF4-FFF2-40B4-BE49-F238E27FC236}">
                <a16:creationId xmlns:a16="http://schemas.microsoft.com/office/drawing/2014/main" id="{3D7F0A1E-A352-1372-AEAF-DB32F2666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14" t="6196" r="23545" b="12508"/>
          <a:stretch>
            <a:fillRect/>
          </a:stretch>
        </p:blipFill>
        <p:spPr>
          <a:xfrm>
            <a:off x="3820964" y="477020"/>
            <a:ext cx="4550072" cy="5796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133EC-BAC8-B80B-A7BE-F92503F15D35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WIRE 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SYSTEM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3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;g5c3dc414fd_0_54">
            <a:extLst>
              <a:ext uri="{FF2B5EF4-FFF2-40B4-BE49-F238E27FC236}">
                <a16:creationId xmlns:a16="http://schemas.microsoft.com/office/drawing/2014/main" id="{EC17BE3F-17D5-B888-A696-0EBCFAEB82FC}"/>
              </a:ext>
            </a:extLst>
          </p:cNvPr>
          <p:cNvSpPr txBox="1"/>
          <p:nvPr/>
        </p:nvSpPr>
        <p:spPr>
          <a:xfrm>
            <a:off x="209344" y="1498072"/>
            <a:ext cx="3781294" cy="37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277V neutrals – switchboards, panelboards 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Wire feeders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pole transfer switches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Simple ground fault sensing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Without a neutral, a simple </a:t>
            </a:r>
            <a:b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3-phase residual sensing scheme (50G/51G) is sufficient.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32ABE-B0F1-F668-54EB-73E45C1CFB62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BENEFITS OF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 3 WIRE SYSTEM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3811FA-2F4B-C23D-877D-7CBA31862C08}"/>
              </a:ext>
            </a:extLst>
          </p:cNvPr>
          <p:cNvCxnSpPr>
            <a:cxnSpLocks/>
          </p:cNvCxnSpPr>
          <p:nvPr/>
        </p:nvCxnSpPr>
        <p:spPr>
          <a:xfrm rot="5400000">
            <a:off x="3708418" y="3650920"/>
            <a:ext cx="3495004" cy="0"/>
          </a:xfrm>
          <a:prstGeom prst="line">
            <a:avLst/>
          </a:prstGeom>
          <a:ln w="12700">
            <a:solidFill>
              <a:srgbClr val="56B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67;g5c3dc414fd_0_54">
            <a:extLst>
              <a:ext uri="{FF2B5EF4-FFF2-40B4-BE49-F238E27FC236}">
                <a16:creationId xmlns:a16="http://schemas.microsoft.com/office/drawing/2014/main" id="{0ADE78DF-115A-A6DF-D177-7650311E3019}"/>
              </a:ext>
            </a:extLst>
          </p:cNvPr>
          <p:cNvSpPr txBox="1"/>
          <p:nvPr/>
        </p:nvSpPr>
        <p:spPr>
          <a:xfrm>
            <a:off x="8352456" y="1567286"/>
            <a:ext cx="3630200" cy="416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Fewer CTs and relay inputs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Easier testing and maintenance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Lower risk of mis-coordination or undetected faults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Benefit: Better selectivity and reliability for healthcare emergency systems.</a:t>
            </a:r>
          </a:p>
        </p:txBody>
      </p:sp>
      <p:pic>
        <p:nvPicPr>
          <p:cNvPr id="4" name="Picture 3" descr="A diagram of a circuit&#10;&#10;AI-generated content may be incorrect.">
            <a:extLst>
              <a:ext uri="{FF2B5EF4-FFF2-40B4-BE49-F238E27FC236}">
                <a16:creationId xmlns:a16="http://schemas.microsoft.com/office/drawing/2014/main" id="{A914B9B9-9BEC-18F1-4999-E348AD5E57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14" t="6196" r="23545" b="12508"/>
          <a:stretch>
            <a:fillRect/>
          </a:stretch>
        </p:blipFill>
        <p:spPr>
          <a:xfrm>
            <a:off x="3889281" y="412756"/>
            <a:ext cx="4550072" cy="57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5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55348F-71C1-5E43-1E9B-E5D3395B4CA8}"/>
              </a:ext>
            </a:extLst>
          </p:cNvPr>
          <p:cNvSpPr/>
          <p:nvPr/>
        </p:nvSpPr>
        <p:spPr>
          <a:xfrm>
            <a:off x="-2665" y="1718194"/>
            <a:ext cx="12192000" cy="4440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62A15774-AB57-449C-307E-4BB68CE03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5" t="10216" r="25544" b="31207"/>
          <a:stretch>
            <a:fillRect/>
          </a:stretch>
        </p:blipFill>
        <p:spPr>
          <a:xfrm>
            <a:off x="7113577" y="2001390"/>
            <a:ext cx="2855220" cy="2855220"/>
          </a:xfrm>
          <a:prstGeom prst="flowChartConnector">
            <a:avLst/>
          </a:prstGeom>
          <a:effectLst/>
        </p:spPr>
      </p:pic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9B68BABD-EB79-7B72-1658-F6C3BFF68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18" t="5221" r="20558" b="32943"/>
          <a:stretch>
            <a:fillRect/>
          </a:stretch>
        </p:blipFill>
        <p:spPr>
          <a:xfrm>
            <a:off x="2035687" y="2001390"/>
            <a:ext cx="2855220" cy="2855220"/>
          </a:xfrm>
          <a:prstGeom prst="flowChartConnector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3A496B-E315-B676-1790-950EB82B4CC5}"/>
              </a:ext>
            </a:extLst>
          </p:cNvPr>
          <p:cNvSpPr txBox="1"/>
          <p:nvPr/>
        </p:nvSpPr>
        <p:spPr>
          <a:xfrm>
            <a:off x="6596566" y="5018100"/>
            <a:ext cx="38892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Nate Jones</a:t>
            </a:r>
          </a:p>
          <a:p>
            <a:pPr algn="ctr"/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Engineering Practice Director/Principal</a:t>
            </a:r>
          </a:p>
          <a:p>
            <a:pPr algn="ctr"/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CD03A-B363-87F9-042C-3AF5E14C9092}"/>
              </a:ext>
            </a:extLst>
          </p:cNvPr>
          <p:cNvSpPr txBox="1"/>
          <p:nvPr/>
        </p:nvSpPr>
        <p:spPr>
          <a:xfrm>
            <a:off x="2209045" y="5018100"/>
            <a:ext cx="2694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Paul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Carastro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PE</a:t>
            </a:r>
          </a:p>
          <a:p>
            <a:pPr algn="ctr"/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Principal</a:t>
            </a:r>
          </a:p>
          <a:p>
            <a:pPr algn="ctr"/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BSA</a:t>
            </a:r>
          </a:p>
        </p:txBody>
      </p:sp>
      <p:sp>
        <p:nvSpPr>
          <p:cNvPr id="3" name="Google Shape;167;g5c3dc414fd_0_54">
            <a:extLst>
              <a:ext uri="{FF2B5EF4-FFF2-40B4-BE49-F238E27FC236}">
                <a16:creationId xmlns:a16="http://schemas.microsoft.com/office/drawing/2014/main" id="{6796C78A-3DD7-9C9E-896F-A5FEA9B9DA60}"/>
              </a:ext>
            </a:extLst>
          </p:cNvPr>
          <p:cNvSpPr txBox="1"/>
          <p:nvPr/>
        </p:nvSpPr>
        <p:spPr>
          <a:xfrm>
            <a:off x="223900" y="780929"/>
            <a:ext cx="4679418" cy="42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r>
              <a:rPr lang="en-US" sz="4800" b="1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Black"/>
              </a:rPr>
              <a:t>PRESENTERS</a:t>
            </a:r>
            <a:endParaRPr lang="en-US" sz="8800" b="1" spc="3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C09DC-5974-0F0A-E451-53E23AB9F458}"/>
              </a:ext>
            </a:extLst>
          </p:cNvPr>
          <p:cNvSpPr txBox="1"/>
          <p:nvPr/>
        </p:nvSpPr>
        <p:spPr>
          <a:xfrm>
            <a:off x="247650" y="304291"/>
            <a:ext cx="1988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MEET YOUR</a:t>
            </a:r>
            <a:endParaRPr lang="en-US" dirty="0"/>
          </a:p>
        </p:txBody>
      </p:sp>
      <p:cxnSp>
        <p:nvCxnSpPr>
          <p:cNvPr id="8" name="Google Shape;181;p1">
            <a:extLst>
              <a:ext uri="{FF2B5EF4-FFF2-40B4-BE49-F238E27FC236}">
                <a16:creationId xmlns:a16="http://schemas.microsoft.com/office/drawing/2014/main" id="{AC9B93E7-E223-0668-0430-5BD6E2DB2BCA}"/>
              </a:ext>
            </a:extLst>
          </p:cNvPr>
          <p:cNvCxnSpPr>
            <a:cxnSpLocks/>
          </p:cNvCxnSpPr>
          <p:nvPr/>
        </p:nvCxnSpPr>
        <p:spPr>
          <a:xfrm>
            <a:off x="0" y="1556703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94321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6142A-EEBD-0880-655A-67125EA118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76" t="5822" r="21565" b="11613"/>
          <a:stretch>
            <a:fillRect/>
          </a:stretch>
        </p:blipFill>
        <p:spPr>
          <a:xfrm>
            <a:off x="6367697" y="984611"/>
            <a:ext cx="4037936" cy="4902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EDAA3-A573-D06B-72D9-7244F31C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17" t="6063" r="23460" b="11825"/>
          <a:stretch>
            <a:fillRect/>
          </a:stretch>
        </p:blipFill>
        <p:spPr>
          <a:xfrm>
            <a:off x="1786367" y="984612"/>
            <a:ext cx="3741576" cy="4902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F380AA-0E65-CF30-0304-FE829C30670A}"/>
              </a:ext>
            </a:extLst>
          </p:cNvPr>
          <p:cNvSpPr txBox="1"/>
          <p:nvPr/>
        </p:nvSpPr>
        <p:spPr>
          <a:xfrm>
            <a:off x="259676" y="314687"/>
            <a:ext cx="7461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WIRE VS </a:t>
            </a:r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 WIRE</a:t>
            </a:r>
          </a:p>
        </p:txBody>
      </p:sp>
    </p:spTree>
    <p:extLst>
      <p:ext uri="{BB962C8B-B14F-4D97-AF65-F5344CB8AC3E}">
        <p14:creationId xmlns:p14="http://schemas.microsoft.com/office/powerpoint/2010/main" val="4078615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494240-8A48-B865-676C-C557BE2C6BEB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NO NEUTRAL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MORE RELIABLE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Picture 2" descr="A diagram of a light source&#10;&#10;AI-generated content may be incorrect.">
            <a:extLst>
              <a:ext uri="{FF2B5EF4-FFF2-40B4-BE49-F238E27FC236}">
                <a16:creationId xmlns:a16="http://schemas.microsoft.com/office/drawing/2014/main" id="{5F40182F-84D4-888F-CA57-FB1FB44BD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921" y="203201"/>
            <a:ext cx="10800403" cy="607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9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C2B7-1EB0-66C3-5909-CCB8C0025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C8C12B-1CBB-056C-A3FB-455F2BBA6DD4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NO NEUTRAL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MORE RELIABLE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6" name="Picture 5" descr="A diagram of a light system&#10;&#10;AI-generated content may be incorrect.">
            <a:extLst>
              <a:ext uri="{FF2B5EF4-FFF2-40B4-BE49-F238E27FC236}">
                <a16:creationId xmlns:a16="http://schemas.microsoft.com/office/drawing/2014/main" id="{330824B7-079A-0302-99AF-5BFFBC5AB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80" y="203200"/>
            <a:ext cx="10719444" cy="602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78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EAF8D0-F055-F0EE-7847-AFBD4DC78BCA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SAFETY CONCERNS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 HEALTHCARE SETTINGS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02E9939F-0747-E421-C3AC-2D5ABB59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1672299"/>
            <a:ext cx="5219700" cy="43561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C6E3-093F-55C3-AC08-6AE603F66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3EB924-17DB-77F3-7A4D-A09A1F540F99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SAFETY CONCERNS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 HEALTHCARE SETTINGS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Picture 2" descr="A graph of different colors and sizes&#10;&#10;AI-generated content may be incorrect.">
            <a:extLst>
              <a:ext uri="{FF2B5EF4-FFF2-40B4-BE49-F238E27FC236}">
                <a16:creationId xmlns:a16="http://schemas.microsoft.com/office/drawing/2014/main" id="{C7029040-F937-8C21-458B-F19B32FE3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608548"/>
            <a:ext cx="6731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97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D015B-4419-2FBE-365E-4BD60BFC147D}"/>
              </a:ext>
            </a:extLst>
          </p:cNvPr>
          <p:cNvSpPr/>
          <p:nvPr/>
        </p:nvSpPr>
        <p:spPr>
          <a:xfrm>
            <a:off x="-2665" y="1435100"/>
            <a:ext cx="12192000" cy="4723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5B268-1BC5-A918-55D8-8FC3D362C783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FINANCIAL CONSIDERATIONS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AND COST SAVINGS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Google Shape;167;g5c3dc414fd_0_54">
            <a:extLst>
              <a:ext uri="{FF2B5EF4-FFF2-40B4-BE49-F238E27FC236}">
                <a16:creationId xmlns:a16="http://schemas.microsoft.com/office/drawing/2014/main" id="{48019C16-225B-7373-8F02-BAE5B77B4BF7}"/>
              </a:ext>
            </a:extLst>
          </p:cNvPr>
          <p:cNvSpPr txBox="1"/>
          <p:nvPr/>
        </p:nvSpPr>
        <p:spPr>
          <a:xfrm>
            <a:off x="259676" y="1673095"/>
            <a:ext cx="9120143" cy="232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Over $200k in savings from deleting the neutral at the 480V distribution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Over $500k in savings from simplified ground fault protection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3 pole transfer switches less expensive than 4 pole (20% savings)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Long-term: safer systems save money over time</a:t>
            </a:r>
            <a:endParaRPr lang="en-US" sz="2000" dirty="0">
              <a:latin typeface="Aptos" panose="020B0004020202020204" pitchFamily="34" charset="0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C4C5FAD-9E07-DC0E-6E99-D99E77218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2" t="2699" r="24663" b="2082"/>
          <a:stretch>
            <a:fillRect/>
          </a:stretch>
        </p:blipFill>
        <p:spPr bwMode="auto">
          <a:xfrm>
            <a:off x="5739250" y="0"/>
            <a:ext cx="6464970" cy="62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8BC7E4-FFEC-41D2-BC1E-9E59EA63731D}"/>
              </a:ext>
            </a:extLst>
          </p:cNvPr>
          <p:cNvSpPr txBox="1"/>
          <p:nvPr/>
        </p:nvSpPr>
        <p:spPr>
          <a:xfrm>
            <a:off x="629551" y="1592640"/>
            <a:ext cx="491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wire power distribution is a smart alternative for new hospital distribution systems.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372C22-2A2D-4B3D-BB6F-ED26033BDE23}"/>
              </a:ext>
            </a:extLst>
          </p:cNvPr>
          <p:cNvSpPr txBox="1"/>
          <p:nvPr/>
        </p:nvSpPr>
        <p:spPr>
          <a:xfrm>
            <a:off x="629551" y="2733822"/>
            <a:ext cx="4658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challenging conventional design and deleting the neutral from the 480V power distribution system we were able to:</a:t>
            </a:r>
          </a:p>
          <a:p>
            <a:pPr marL="285750" indent="-285750">
              <a:buSzPct val="151000"/>
              <a:buFont typeface="Wingdings" panose="05000000000000000000" pitchFamily="2" charset="2"/>
              <a:buChar char="ü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SzPct val="130000"/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Simplify ground fault detection</a:t>
            </a:r>
          </a:p>
          <a:p>
            <a:pPr marL="285750" indent="-285750">
              <a:buSzPct val="130000"/>
              <a:buFont typeface="Wingdings" panose="05000000000000000000" pitchFamily="2" charset="2"/>
              <a:buChar char="ü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SzPct val="130000"/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 impacts of ground faults on patient care</a:t>
            </a:r>
          </a:p>
          <a:p>
            <a:pPr marL="285750" indent="-285750">
              <a:buSzPct val="130000"/>
              <a:buFont typeface="Wingdings" panose="05000000000000000000" pitchFamily="2" charset="2"/>
              <a:buChar char="ü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SzPct val="130000"/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Enhance safety by reducing hazards</a:t>
            </a:r>
          </a:p>
          <a:p>
            <a:pPr marL="285750" indent="-285750">
              <a:buSzPct val="130000"/>
              <a:buFont typeface="Wingdings" panose="05000000000000000000" pitchFamily="2" charset="2"/>
              <a:buChar char="ü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SzPct val="130000"/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 costs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ECAAA1-61BA-4A37-4E83-28EAC44E0675}"/>
              </a:ext>
            </a:extLst>
          </p:cNvPr>
          <p:cNvSpPr/>
          <p:nvPr/>
        </p:nvSpPr>
        <p:spPr>
          <a:xfrm>
            <a:off x="630234" y="364158"/>
            <a:ext cx="6096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CONCLUSIONS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0" normalizeH="0" baseline="0" noProof="0" dirty="0">
                <a:ln w="19050">
                  <a:noFill/>
                </a:ln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AND RECAP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3B1FA1-9A25-83A0-26AF-92E20D043ED8}"/>
              </a:ext>
            </a:extLst>
          </p:cNvPr>
          <p:cNvCxnSpPr>
            <a:cxnSpLocks/>
          </p:cNvCxnSpPr>
          <p:nvPr/>
        </p:nvCxnSpPr>
        <p:spPr>
          <a:xfrm>
            <a:off x="630234" y="2498824"/>
            <a:ext cx="4716600" cy="0"/>
          </a:xfrm>
          <a:prstGeom prst="line">
            <a:avLst/>
          </a:prstGeom>
          <a:ln>
            <a:solidFill>
              <a:srgbClr val="56B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7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EB0173F-5B35-88AE-A4B1-C7B8FE8C3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2" t="8193" r="26130" b="-147"/>
          <a:stretch>
            <a:fillRect/>
          </a:stretch>
        </p:blipFill>
        <p:spPr bwMode="auto">
          <a:xfrm>
            <a:off x="5725436" y="-10755"/>
            <a:ext cx="6466563" cy="63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8BC7E4-FFEC-41D2-BC1E-9E59EA63731D}"/>
              </a:ext>
            </a:extLst>
          </p:cNvPr>
          <p:cNvSpPr txBox="1"/>
          <p:nvPr/>
        </p:nvSpPr>
        <p:spPr>
          <a:xfrm>
            <a:off x="371460" y="1495391"/>
            <a:ext cx="4827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56B1B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HOSPITALS REQUIRE 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robust electrical infrastructure with major emphasis on reliability and safety.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372C22-2A2D-4B3D-BB6F-ED26033BDE23}"/>
              </a:ext>
            </a:extLst>
          </p:cNvPr>
          <p:cNvSpPr txBox="1"/>
          <p:nvPr/>
        </p:nvSpPr>
        <p:spPr>
          <a:xfrm>
            <a:off x="371466" y="2700694"/>
            <a:ext cx="4827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56B1B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480/277V 4 WIRE SYSTEMS 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 widely used but may not be ideal for large healthcare facilities.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D964D-2D3E-42EF-9622-8857BAE4BB40}"/>
              </a:ext>
            </a:extLst>
          </p:cNvPr>
          <p:cNvSpPr txBox="1"/>
          <p:nvPr/>
        </p:nvSpPr>
        <p:spPr>
          <a:xfrm>
            <a:off x="371460" y="3905997"/>
            <a:ext cx="48278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rgbClr val="56B1B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PRESENT AN ALTERNATIVE 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the traditional 4 wire design of hospital electrical systems to: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 conventional design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Simplify ground fault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 impacts of line to ground faults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 cost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154B38-0069-58B5-9CFF-02EBE95062E9}"/>
              </a:ext>
            </a:extLst>
          </p:cNvPr>
          <p:cNvCxnSpPr>
            <a:cxnSpLocks/>
          </p:cNvCxnSpPr>
          <p:nvPr/>
        </p:nvCxnSpPr>
        <p:spPr>
          <a:xfrm>
            <a:off x="371466" y="2518173"/>
            <a:ext cx="4827845" cy="0"/>
          </a:xfrm>
          <a:prstGeom prst="line">
            <a:avLst/>
          </a:prstGeom>
          <a:ln>
            <a:solidFill>
              <a:srgbClr val="56B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CAFA35-531A-3B75-0878-117ED21C4A59}"/>
              </a:ext>
            </a:extLst>
          </p:cNvPr>
          <p:cNvCxnSpPr>
            <a:cxnSpLocks/>
          </p:cNvCxnSpPr>
          <p:nvPr/>
        </p:nvCxnSpPr>
        <p:spPr>
          <a:xfrm>
            <a:off x="371460" y="3744701"/>
            <a:ext cx="4827845" cy="0"/>
          </a:xfrm>
          <a:prstGeom prst="line">
            <a:avLst/>
          </a:prstGeom>
          <a:ln>
            <a:solidFill>
              <a:srgbClr val="56B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>
            <a:extLst>
              <a:ext uri="{FF2B5EF4-FFF2-40B4-BE49-F238E27FC236}">
                <a16:creationId xmlns:a16="http://schemas.microsoft.com/office/drawing/2014/main" id="{92937AEA-9C4E-56FC-3B05-0FE9D22E7268}"/>
              </a:ext>
            </a:extLst>
          </p:cNvPr>
          <p:cNvSpPr txBox="1"/>
          <p:nvPr/>
        </p:nvSpPr>
        <p:spPr>
          <a:xfrm>
            <a:off x="371471" y="328038"/>
            <a:ext cx="5465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OVERVIEW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51C7D4-7E87-CE57-8358-0A98F1DA9CD8}"/>
              </a:ext>
            </a:extLst>
          </p:cNvPr>
          <p:cNvSpPr/>
          <p:nvPr/>
        </p:nvSpPr>
        <p:spPr>
          <a:xfrm>
            <a:off x="-2665" y="1435100"/>
            <a:ext cx="12192000" cy="4723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651C0AA-D8E0-DF36-C06D-23564A7D8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2211" r="13961" b="1290"/>
          <a:stretch>
            <a:fillRect/>
          </a:stretch>
        </p:blipFill>
        <p:spPr bwMode="auto">
          <a:xfrm>
            <a:off x="4528866" y="1435099"/>
            <a:ext cx="7686502" cy="472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7;g5c3dc414fd_0_54">
            <a:extLst>
              <a:ext uri="{FF2B5EF4-FFF2-40B4-BE49-F238E27FC236}">
                <a16:creationId xmlns:a16="http://schemas.microsoft.com/office/drawing/2014/main" id="{1FE98A8B-6779-1F22-C046-CA441E5A149E}"/>
              </a:ext>
            </a:extLst>
          </p:cNvPr>
          <p:cNvSpPr txBox="1"/>
          <p:nvPr/>
        </p:nvSpPr>
        <p:spPr>
          <a:xfrm>
            <a:off x="259676" y="1674234"/>
            <a:ext cx="4173304" cy="309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BayCare Manatee Hospital 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greenfield hospital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Allowed us to challenge typical design conventions for greater benefits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18DD99B-CBC7-E0EB-82EC-726ACA16A3A8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BAYCARE MANATEE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HOSPITAL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1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7;g5c3dc414fd_0_54">
            <a:extLst>
              <a:ext uri="{FF2B5EF4-FFF2-40B4-BE49-F238E27FC236}">
                <a16:creationId xmlns:a16="http://schemas.microsoft.com/office/drawing/2014/main" id="{49BACEDC-886E-F82E-8921-5451A0098AA9}"/>
              </a:ext>
            </a:extLst>
          </p:cNvPr>
          <p:cNvSpPr txBox="1"/>
          <p:nvPr/>
        </p:nvSpPr>
        <p:spPr>
          <a:xfrm>
            <a:off x="412333" y="1414407"/>
            <a:ext cx="5974029" cy="47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458788" lvl="1" indent="-458788" defTabSz="458788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largest utility provided transformers typically range from 2000-3000kVA.</a:t>
            </a:r>
          </a:p>
          <a:p>
            <a:pPr marL="458788" lvl="1" indent="-458788" defTabSz="458788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Manatee Hospital was designed with (4) 480V utility service transformers for capacity and redundancy.</a:t>
            </a:r>
          </a:p>
          <a:p>
            <a:pPr marL="458788" lvl="1" indent="-458788" defTabSz="458788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Onsite diesel generators designed for 100% backup using closed transition transfers</a:t>
            </a:r>
          </a:p>
          <a:p>
            <a:pPr marL="458788" lvl="1" indent="-458788" defTabSz="458788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have main switchgear fed by multiple sources of power – utility and generator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B13224A-92EC-D92C-48AC-35D60840C62B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MANATEE HOSPITAL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ELECTRICAL DESIGN COMPONENTS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295BCA3-E6E2-34C8-4370-550A18FBB6BD}"/>
              </a:ext>
            </a:extLst>
          </p:cNvPr>
          <p:cNvCxnSpPr>
            <a:cxnSpLocks/>
          </p:cNvCxnSpPr>
          <p:nvPr/>
        </p:nvCxnSpPr>
        <p:spPr>
          <a:xfrm>
            <a:off x="0" y="158341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diagram of a circuit&#10;&#10;AI-generated content may be incorrect.">
            <a:extLst>
              <a:ext uri="{FF2B5EF4-FFF2-40B4-BE49-F238E27FC236}">
                <a16:creationId xmlns:a16="http://schemas.microsoft.com/office/drawing/2014/main" id="{CE4A1289-E3B7-0186-72B9-2ED34384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78" t="6440" r="20554" b="10251"/>
          <a:stretch>
            <a:fillRect/>
          </a:stretch>
        </p:blipFill>
        <p:spPr>
          <a:xfrm>
            <a:off x="7170821" y="1602271"/>
            <a:ext cx="3883794" cy="462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8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A4B31C-1621-5432-0D48-6B3E90F20819}"/>
              </a:ext>
            </a:extLst>
          </p:cNvPr>
          <p:cNvSpPr/>
          <p:nvPr/>
        </p:nvSpPr>
        <p:spPr>
          <a:xfrm>
            <a:off x="-2665" y="1435100"/>
            <a:ext cx="12192000" cy="4723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03A715-ABE1-FDA0-ECA2-1F0DDECFDAD9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THE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CONSTRAINTS?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Google Shape;167;g5c3dc414fd_0_54">
            <a:extLst>
              <a:ext uri="{FF2B5EF4-FFF2-40B4-BE49-F238E27FC236}">
                <a16:creationId xmlns:a16="http://schemas.microsoft.com/office/drawing/2014/main" id="{E1472204-AD4B-B6F6-0DA4-2684DC20AE64}"/>
              </a:ext>
            </a:extLst>
          </p:cNvPr>
          <p:cNvSpPr txBox="1"/>
          <p:nvPr/>
        </p:nvSpPr>
        <p:spPr>
          <a:xfrm>
            <a:off x="412333" y="1928571"/>
            <a:ext cx="5836067" cy="339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neutral of each utility and generator source must be bonded to ground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bus tie breaker can have current flow in either direction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Multiple neutral to ground bonds can result in neutral current flowing on ground conductors</a:t>
            </a:r>
          </a:p>
        </p:txBody>
      </p:sp>
      <p:pic>
        <p:nvPicPr>
          <p:cNvPr id="5" name="Picture 4" descr="A diagram of a circuit&#10;&#10;AI-generated content may be incorrect.">
            <a:extLst>
              <a:ext uri="{FF2B5EF4-FFF2-40B4-BE49-F238E27FC236}">
                <a16:creationId xmlns:a16="http://schemas.microsoft.com/office/drawing/2014/main" id="{D4BA99D1-1852-5F89-CFAB-325B38BB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8" t="6467" r="19605" b="10224"/>
          <a:stretch>
            <a:fillRect/>
          </a:stretch>
        </p:blipFill>
        <p:spPr>
          <a:xfrm>
            <a:off x="6663398" y="1632030"/>
            <a:ext cx="3970355" cy="432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4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75E90-0ACF-09CB-0399-FC6DFA861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2CB58C-C8A9-D7F4-DED9-F2D4A913253A}"/>
              </a:ext>
            </a:extLst>
          </p:cNvPr>
          <p:cNvSpPr/>
          <p:nvPr/>
        </p:nvSpPr>
        <p:spPr>
          <a:xfrm>
            <a:off x="-2665" y="1435100"/>
            <a:ext cx="12192000" cy="4723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3E299-C388-79A4-BE34-77A41BCD6B16}"/>
              </a:ext>
            </a:extLst>
          </p:cNvPr>
          <p:cNvSpPr txBox="1"/>
          <p:nvPr/>
        </p:nvSpPr>
        <p:spPr>
          <a:xfrm>
            <a:off x="259676" y="253300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COMMON USES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OF 277V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Google Shape;167;g5c3dc414fd_0_54">
            <a:extLst>
              <a:ext uri="{FF2B5EF4-FFF2-40B4-BE49-F238E27FC236}">
                <a16:creationId xmlns:a16="http://schemas.microsoft.com/office/drawing/2014/main" id="{F73C1F10-A8E1-D267-2B2D-B796BC0083F5}"/>
              </a:ext>
            </a:extLst>
          </p:cNvPr>
          <p:cNvSpPr txBox="1"/>
          <p:nvPr/>
        </p:nvSpPr>
        <p:spPr>
          <a:xfrm>
            <a:off x="412333" y="1928571"/>
            <a:ext cx="6571969" cy="339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Lighting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HVAC equipment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Diagnostic/imaging equipment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Isolation panels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8FE2DD-2C0B-4143-63A7-93774C3B4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50" y="1435101"/>
            <a:ext cx="7084985" cy="472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139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E1A53-F99B-178A-7EE7-7AFA9A508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23EE57-3FAB-C0CF-3E6E-237C3458FDBD}"/>
              </a:ext>
            </a:extLst>
          </p:cNvPr>
          <p:cNvSpPr/>
          <p:nvPr/>
        </p:nvSpPr>
        <p:spPr>
          <a:xfrm>
            <a:off x="0" y="1402092"/>
            <a:ext cx="12192000" cy="4723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31544-005A-92CD-D67D-E5D2FD0335C4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NEUTRALS REQUIRED 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 480/277V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Google Shape;167;g5c3dc414fd_0_54">
            <a:extLst>
              <a:ext uri="{FF2B5EF4-FFF2-40B4-BE49-F238E27FC236}">
                <a16:creationId xmlns:a16="http://schemas.microsoft.com/office/drawing/2014/main" id="{7A5B2773-6FBA-DCE4-F60C-89BDB8E1F8A9}"/>
              </a:ext>
            </a:extLst>
          </p:cNvPr>
          <p:cNvSpPr txBox="1"/>
          <p:nvPr/>
        </p:nvSpPr>
        <p:spPr>
          <a:xfrm>
            <a:off x="412333" y="1774683"/>
            <a:ext cx="5048667" cy="37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Switchboards and panelboards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Main switchboards - neutral CT required for 4 wire feeders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Feeders</a:t>
            </a: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8788" lvl="1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Pole 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ransfer switches</a:t>
            </a:r>
          </a:p>
        </p:txBody>
      </p:sp>
      <p:pic>
        <p:nvPicPr>
          <p:cNvPr id="3" name="Picture 2" descr="A diagram of a circuit&#10;&#10;AI-generated content may be incorrect.">
            <a:extLst>
              <a:ext uri="{FF2B5EF4-FFF2-40B4-BE49-F238E27FC236}">
                <a16:creationId xmlns:a16="http://schemas.microsoft.com/office/drawing/2014/main" id="{0C27A6C6-4446-B69E-F8F0-6450BAC2C1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83" t="6540" r="21546" b="12490"/>
          <a:stretch>
            <a:fillRect/>
          </a:stretch>
        </p:blipFill>
        <p:spPr>
          <a:xfrm>
            <a:off x="5873332" y="96357"/>
            <a:ext cx="5133155" cy="60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1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D52A72-512E-B9A6-CE5C-56F4B9A0CB99}"/>
              </a:ext>
            </a:extLst>
          </p:cNvPr>
          <p:cNvSpPr/>
          <p:nvPr/>
        </p:nvSpPr>
        <p:spPr>
          <a:xfrm>
            <a:off x="-2665" y="1435100"/>
            <a:ext cx="12192000" cy="4723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67;g5c3dc414fd_0_54">
            <a:extLst>
              <a:ext uri="{FF2B5EF4-FFF2-40B4-BE49-F238E27FC236}">
                <a16:creationId xmlns:a16="http://schemas.microsoft.com/office/drawing/2014/main" id="{84AD7B60-6D5B-4383-21CB-2763CC7463B1}"/>
              </a:ext>
            </a:extLst>
          </p:cNvPr>
          <p:cNvSpPr txBox="1"/>
          <p:nvPr/>
        </p:nvSpPr>
        <p:spPr>
          <a:xfrm>
            <a:off x="412333" y="1943960"/>
            <a:ext cx="11519991" cy="37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ctr" anchorCtr="0">
            <a:spAutoFit/>
          </a:bodyPr>
          <a:lstStyle/>
          <a:p>
            <a:pPr marL="0" lvl="1" defTabSz="458788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levels of ground fault protection required by NEC</a:t>
            </a:r>
          </a:p>
          <a:p>
            <a:pPr marL="0" lvl="1" defTabSz="458788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4 wire multi-source systems, ground fault sensing can be complex and expensive</a:t>
            </a:r>
          </a:p>
          <a:p>
            <a:pPr marL="0" lvl="1" defTabSz="458788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a neutral exists, ground fault detection must monitor both phase and neutral conductors, requiring more complex protection (e.g., 50N/51N using zero-sequence CTs).</a:t>
            </a:r>
          </a:p>
          <a:p>
            <a:pPr marL="0" lvl="1" defTabSz="458788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Most common way is Modified Differential Ground Fault Protection</a:t>
            </a:r>
          </a:p>
          <a:p>
            <a:pPr marL="915988" lvl="2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works</a:t>
            </a:r>
          </a:p>
          <a:p>
            <a:pPr marL="915988" lvl="2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can be very complicated</a:t>
            </a:r>
          </a:p>
          <a:p>
            <a:pPr marL="915988" lvl="2" indent="-458788" defTabSz="4587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can be very expensive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C6B1486-74A1-6A11-CF8B-36085F48C257}"/>
              </a:ext>
            </a:extLst>
          </p:cNvPr>
          <p:cNvSpPr txBox="1"/>
          <p:nvPr/>
        </p:nvSpPr>
        <p:spPr>
          <a:xfrm>
            <a:off x="259676" y="314687"/>
            <a:ext cx="74619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GROUND FAULT PROTECTION</a:t>
            </a:r>
          </a:p>
          <a:p>
            <a:r>
              <a:rPr lang="en-US" sz="2800" spc="3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REQUIREMENTS</a:t>
            </a:r>
            <a:endParaRPr lang="en-US" sz="2800" spc="3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853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980</Words>
  <Application>Microsoft Office PowerPoint</Application>
  <PresentationFormat>Widescreen</PresentationFormat>
  <Paragraphs>187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Helvetica Neue</vt:lpstr>
      <vt:lpstr>Lato</vt:lpstr>
      <vt:lpstr>Lato Black</vt:lpstr>
      <vt:lpstr>Lato Heavy</vt:lpstr>
      <vt:lpstr>Lato Light</vt:lpstr>
      <vt:lpstr>Segoe UI Historic</vt:lpstr>
      <vt:lpstr>Wingdings</vt:lpstr>
      <vt:lpstr>1_Office Theme</vt:lpstr>
      <vt:lpstr>Office 2013 - 2022 Theme</vt:lpstr>
      <vt:lpstr>RETHINKING 277V SYSTEMS  IN HOSPITAL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Nate Jones</dc:creator>
  <cp:keywords/>
  <dc:description>generated using python-pptx</dc:description>
  <cp:lastModifiedBy>Nate Jones</cp:lastModifiedBy>
  <cp:revision>76</cp:revision>
  <dcterms:created xsi:type="dcterms:W3CDTF">2013-01-27T09:14:16Z</dcterms:created>
  <dcterms:modified xsi:type="dcterms:W3CDTF">2025-09-14T11:18:58Z</dcterms:modified>
  <cp:category/>
</cp:coreProperties>
</file>